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41"/>
  </p:notesMasterIdLst>
  <p:sldIdLst>
    <p:sldId id="279" r:id="rId6"/>
    <p:sldId id="257" r:id="rId7"/>
    <p:sldId id="258" r:id="rId8"/>
    <p:sldId id="289" r:id="rId9"/>
    <p:sldId id="290" r:id="rId10"/>
    <p:sldId id="295" r:id="rId11"/>
    <p:sldId id="291" r:id="rId12"/>
    <p:sldId id="292" r:id="rId13"/>
    <p:sldId id="293" r:id="rId14"/>
    <p:sldId id="294" r:id="rId15"/>
    <p:sldId id="259" r:id="rId16"/>
    <p:sldId id="260" r:id="rId17"/>
    <p:sldId id="280" r:id="rId18"/>
    <p:sldId id="281" r:id="rId19"/>
    <p:sldId id="282" r:id="rId20"/>
    <p:sldId id="264" r:id="rId21"/>
    <p:sldId id="296" r:id="rId22"/>
    <p:sldId id="297" r:id="rId23"/>
    <p:sldId id="262" r:id="rId24"/>
    <p:sldId id="298" r:id="rId25"/>
    <p:sldId id="285" r:id="rId26"/>
    <p:sldId id="284" r:id="rId27"/>
    <p:sldId id="287" r:id="rId28"/>
    <p:sldId id="261" r:id="rId29"/>
    <p:sldId id="270" r:id="rId30"/>
    <p:sldId id="271" r:id="rId31"/>
    <p:sldId id="299" r:id="rId32"/>
    <p:sldId id="272" r:id="rId33"/>
    <p:sldId id="273" r:id="rId34"/>
    <p:sldId id="275" r:id="rId35"/>
    <p:sldId id="276" r:id="rId36"/>
    <p:sldId id="277" r:id="rId37"/>
    <p:sldId id="300" r:id="rId38"/>
    <p:sldId id="301" r:id="rId39"/>
    <p:sldId id="302" r:id="rId40"/>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0700" autoAdjust="0"/>
  </p:normalViewPr>
  <p:slideViewPr>
    <p:cSldViewPr snapToGrid="0">
      <p:cViewPr varScale="1">
        <p:scale>
          <a:sx n="78" d="100"/>
          <a:sy n="78" d="100"/>
        </p:scale>
        <p:origin x="187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0" Type="http://schemas.openxmlformats.org/officeDocument/2006/relationships/slide" Target="slides/slide15.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B8BFA865-2641-4554-8515-F945F1795E07}" type="datetimeFigureOut">
              <a:rPr lang="en-US" smtClean="0"/>
              <a:t>6/11/2024</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D66134E6-2331-400B-85F6-54CDE6F54459}" type="slidenum">
              <a:rPr lang="en-US" smtClean="0"/>
              <a:t>‹#›</a:t>
            </a:fld>
            <a:endParaRPr lang="en-US"/>
          </a:p>
        </p:txBody>
      </p:sp>
    </p:spTree>
    <p:extLst>
      <p:ext uri="{BB962C8B-B14F-4D97-AF65-F5344CB8AC3E}">
        <p14:creationId xmlns:p14="http://schemas.microsoft.com/office/powerpoint/2010/main" val="4757530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60F752A8-B25E-43CD-8AB4-B7EF61FB1F4B}" type="slidenum">
              <a:rPr lang="en-US" smtClean="0"/>
              <a:t>1</a:t>
            </a:fld>
            <a:endParaRPr lang="en-US"/>
          </a:p>
        </p:txBody>
      </p:sp>
    </p:spTree>
    <p:extLst>
      <p:ext uri="{BB962C8B-B14F-4D97-AF65-F5344CB8AC3E}">
        <p14:creationId xmlns:p14="http://schemas.microsoft.com/office/powerpoint/2010/main" val="7603563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4833">
              <a:defRPr/>
            </a:pPr>
            <a:r>
              <a:rPr lang="en-US" dirty="0"/>
              <a:t>Summary of the changes we just discussed.</a:t>
            </a:r>
          </a:p>
          <a:p>
            <a:pPr defTabSz="944833">
              <a:defRPr/>
            </a:pPr>
            <a:endParaRPr lang="en-US" dirty="0"/>
          </a:p>
          <a:p>
            <a:pPr defTabSz="944833">
              <a:defRPr/>
            </a:pPr>
            <a:r>
              <a:rPr lang="en-US" dirty="0"/>
              <a:t>Elimination of the 400/800-mile rule, new rule established centered on 250 miles &amp; the encouragement of rail</a:t>
            </a:r>
          </a:p>
          <a:p>
            <a:pPr defTabSz="944833">
              <a:defRPr/>
            </a:pPr>
            <a:endParaRPr lang="en-US" dirty="0"/>
          </a:p>
          <a:p>
            <a:pPr defTabSz="944833">
              <a:defRPr/>
            </a:pPr>
            <a:r>
              <a:rPr lang="en-US" dirty="0"/>
              <a:t>POV only after all other transportation types have been considered</a:t>
            </a:r>
          </a:p>
          <a:p>
            <a:pPr defTabSz="944833">
              <a:defRPr/>
            </a:pPr>
            <a:endParaRPr lang="en-US" dirty="0"/>
          </a:p>
          <a:p>
            <a:pPr defTabSz="944833">
              <a:defRPr/>
            </a:pPr>
            <a:r>
              <a:rPr lang="en-US" dirty="0"/>
              <a:t>Related cost are now factored in</a:t>
            </a:r>
          </a:p>
        </p:txBody>
      </p:sp>
      <p:sp>
        <p:nvSpPr>
          <p:cNvPr id="4" name="Slide Number Placeholder 3"/>
          <p:cNvSpPr>
            <a:spLocks noGrp="1"/>
          </p:cNvSpPr>
          <p:nvPr>
            <p:ph type="sldNum" sz="quarter" idx="10"/>
          </p:nvPr>
        </p:nvSpPr>
        <p:spPr/>
        <p:txBody>
          <a:bodyPr/>
          <a:lstStyle/>
          <a:p>
            <a:fld id="{C054A858-A948-4A3C-90F1-8631E9ABC54A}" type="slidenum">
              <a:rPr lang="en-US" smtClean="0"/>
              <a:t>10</a:t>
            </a:fld>
            <a:endParaRPr lang="en-US"/>
          </a:p>
        </p:txBody>
      </p:sp>
    </p:spTree>
    <p:extLst>
      <p:ext uri="{BB962C8B-B14F-4D97-AF65-F5344CB8AC3E}">
        <p14:creationId xmlns:p14="http://schemas.microsoft.com/office/powerpoint/2010/main" val="4767107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how the process works if the traveler is choosing to use a selected mode that is different than the directed/authorized mode.</a:t>
            </a:r>
          </a:p>
          <a:p>
            <a:endParaRPr lang="en-US" dirty="0"/>
          </a:p>
          <a:p>
            <a:r>
              <a:rPr lang="en-US" kern="0" dirty="0">
                <a:solidFill>
                  <a:srgbClr val="000000"/>
                </a:solidFill>
                <a:cs typeface="Times New Roman" panose="02020603050405020304" pitchFamily="18" charset="0"/>
              </a:rPr>
              <a:t>The traveler creates their DTS authorization to show the total costs of the trip for the selected transportation mode </a:t>
            </a:r>
            <a:r>
              <a:rPr lang="en-US" kern="0" dirty="0">
                <a:solidFill>
                  <a:srgbClr val="000000"/>
                </a:solidFill>
                <a:latin typeface="Times New Roman" panose="02020603050405020304" pitchFamily="18" charset="0"/>
                <a:cs typeface="Times New Roman" panose="02020603050405020304" pitchFamily="18" charset="0"/>
              </a:rPr>
              <a:t>such as POV mileage To/From TDY.</a:t>
            </a:r>
            <a:endParaRPr lang="en-US" kern="0" dirty="0">
              <a:solidFill>
                <a:srgbClr val="000000"/>
              </a:solidFill>
              <a:cs typeface="Times New Roman" panose="02020603050405020304" pitchFamily="18" charset="0"/>
            </a:endParaRPr>
          </a:p>
          <a:p>
            <a:endParaRPr lang="en-US" kern="0" dirty="0">
              <a:solidFill>
                <a:srgbClr val="000000"/>
              </a:solidFill>
              <a:cs typeface="Times New Roman" panose="02020603050405020304" pitchFamily="18" charset="0"/>
            </a:endParaRPr>
          </a:p>
          <a:p>
            <a:pPr defTabSz="944833">
              <a:defRPr/>
            </a:pPr>
            <a:r>
              <a:rPr lang="en-US" kern="0" dirty="0">
                <a:solidFill>
                  <a:srgbClr val="000000"/>
                </a:solidFill>
                <a:cs typeface="Times New Roman" panose="02020603050405020304" pitchFamily="18" charset="0"/>
              </a:rPr>
              <a:t>The traveler then completes a Constructed Travel Worksheet (CTW) to show the estimated cost (a.k.a., the constructed cost) of the directed transportation mode and attach it to the DTS document.  The traveler can also include cost avoidances and additional considerations on the CTW </a:t>
            </a:r>
          </a:p>
          <a:p>
            <a:pPr defTabSz="944833">
              <a:defRPr/>
            </a:pPr>
            <a:endParaRPr lang="en-US" kern="0" dirty="0">
              <a:solidFill>
                <a:srgbClr val="000000"/>
              </a:solidFill>
              <a:cs typeface="Times New Roman" panose="02020603050405020304" pitchFamily="18" charset="0"/>
            </a:endParaRPr>
          </a:p>
          <a:p>
            <a:pPr defTabSz="944833">
              <a:defRPr/>
            </a:pPr>
            <a:r>
              <a:rPr lang="en-US" kern="0" dirty="0">
                <a:solidFill>
                  <a:srgbClr val="000000"/>
                </a:solidFill>
                <a:cs typeface="Times New Roman" panose="02020603050405020304" pitchFamily="18" charset="0"/>
              </a:rPr>
              <a:t>The AO will then consider the information in both the authorization and the CTW and decide how to authorize the trip.  The AO has two options, they are: </a:t>
            </a:r>
          </a:p>
          <a:p>
            <a:pPr marL="472416" indent="-472416">
              <a:buFontTx/>
              <a:buAutoNum type="alphaLcPeriod"/>
            </a:pPr>
            <a:r>
              <a:rPr lang="en-US" kern="0" dirty="0">
                <a:solidFill>
                  <a:srgbClr val="000000"/>
                </a:solidFill>
                <a:cs typeface="Times New Roman" panose="02020603050405020304" pitchFamily="18" charset="0"/>
              </a:rPr>
              <a:t>To allow full reimbursement for the selected transportation mode</a:t>
            </a:r>
          </a:p>
          <a:p>
            <a:pPr marL="472416" indent="-472416">
              <a:buFontTx/>
              <a:buAutoNum type="alphaLcPeriod"/>
            </a:pPr>
            <a:r>
              <a:rPr lang="en-US" kern="0" dirty="0">
                <a:solidFill>
                  <a:srgbClr val="000000"/>
                </a:solidFill>
                <a:cs typeface="Times New Roman" panose="02020603050405020304" pitchFamily="18" charset="0"/>
              </a:rPr>
              <a:t>To allow the traveler to use the selected transportation mode, but limit the transportation reimbursement to the constructed cost of the directed transportation mode</a:t>
            </a:r>
          </a:p>
          <a:p>
            <a:pPr marL="472416" indent="-472416">
              <a:buFontTx/>
              <a:buAutoNum type="alphaLcPeriod"/>
            </a:pPr>
            <a:endParaRPr lang="en-US" kern="0" dirty="0">
              <a:solidFill>
                <a:srgbClr val="000000"/>
              </a:solidFill>
              <a:cs typeface="Times New Roman" panose="02020603050405020304" pitchFamily="18" charset="0"/>
            </a:endParaRPr>
          </a:p>
          <a:p>
            <a:r>
              <a:rPr lang="en-US" kern="0" dirty="0">
                <a:solidFill>
                  <a:srgbClr val="000000"/>
                </a:solidFill>
                <a:cs typeface="Times New Roman" panose="02020603050405020304" pitchFamily="18" charset="0"/>
              </a:rPr>
              <a:t>Remember, the AO must have the government’s best interests at the center of this decision, they cannot “hook a friend up”.  Their job is to get the mission accomplished as efficiently as possible, the traveler’s convenience or desires can not factor into that decision.</a:t>
            </a:r>
          </a:p>
          <a:p>
            <a:endParaRPr lang="en-US" dirty="0"/>
          </a:p>
        </p:txBody>
      </p:sp>
      <p:sp>
        <p:nvSpPr>
          <p:cNvPr id="4" name="Slide Number Placeholder 3"/>
          <p:cNvSpPr>
            <a:spLocks noGrp="1"/>
          </p:cNvSpPr>
          <p:nvPr>
            <p:ph type="sldNum" sz="quarter" idx="10"/>
          </p:nvPr>
        </p:nvSpPr>
        <p:spPr/>
        <p:txBody>
          <a:bodyPr/>
          <a:lstStyle/>
          <a:p>
            <a:fld id="{C054A858-A948-4A3C-90F1-8631E9ABC54A}" type="slidenum">
              <a:rPr lang="en-US" smtClean="0"/>
              <a:t>11</a:t>
            </a:fld>
            <a:endParaRPr lang="en-US"/>
          </a:p>
        </p:txBody>
      </p:sp>
    </p:spTree>
    <p:extLst>
      <p:ext uri="{BB962C8B-B14F-4D97-AF65-F5344CB8AC3E}">
        <p14:creationId xmlns:p14="http://schemas.microsoft.com/office/powerpoint/2010/main" val="24687693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walk through a scenario</a:t>
            </a:r>
            <a:r>
              <a:rPr lang="en-US" baseline="0" dirty="0"/>
              <a:t> together that illustrates the process.  Every CTW situation is different and must be handled on it’s own merit, this is just an example.</a:t>
            </a:r>
          </a:p>
          <a:p>
            <a:endParaRPr lang="en-US" baseline="0" dirty="0"/>
          </a:p>
          <a:p>
            <a:r>
              <a:rPr lang="en-US" baseline="0" dirty="0"/>
              <a:t>A traveler is directed to </a:t>
            </a:r>
            <a:r>
              <a:rPr lang="en-US" baseline="0" dirty="0" err="1"/>
              <a:t>MarCent</a:t>
            </a:r>
            <a:r>
              <a:rPr lang="en-US" baseline="0" dirty="0"/>
              <a:t>, Tampa, FL for a 5-day TAD period, that’s 5 TAD days and a travel day each way totaling 7 days.</a:t>
            </a:r>
          </a:p>
          <a:p>
            <a:endParaRPr lang="en-US" baseline="0" dirty="0"/>
          </a:p>
          <a:p>
            <a:r>
              <a:rPr lang="en-US" baseline="0" dirty="0"/>
              <a:t>The traveler lives in Stafford, specifically in the 22556 zip code.  The zip code is important because that’s how you claim mileage to/from TDY.</a:t>
            </a:r>
          </a:p>
          <a:p>
            <a:endParaRPr lang="en-US" baseline="0" dirty="0"/>
          </a:p>
          <a:p>
            <a:r>
              <a:rPr lang="en-US" baseline="0" dirty="0"/>
              <a:t>The AO directed the traveler to use the standard mode which is air (this is normal and the whole point of this process)</a:t>
            </a:r>
          </a:p>
          <a:p>
            <a:endParaRPr lang="en-US" baseline="0" dirty="0"/>
          </a:p>
          <a:p>
            <a:r>
              <a:rPr lang="en-US" baseline="0" dirty="0"/>
              <a:t>No other travelers are making the trip.  This is an important note that will be used in section 2.</a:t>
            </a:r>
          </a:p>
          <a:p>
            <a:endParaRPr lang="en-US" dirty="0"/>
          </a:p>
        </p:txBody>
      </p:sp>
      <p:sp>
        <p:nvSpPr>
          <p:cNvPr id="4" name="Slide Number Placeholder 3"/>
          <p:cNvSpPr>
            <a:spLocks noGrp="1"/>
          </p:cNvSpPr>
          <p:nvPr>
            <p:ph type="sldNum" sz="quarter" idx="10"/>
          </p:nvPr>
        </p:nvSpPr>
        <p:spPr/>
        <p:txBody>
          <a:bodyPr/>
          <a:lstStyle/>
          <a:p>
            <a:fld id="{C054A858-A948-4A3C-90F1-8631E9ABC54A}" type="slidenum">
              <a:rPr lang="en-US" smtClean="0"/>
              <a:t>12</a:t>
            </a:fld>
            <a:endParaRPr lang="en-US"/>
          </a:p>
        </p:txBody>
      </p:sp>
    </p:spTree>
    <p:extLst>
      <p:ext uri="{BB962C8B-B14F-4D97-AF65-F5344CB8AC3E}">
        <p14:creationId xmlns:p14="http://schemas.microsoft.com/office/powerpoint/2010/main" val="38500430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Contract airport is defined as the terminal that has the lowest cost YCA fare for the route being used.  Next slide will demonstrate this more clearly.</a:t>
            </a:r>
          </a:p>
          <a:p>
            <a:endParaRPr lang="en-US" baseline="0" dirty="0"/>
          </a:p>
          <a:p>
            <a:r>
              <a:rPr lang="en-US" baseline="0" dirty="0"/>
              <a:t>When a traveler is requesting to use something other than the standard mode the responsibility is on the traveler to collect and present the information to allow the AO to make an informed decision.  The JTR does not allow the AO to make this decision without a clear understanding, JTR 010104.  The CTW is designed to assist the traveler and the AO to adhere to JTR 010102 &amp; 010103.</a:t>
            </a:r>
          </a:p>
          <a:p>
            <a:endParaRPr lang="en-US" dirty="0"/>
          </a:p>
        </p:txBody>
      </p:sp>
      <p:sp>
        <p:nvSpPr>
          <p:cNvPr id="4" name="Slide Number Placeholder 3"/>
          <p:cNvSpPr>
            <a:spLocks noGrp="1"/>
          </p:cNvSpPr>
          <p:nvPr>
            <p:ph type="sldNum" sz="quarter" idx="10"/>
          </p:nvPr>
        </p:nvSpPr>
        <p:spPr/>
        <p:txBody>
          <a:bodyPr/>
          <a:lstStyle/>
          <a:p>
            <a:fld id="{C054A858-A948-4A3C-90F1-8631E9ABC54A}" type="slidenum">
              <a:rPr lang="en-US" smtClean="0"/>
              <a:t>13</a:t>
            </a:fld>
            <a:endParaRPr lang="en-US"/>
          </a:p>
        </p:txBody>
      </p:sp>
    </p:spTree>
    <p:extLst>
      <p:ext uri="{BB962C8B-B14F-4D97-AF65-F5344CB8AC3E}">
        <p14:creationId xmlns:p14="http://schemas.microsoft.com/office/powerpoint/2010/main" val="11640916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your favorite search engine type in the words GSA City Pair, the first option should give you the link indicated above by the right facing arrow.</a:t>
            </a:r>
          </a:p>
          <a:p>
            <a:endParaRPr lang="en-US" baseline="0" dirty="0"/>
          </a:p>
          <a:p>
            <a:r>
              <a:rPr lang="en-US" baseline="0" dirty="0"/>
              <a:t>If you are unsure of the which airport is the contract airport you may use WAS in place of BWI, DCA and IAD.  RIC is not included in this search.  Placing WAS in the origin and Tampa (TPA) in the destination returns the result currently displayed.  This query determines that DCA is considered the contract airport as it has the cheapest YCA cost.</a:t>
            </a:r>
          </a:p>
          <a:p>
            <a:endParaRPr lang="en-US" dirty="0"/>
          </a:p>
        </p:txBody>
      </p:sp>
      <p:sp>
        <p:nvSpPr>
          <p:cNvPr id="4" name="Slide Number Placeholder 3"/>
          <p:cNvSpPr>
            <a:spLocks noGrp="1"/>
          </p:cNvSpPr>
          <p:nvPr>
            <p:ph type="sldNum" sz="quarter" idx="10"/>
          </p:nvPr>
        </p:nvSpPr>
        <p:spPr/>
        <p:txBody>
          <a:bodyPr/>
          <a:lstStyle/>
          <a:p>
            <a:fld id="{C054A858-A948-4A3C-90F1-8631E9ABC54A}" type="slidenum">
              <a:rPr lang="en-US" smtClean="0"/>
              <a:t>14</a:t>
            </a:fld>
            <a:endParaRPr lang="en-US"/>
          </a:p>
        </p:txBody>
      </p:sp>
    </p:spTree>
    <p:extLst>
      <p:ext uri="{BB962C8B-B14F-4D97-AF65-F5344CB8AC3E}">
        <p14:creationId xmlns:p14="http://schemas.microsoft.com/office/powerpoint/2010/main" val="25546778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previous screen reflected DCA at $201 and here Richmond is coming in at $301 and a limited capacity airfare of $68.  However, if the traveler is not flying this information is not relevant to the preparation of this CTW.  </a:t>
            </a:r>
          </a:p>
          <a:p>
            <a:endParaRPr lang="en-US" dirty="0"/>
          </a:p>
          <a:p>
            <a:r>
              <a:rPr lang="en-US" dirty="0"/>
              <a:t>Important note: If the traveler lives closer to RIC than DCA only DCA can be considered on the CTW per the Marine Corps Base Quantico Local Travel Order (</a:t>
            </a:r>
            <a:r>
              <a:rPr lang="en-US" kern="0" dirty="0">
                <a:solidFill>
                  <a:srgbClr val="000000"/>
                </a:solidFill>
                <a:latin typeface="Times New Roman" panose="02020603050405020304" pitchFamily="18" charset="0"/>
                <a:cs typeface="Times New Roman" panose="02020603050405020304" pitchFamily="18" charset="0"/>
              </a:rPr>
              <a:t>MCBO 7220.1D)</a:t>
            </a:r>
            <a:endParaRPr lang="en-US" baseline="0" dirty="0"/>
          </a:p>
          <a:p>
            <a:endParaRPr lang="en-US" dirty="0"/>
          </a:p>
        </p:txBody>
      </p:sp>
      <p:sp>
        <p:nvSpPr>
          <p:cNvPr id="4" name="Slide Number Placeholder 3"/>
          <p:cNvSpPr>
            <a:spLocks noGrp="1"/>
          </p:cNvSpPr>
          <p:nvPr>
            <p:ph type="sldNum" sz="quarter" idx="10"/>
          </p:nvPr>
        </p:nvSpPr>
        <p:spPr/>
        <p:txBody>
          <a:bodyPr/>
          <a:lstStyle/>
          <a:p>
            <a:fld id="{C054A858-A948-4A3C-90F1-8631E9ABC54A}" type="slidenum">
              <a:rPr lang="en-US" smtClean="0"/>
              <a:t>15</a:t>
            </a:fld>
            <a:endParaRPr lang="en-US"/>
          </a:p>
        </p:txBody>
      </p:sp>
    </p:spTree>
    <p:extLst>
      <p:ext uri="{BB962C8B-B14F-4D97-AF65-F5344CB8AC3E}">
        <p14:creationId xmlns:p14="http://schemas.microsoft.com/office/powerpoint/2010/main" val="37197623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our purposes today we will not pursue RIC and move back to the contract airport of DCA.</a:t>
            </a:r>
          </a:p>
          <a:p>
            <a:endParaRPr lang="en-US" dirty="0"/>
          </a:p>
        </p:txBody>
      </p:sp>
      <p:sp>
        <p:nvSpPr>
          <p:cNvPr id="4" name="Slide Number Placeholder 3"/>
          <p:cNvSpPr>
            <a:spLocks noGrp="1"/>
          </p:cNvSpPr>
          <p:nvPr>
            <p:ph type="sldNum" sz="quarter" idx="10"/>
          </p:nvPr>
        </p:nvSpPr>
        <p:spPr/>
        <p:txBody>
          <a:bodyPr/>
          <a:lstStyle/>
          <a:p>
            <a:fld id="{C054A858-A948-4A3C-90F1-8631E9ABC54A}" type="slidenum">
              <a:rPr lang="en-US" smtClean="0"/>
              <a:t>16</a:t>
            </a:fld>
            <a:endParaRPr lang="en-US"/>
          </a:p>
        </p:txBody>
      </p:sp>
    </p:spTree>
    <p:extLst>
      <p:ext uri="{BB962C8B-B14F-4D97-AF65-F5344CB8AC3E}">
        <p14:creationId xmlns:p14="http://schemas.microsoft.com/office/powerpoint/2010/main" val="18101775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see on </a:t>
            </a:r>
            <a:r>
              <a:rPr lang="en-US" baseline="0" dirty="0"/>
              <a:t>the screen, the lowest cost fare is $181.10 for DCA and $194.10 for TPA but we need to move past that because it shows w/ Limited Availability, known as a Dash CA (-CA) fare, which are not allowed to be used in constructed travel.  This would be a disadvantage to the traveler for comparison purposes.</a:t>
            </a:r>
            <a:endParaRPr lang="en-US" dirty="0"/>
          </a:p>
        </p:txBody>
      </p:sp>
      <p:sp>
        <p:nvSpPr>
          <p:cNvPr id="4" name="Slide Number Placeholder 3"/>
          <p:cNvSpPr>
            <a:spLocks noGrp="1"/>
          </p:cNvSpPr>
          <p:nvPr>
            <p:ph type="sldNum" sz="quarter" idx="10"/>
          </p:nvPr>
        </p:nvSpPr>
        <p:spPr/>
        <p:txBody>
          <a:bodyPr/>
          <a:lstStyle/>
          <a:p>
            <a:fld id="{C054A858-A948-4A3C-90F1-8631E9ABC54A}" type="slidenum">
              <a:rPr lang="en-US" smtClean="0"/>
              <a:t>17</a:t>
            </a:fld>
            <a:endParaRPr lang="en-US"/>
          </a:p>
        </p:txBody>
      </p:sp>
    </p:spTree>
    <p:extLst>
      <p:ext uri="{BB962C8B-B14F-4D97-AF65-F5344CB8AC3E}">
        <p14:creationId xmlns:p14="http://schemas.microsoft.com/office/powerpoint/2010/main" val="41365111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Instead, you want to use the YCA or contract airfare which reflects $224.10 down and $216.10 back.  The amount of stops or layovers are not considered for comparison purposes.  In our scenario roundtrip will come to $440.20.   The CTO fee will always be the lowest cost of ($6.75) not the higher cost touch fee.  Yes, inserting the higher cost touch fee is incorrect.</a:t>
            </a:r>
          </a:p>
          <a:p>
            <a:endParaRPr lang="en-US" dirty="0"/>
          </a:p>
          <a:p>
            <a:pPr defTabSz="933237">
              <a:defRPr/>
            </a:pPr>
            <a:r>
              <a:rPr lang="en-US" sz="1800" dirty="0">
                <a:latin typeface="Segoe UI" panose="020B0502040204020203" pitchFamily="34" charset="0"/>
              </a:rPr>
              <a:t>Keep the airfare and other screen shots and add to your CTW when uploading into DTS</a:t>
            </a:r>
            <a:endParaRPr lang="en-US" sz="1800" dirty="0">
              <a:latin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C054A858-A948-4A3C-90F1-8631E9ABC54A}" type="slidenum">
              <a:rPr lang="en-US" smtClean="0"/>
              <a:t>18</a:t>
            </a:fld>
            <a:endParaRPr lang="en-US"/>
          </a:p>
        </p:txBody>
      </p:sp>
    </p:spTree>
    <p:extLst>
      <p:ext uri="{BB962C8B-B14F-4D97-AF65-F5344CB8AC3E}">
        <p14:creationId xmlns:p14="http://schemas.microsoft.com/office/powerpoint/2010/main" val="33422902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the traveler downloads</a:t>
            </a:r>
            <a:r>
              <a:rPr lang="en-US" baseline="0" dirty="0"/>
              <a:t> and then opens the CTW they need to start filling it out. We’ll go section by section and break down where all the information comes from.  It has been determined that DCA is the contract terminal, and the airfare cost (including taxes &amp; fees) were obtained and now recorded in Section 1 of the CTW.  The CTW will always be prepared to what the government would have incurred not what the traveler prefers.</a:t>
            </a:r>
          </a:p>
          <a:p>
            <a:endParaRPr lang="en-US" baseline="0" dirty="0"/>
          </a:p>
          <a:p>
            <a:r>
              <a:rPr lang="en-US" dirty="0"/>
              <a:t>In section 1 under “Mode” they will select the standard/directed</a:t>
            </a:r>
            <a:r>
              <a:rPr lang="en-US" baseline="0" dirty="0"/>
              <a:t> mode of transportation which in this case is Air per JTR 0202.   Each TAD/TDY will need to be considered on its own facts of the situation..</a:t>
            </a:r>
          </a:p>
          <a:p>
            <a:endParaRPr lang="en-US" baseline="0" dirty="0"/>
          </a:p>
          <a:p>
            <a:r>
              <a:rPr lang="en-US" baseline="0" dirty="0"/>
              <a:t>Each leg of travel will be it’s own line.  Layovers are not a leg, it means PDS to 1</a:t>
            </a:r>
            <a:r>
              <a:rPr lang="en-US" baseline="30000" dirty="0"/>
              <a:t>st</a:t>
            </a:r>
            <a:r>
              <a:rPr lang="en-US" baseline="0" dirty="0"/>
              <a:t> TAD location etc.</a:t>
            </a:r>
          </a:p>
          <a:p>
            <a:endParaRPr lang="en-US" baseline="0" dirty="0"/>
          </a:p>
          <a:p>
            <a:r>
              <a:rPr lang="en-US" baseline="0" dirty="0"/>
              <a:t>Next we will be moving on to Section 2.</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C054A858-A948-4A3C-90F1-8631E9ABC54A}" type="slidenum">
              <a:rPr lang="en-US" smtClean="0"/>
              <a:t>19</a:t>
            </a:fld>
            <a:endParaRPr lang="en-US"/>
          </a:p>
        </p:txBody>
      </p:sp>
    </p:spTree>
    <p:extLst>
      <p:ext uri="{BB962C8B-B14F-4D97-AF65-F5344CB8AC3E}">
        <p14:creationId xmlns:p14="http://schemas.microsoft.com/office/powerpoint/2010/main" val="2273955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a:t>
            </a:r>
            <a:r>
              <a:rPr lang="en-US" baseline="0" dirty="0"/>
              <a:t>talk about Constructed Travel.  This is an extremely important subject for you to grasp regardless of your role because there can really be some problems and pain caused by not following the process properly.</a:t>
            </a:r>
          </a:p>
          <a:p>
            <a:endParaRPr lang="en-US" baseline="0" dirty="0"/>
          </a:p>
          <a:p>
            <a:r>
              <a:rPr lang="en-US" baseline="0" dirty="0"/>
              <a:t>The order of preference changed on March 1, 2024, which directly affected Constructed Travel.  This is highlighted in the Developmental Class presented on March 19, 2024 and is available from the Quantico DTS Help Desk website.</a:t>
            </a:r>
          </a:p>
          <a:p>
            <a:endParaRPr lang="en-US" baseline="0" dirty="0"/>
          </a:p>
          <a:p>
            <a:r>
              <a:rPr lang="en-US" baseline="0" dirty="0"/>
              <a:t>Prior to anyone travelling, the AO will authorize a mode of transportation, generally that will be commercial air but could be different depending on the location.</a:t>
            </a:r>
          </a:p>
          <a:p>
            <a:endParaRPr lang="en-US" baseline="0" dirty="0"/>
          </a:p>
          <a:p>
            <a:r>
              <a:rPr lang="en-US" baseline="0" dirty="0"/>
              <a:t>Sometimes a traveler will prefer to use a different mode such as POV and the AO must determine the limit of reimbursement.</a:t>
            </a:r>
          </a:p>
          <a:p>
            <a:endParaRPr lang="en-US" baseline="0" dirty="0"/>
          </a:p>
          <a:p>
            <a:r>
              <a:rPr lang="en-US" baseline="0" dirty="0"/>
              <a:t>With the JTR 0202 change effective March </a:t>
            </a:r>
            <a:r>
              <a:rPr lang="en-US" baseline="0"/>
              <a:t>2024 the CTW </a:t>
            </a:r>
            <a:r>
              <a:rPr lang="en-US" baseline="0" dirty="0"/>
              <a:t>process has changed dramatically and will require additional effort to complete this task.</a:t>
            </a:r>
          </a:p>
          <a:p>
            <a:endParaRPr lang="en-US" dirty="0"/>
          </a:p>
        </p:txBody>
      </p:sp>
      <p:sp>
        <p:nvSpPr>
          <p:cNvPr id="4" name="Slide Number Placeholder 3"/>
          <p:cNvSpPr>
            <a:spLocks noGrp="1"/>
          </p:cNvSpPr>
          <p:nvPr>
            <p:ph type="sldNum" sz="quarter" idx="10"/>
          </p:nvPr>
        </p:nvSpPr>
        <p:spPr/>
        <p:txBody>
          <a:bodyPr/>
          <a:lstStyle/>
          <a:p>
            <a:fld id="{C054A858-A948-4A3C-90F1-8631E9ABC54A}" type="slidenum">
              <a:rPr lang="en-US" smtClean="0"/>
              <a:t>2</a:t>
            </a:fld>
            <a:endParaRPr lang="en-US"/>
          </a:p>
        </p:txBody>
      </p:sp>
    </p:spTree>
    <p:extLst>
      <p:ext uri="{BB962C8B-B14F-4D97-AF65-F5344CB8AC3E}">
        <p14:creationId xmlns:p14="http://schemas.microsoft.com/office/powerpoint/2010/main" val="25426933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significant change from previous CTW.  Any area not bolded is considered in this process, lets discuss them to eliminate confusion in this matter.  2A&amp;B will auto feed from the information inputted in section 1.  2C would capture the cost if you were required to obtain transportation from one terminal to another.  In our Tampa scenario, this will not be utilized.  2E represents the lowest cost of $6.75.  2F&amp;I represent the mileage cost from home/PDS to the servicing terminal and return.  For CTW you do not double the mileage there and back and must treat it as you would be parking at the terminal.  2G would represent rental vehicle cost, public transportation cost from the TAD/TDY terminal to your lodging/area where the duty would be performed.  2H would factor in additional cost such as fuel, parking at the lodging facility and tolls.  2J would account for parking at the departure terminal, use the economy lot price.  2K any bag fees incurred.  2M would contain a calculation if more than one traveler who will be riding with the traveler.</a:t>
            </a:r>
          </a:p>
          <a:p>
            <a:endParaRPr lang="en-US" baseline="0" dirty="0"/>
          </a:p>
          <a:p>
            <a:r>
              <a:rPr lang="en-US" baseline="0" dirty="0"/>
              <a:t>Note: The AO cannot direct anyone to use their POV or anyone else to ride in that POV.  A traveler can voluntarily offer to let another traveler ride, never directed.  Any injuries that occur would not be the responsibility of the government.</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C054A858-A948-4A3C-90F1-8631E9ABC54A}" type="slidenum">
              <a:rPr lang="en-US" smtClean="0"/>
              <a:t>20</a:t>
            </a:fld>
            <a:endParaRPr lang="en-US"/>
          </a:p>
        </p:txBody>
      </p:sp>
    </p:spTree>
    <p:extLst>
      <p:ext uri="{BB962C8B-B14F-4D97-AF65-F5344CB8AC3E}">
        <p14:creationId xmlns:p14="http://schemas.microsoft.com/office/powerpoint/2010/main" val="36013419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fill in the information you may use a variety of sources; screen shots of the YCA airfare from DTS, google maps or other mapping services to determine the distance from your departure point the servicing terminal, website containing the parking information at the servicing terminal, screenshots of the rental information found in DTS and other websites containing the information needed to complete section 2.  </a:t>
            </a:r>
          </a:p>
          <a:p>
            <a:endParaRPr lang="en-US" dirty="0"/>
          </a:p>
          <a:p>
            <a:r>
              <a:rPr lang="en-US" dirty="0"/>
              <a:t>Past trends show people tend to take the easy way and do not gather this information.  Not collecting this information prior to trip may result in a lower reimbursement.</a:t>
            </a:r>
          </a:p>
          <a:p>
            <a:endParaRPr lang="en-US" dirty="0"/>
          </a:p>
          <a:p>
            <a:r>
              <a:rPr lang="en-US" dirty="0"/>
              <a:t>For our scenario, the mileage each way to the servicing terminal is 44 miles and parking cost is $19 per day. </a:t>
            </a:r>
          </a:p>
          <a:p>
            <a:r>
              <a:rPr lang="en-US" sz="1800" dirty="0">
                <a:latin typeface="Segoe UI" panose="020B0502040204020203" pitchFamily="34" charset="0"/>
              </a:rPr>
              <a:t> </a:t>
            </a:r>
          </a:p>
          <a:p>
            <a:r>
              <a:rPr lang="en-US" sz="1800" dirty="0">
                <a:latin typeface="Segoe UI" panose="020B0502040204020203" pitchFamily="34" charset="0"/>
              </a:rPr>
              <a:t>Keep the cost comparison screen shots and add to your CTW when uploading into DTS.</a:t>
            </a:r>
            <a:endParaRPr lang="en-US" dirty="0"/>
          </a:p>
        </p:txBody>
      </p:sp>
      <p:sp>
        <p:nvSpPr>
          <p:cNvPr id="4" name="Slide Number Placeholder 3"/>
          <p:cNvSpPr>
            <a:spLocks noGrp="1"/>
          </p:cNvSpPr>
          <p:nvPr>
            <p:ph type="sldNum" sz="quarter" idx="10"/>
          </p:nvPr>
        </p:nvSpPr>
        <p:spPr/>
        <p:txBody>
          <a:bodyPr/>
          <a:lstStyle/>
          <a:p>
            <a:fld id="{C054A858-A948-4A3C-90F1-8631E9ABC54A}" type="slidenum">
              <a:rPr lang="en-US" smtClean="0"/>
              <a:t>21</a:t>
            </a:fld>
            <a:endParaRPr lang="en-US"/>
          </a:p>
        </p:txBody>
      </p:sp>
    </p:spTree>
    <p:extLst>
      <p:ext uri="{BB962C8B-B14F-4D97-AF65-F5344CB8AC3E}">
        <p14:creationId xmlns:p14="http://schemas.microsoft.com/office/powerpoint/2010/main" val="37362032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Obtaining a rental vehicle would cost $314.78 for the week.  The lodging facility is 20 miles from the airport and 5 miles from where the TAD/TDY will be performed estimated minimum of 90 miles not including chow runs.  Estimate 4 gallons at 3.51 (average from the screenshot above) for an estimate of $14.04.</a:t>
            </a:r>
          </a:p>
          <a:p>
            <a:endParaRPr lang="en-US" dirty="0"/>
          </a:p>
        </p:txBody>
      </p:sp>
      <p:sp>
        <p:nvSpPr>
          <p:cNvPr id="4" name="Slide Number Placeholder 3"/>
          <p:cNvSpPr>
            <a:spLocks noGrp="1"/>
          </p:cNvSpPr>
          <p:nvPr>
            <p:ph type="sldNum" sz="quarter" idx="10"/>
          </p:nvPr>
        </p:nvSpPr>
        <p:spPr/>
        <p:txBody>
          <a:bodyPr/>
          <a:lstStyle/>
          <a:p>
            <a:fld id="{C054A858-A948-4A3C-90F1-8631E9ABC54A}" type="slidenum">
              <a:rPr lang="en-US" smtClean="0"/>
              <a:t>22</a:t>
            </a:fld>
            <a:endParaRPr lang="en-US"/>
          </a:p>
        </p:txBody>
      </p:sp>
    </p:spTree>
    <p:extLst>
      <p:ext uri="{BB962C8B-B14F-4D97-AF65-F5344CB8AC3E}">
        <p14:creationId xmlns:p14="http://schemas.microsoft.com/office/powerpoint/2010/main" val="19650776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Upon obtaining the information we can start filling in section 2.  </a:t>
            </a:r>
          </a:p>
          <a:p>
            <a:r>
              <a:rPr lang="en-US" dirty="0"/>
              <a:t>With section 2 completed it is now possible to see the total airfare cost in 2D, total avoided cost is displayed in 2L.  2M in this scenario is not utilized.  2N adds 2D &amp; 2L and provides a reasonable cost of what the government would have incurred. </a:t>
            </a:r>
          </a:p>
          <a:p>
            <a:endParaRPr lang="en-US" dirty="0"/>
          </a:p>
          <a:p>
            <a:r>
              <a:rPr lang="en-US" dirty="0"/>
              <a:t>The amount in 2N is what will be compared to the cost of the traveler's preferred mode of transportation.</a:t>
            </a:r>
          </a:p>
          <a:p>
            <a:endParaRPr lang="en-US" dirty="0"/>
          </a:p>
        </p:txBody>
      </p:sp>
      <p:sp>
        <p:nvSpPr>
          <p:cNvPr id="4" name="Slide Number Placeholder 3"/>
          <p:cNvSpPr>
            <a:spLocks noGrp="1"/>
          </p:cNvSpPr>
          <p:nvPr>
            <p:ph type="sldNum" sz="quarter" idx="10"/>
          </p:nvPr>
        </p:nvSpPr>
        <p:spPr/>
        <p:txBody>
          <a:bodyPr/>
          <a:lstStyle/>
          <a:p>
            <a:fld id="{C054A858-A948-4A3C-90F1-8631E9ABC54A}" type="slidenum">
              <a:rPr lang="en-US" smtClean="0"/>
              <a:t>23</a:t>
            </a:fld>
            <a:endParaRPr lang="en-US"/>
          </a:p>
        </p:txBody>
      </p:sp>
    </p:spTree>
    <p:extLst>
      <p:ext uri="{BB962C8B-B14F-4D97-AF65-F5344CB8AC3E}">
        <p14:creationId xmlns:p14="http://schemas.microsoft.com/office/powerpoint/2010/main" val="31699874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3502">
              <a:defRPr/>
            </a:pPr>
            <a:r>
              <a:rPr lang="en-US" dirty="0"/>
              <a:t>Obtaining the cost to use the traveler’s preferred mode of transportation is to simply enter the information in the Expense tab of the authorization, must use zip code to zip code calculations, to obtain the associated round trip cost.  The preferred mode in our scenario is driving and reflects a roundtrip cost of $1,177.19.</a:t>
            </a:r>
          </a:p>
          <a:p>
            <a:endParaRPr lang="en-US" dirty="0"/>
          </a:p>
          <a:p>
            <a:endParaRPr lang="en-US" dirty="0"/>
          </a:p>
        </p:txBody>
      </p:sp>
      <p:sp>
        <p:nvSpPr>
          <p:cNvPr id="4" name="Slide Number Placeholder 3"/>
          <p:cNvSpPr>
            <a:spLocks noGrp="1"/>
          </p:cNvSpPr>
          <p:nvPr>
            <p:ph type="sldNum" sz="quarter" idx="10"/>
          </p:nvPr>
        </p:nvSpPr>
        <p:spPr/>
        <p:txBody>
          <a:bodyPr/>
          <a:lstStyle/>
          <a:p>
            <a:fld id="{C054A858-A948-4A3C-90F1-8631E9ABC54A}" type="slidenum">
              <a:rPr lang="en-US" smtClean="0"/>
              <a:t>24</a:t>
            </a:fld>
            <a:endParaRPr lang="en-US"/>
          </a:p>
        </p:txBody>
      </p:sp>
    </p:spTree>
    <p:extLst>
      <p:ext uri="{BB962C8B-B14F-4D97-AF65-F5344CB8AC3E}">
        <p14:creationId xmlns:p14="http://schemas.microsoft.com/office/powerpoint/2010/main" val="17673758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0857">
              <a:defRPr/>
            </a:pPr>
            <a:r>
              <a:rPr lang="en-US" dirty="0"/>
              <a:t>Section 3 is available to address any non-monetary considerations.  Any item checked here must be justified within DTS and may require additional documentation.  (May read through some of the examples in section 3)</a:t>
            </a:r>
          </a:p>
          <a:p>
            <a:pPr defTabSz="910857">
              <a:defRPr/>
            </a:pPr>
            <a:endParaRPr lang="en-US" baseline="0" dirty="0"/>
          </a:p>
          <a:p>
            <a:pPr defTabSz="910857">
              <a:defRPr/>
            </a:pPr>
            <a:r>
              <a:rPr lang="en-US" baseline="0" dirty="0"/>
              <a:t>The Approving Official will need to consider all cost and non-cost factors, and then decide whether to authorize the traveler’s transportation mode, or to limit to the constructed cost. </a:t>
            </a:r>
          </a:p>
          <a:p>
            <a:endParaRPr lang="en-US" dirty="0"/>
          </a:p>
        </p:txBody>
      </p:sp>
      <p:sp>
        <p:nvSpPr>
          <p:cNvPr id="4" name="Slide Number Placeholder 3"/>
          <p:cNvSpPr>
            <a:spLocks noGrp="1"/>
          </p:cNvSpPr>
          <p:nvPr>
            <p:ph type="sldNum" sz="quarter" idx="10"/>
          </p:nvPr>
        </p:nvSpPr>
        <p:spPr/>
        <p:txBody>
          <a:bodyPr/>
          <a:lstStyle/>
          <a:p>
            <a:fld id="{C054A858-A948-4A3C-90F1-8631E9ABC54A}" type="slidenum">
              <a:rPr lang="en-US" smtClean="0"/>
              <a:t>25</a:t>
            </a:fld>
            <a:endParaRPr lang="en-US"/>
          </a:p>
        </p:txBody>
      </p:sp>
    </p:spTree>
    <p:extLst>
      <p:ext uri="{BB962C8B-B14F-4D97-AF65-F5344CB8AC3E}">
        <p14:creationId xmlns:p14="http://schemas.microsoft.com/office/powerpoint/2010/main" val="22266365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0857">
              <a:defRPr/>
            </a:pPr>
            <a:r>
              <a:rPr lang="en-US" dirty="0"/>
              <a:t>Once the</a:t>
            </a:r>
            <a:r>
              <a:rPr lang="en-US" baseline="0" dirty="0"/>
              <a:t> traveler has </a:t>
            </a:r>
            <a:r>
              <a:rPr lang="en-US" dirty="0"/>
              <a:t>completed the CTW,</a:t>
            </a:r>
            <a:r>
              <a:rPr lang="en-US" baseline="0" dirty="0"/>
              <a:t> they</a:t>
            </a:r>
            <a:r>
              <a:rPr lang="en-US" dirty="0"/>
              <a:t> will load it</a:t>
            </a:r>
            <a:r>
              <a:rPr lang="en-US" baseline="0" dirty="0"/>
              <a:t> </a:t>
            </a:r>
            <a:r>
              <a:rPr lang="en-US" dirty="0"/>
              <a:t>to their DTS authorization, making sure to</a:t>
            </a:r>
            <a:r>
              <a:rPr lang="en-US" baseline="0" dirty="0"/>
              <a:t> load it as the correct document type.  If they don’t load it correctly, The AO won’t be presented with the options they need in order to authorize it correctly.  The right is what they will see in the Sign and Submit screen if it’s loaded correctly and can save the document from there instead of having to navigate to the Expenses screen to see it.</a:t>
            </a:r>
          </a:p>
          <a:p>
            <a:pPr defTabSz="910857">
              <a:defRPr/>
            </a:pPr>
            <a:endParaRPr lang="en-US" baseline="0" dirty="0"/>
          </a:p>
          <a:p>
            <a:pPr defTabSz="910857">
              <a:defRPr/>
            </a:pPr>
            <a:r>
              <a:rPr lang="en-US" baseline="0" dirty="0"/>
              <a:t>The upload will need to consist of the CTW and any supporting records reflecting the cost.</a:t>
            </a:r>
          </a:p>
          <a:p>
            <a:pPr defTabSz="910857">
              <a:defRPr/>
            </a:pPr>
            <a:endParaRPr lang="en-US" baseline="0" dirty="0"/>
          </a:p>
          <a:p>
            <a:endParaRPr lang="en-US" b="1" dirty="0"/>
          </a:p>
        </p:txBody>
      </p:sp>
      <p:sp>
        <p:nvSpPr>
          <p:cNvPr id="4" name="Slide Number Placeholder 3"/>
          <p:cNvSpPr>
            <a:spLocks noGrp="1"/>
          </p:cNvSpPr>
          <p:nvPr>
            <p:ph type="sldNum" sz="quarter" idx="10"/>
          </p:nvPr>
        </p:nvSpPr>
        <p:spPr/>
        <p:txBody>
          <a:bodyPr/>
          <a:lstStyle/>
          <a:p>
            <a:fld id="{C054A858-A948-4A3C-90F1-8631E9ABC54A}" type="slidenum">
              <a:rPr lang="en-US" smtClean="0"/>
              <a:t>26</a:t>
            </a:fld>
            <a:endParaRPr lang="en-US"/>
          </a:p>
        </p:txBody>
      </p:sp>
    </p:spTree>
    <p:extLst>
      <p:ext uri="{BB962C8B-B14F-4D97-AF65-F5344CB8AC3E}">
        <p14:creationId xmlns:p14="http://schemas.microsoft.com/office/powerpoint/2010/main" val="14765167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0857">
              <a:defRPr/>
            </a:pPr>
            <a:r>
              <a:rPr lang="en-US" baseline="0" dirty="0"/>
              <a:t>When preparing the CTW for upload it has been common for folks to see the “Please Wait” notification.  If this is present on your voucher the CTW did not load correctly.  To ensure this does not present problems on the voucher approval it is recommended that you print the CTW via the Microsoft Print to PDF option.  This will disable the “Please wait…” problem.  Finally, it is recommended to load as a PNG, by not selecting retain as a pdf.  By not selecting retain as a pdf the document will be converted and you will know immediately if the document is readable.  Otherwise, it will be necessary to view the pdf that was loaded to ensure it is viable.</a:t>
            </a:r>
            <a:endParaRPr lang="en-US" dirty="0"/>
          </a:p>
          <a:p>
            <a:endParaRPr lang="en-US" b="1" dirty="0"/>
          </a:p>
        </p:txBody>
      </p:sp>
      <p:sp>
        <p:nvSpPr>
          <p:cNvPr id="4" name="Slide Number Placeholder 3"/>
          <p:cNvSpPr>
            <a:spLocks noGrp="1"/>
          </p:cNvSpPr>
          <p:nvPr>
            <p:ph type="sldNum" sz="quarter" idx="10"/>
          </p:nvPr>
        </p:nvSpPr>
        <p:spPr/>
        <p:txBody>
          <a:bodyPr/>
          <a:lstStyle/>
          <a:p>
            <a:fld id="{C054A858-A948-4A3C-90F1-8631E9ABC54A}" type="slidenum">
              <a:rPr lang="en-US" smtClean="0"/>
              <a:t>27</a:t>
            </a:fld>
            <a:endParaRPr lang="en-US"/>
          </a:p>
        </p:txBody>
      </p:sp>
    </p:spTree>
    <p:extLst>
      <p:ext uri="{BB962C8B-B14F-4D97-AF65-F5344CB8AC3E}">
        <p14:creationId xmlns:p14="http://schemas.microsoft.com/office/powerpoint/2010/main" val="29880682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4833">
              <a:defRPr/>
            </a:pPr>
            <a:r>
              <a:rPr lang="en-US" dirty="0"/>
              <a:t>When the AO attempts to approve there will be two boxes, one approving the Government Preferred Transportation on one approving the Traveler Preferred Transportation.  In our scenario the traveler has requested to drive their POV to Tampa, FL for duty at </a:t>
            </a:r>
            <a:r>
              <a:rPr lang="en-US" dirty="0" err="1"/>
              <a:t>MarCent</a:t>
            </a:r>
            <a:r>
              <a:rPr lang="en-US" dirty="0"/>
              <a:t>.  Using the standard mode of transportation within the JTR 0202 the Government’s cost would be $1,037.73 versus the Traveler’s preferred mode is $1,177.19.  A difference of $139.46 with the lowest cost favoring the Government Preferred.</a:t>
            </a:r>
          </a:p>
          <a:p>
            <a:pPr defTabSz="944833">
              <a:defRPr/>
            </a:pPr>
            <a:endParaRPr lang="en-US" dirty="0"/>
          </a:p>
          <a:p>
            <a:pPr defTabSz="944833">
              <a:defRPr/>
            </a:pPr>
            <a:r>
              <a:rPr lang="en-US" dirty="0"/>
              <a:t>Before approving the AO should ask the traveler if they intend on stopping at alternate locations or driving straight through.  Distance is 877 miles and by government standards that is at least 2 days of travel time.  As the traveler is requesting use of the POV any additional travel days beyond one is at the cost of the traveler.  In the event the traveler will take more than one travel day to arrive at the destination the authorization should reflect that day of departure vice the standard mode.  </a:t>
            </a:r>
          </a:p>
          <a:p>
            <a:pPr defTabSz="944833">
              <a:defRPr/>
            </a:pPr>
            <a:endParaRPr lang="en-US" dirty="0"/>
          </a:p>
          <a:p>
            <a:pPr defTabSz="944833">
              <a:defRPr/>
            </a:pPr>
            <a:r>
              <a:rPr lang="en-US" dirty="0"/>
              <a:t>For example the traveler is required to be there on Monday morning, will take 2 days to travel there, the authorization should reflect leaving on Saturday, arriving on Saturday and then annotating Saturday as a leave, duty or non-duty day depending on the employment status.  No per diem is payable for Saturday on the departure.  Will need to repeat this for the return portion.  </a:t>
            </a:r>
          </a:p>
          <a:p>
            <a:pPr defTabSz="944833">
              <a:defRPr/>
            </a:pPr>
            <a:endParaRPr lang="en-US" dirty="0"/>
          </a:p>
          <a:p>
            <a:pPr defTabSz="944833">
              <a:defRPr/>
            </a:pPr>
            <a:r>
              <a:rPr lang="en-US" dirty="0"/>
              <a:t>This is a necessary step and should not be overlooked, in the event an accident occurs the traveler will be on official orders. </a:t>
            </a:r>
          </a:p>
          <a:p>
            <a:pPr defTabSz="944833">
              <a:defRPr/>
            </a:pPr>
            <a:endParaRPr lang="en-US" dirty="0"/>
          </a:p>
          <a:p>
            <a:pPr defTabSz="944833">
              <a:defRPr/>
            </a:pPr>
            <a:r>
              <a:rPr lang="en-US" dirty="0"/>
              <a:t>Any and all additional cost associated with lodging or meals will be borne by the traveler beyond the preferred government option.</a:t>
            </a:r>
          </a:p>
          <a:p>
            <a:pPr defTabSz="944833">
              <a:defRPr/>
            </a:pPr>
            <a:endParaRPr lang="en-US" dirty="0"/>
          </a:p>
          <a:p>
            <a:pPr defTabSz="944833">
              <a:defRPr/>
            </a:pPr>
            <a:r>
              <a:rPr lang="en-US" dirty="0"/>
              <a:t>Any additional time needed to arrive at the destination beyond 1 travel day may subject the traveler leave or other administrative absence classifications. </a:t>
            </a:r>
          </a:p>
          <a:p>
            <a:pPr defTabSz="944833">
              <a:defRPr/>
            </a:pPr>
            <a:endParaRPr lang="en-US" dirty="0"/>
          </a:p>
          <a:p>
            <a:pPr defTabSz="944833">
              <a:defRPr/>
            </a:pPr>
            <a:r>
              <a:rPr lang="en-US" dirty="0"/>
              <a:t>In and around mileage would not be payable.</a:t>
            </a:r>
          </a:p>
          <a:p>
            <a:endParaRPr lang="en-US" dirty="0"/>
          </a:p>
        </p:txBody>
      </p:sp>
      <p:sp>
        <p:nvSpPr>
          <p:cNvPr id="4" name="Slide Number Placeholder 3"/>
          <p:cNvSpPr>
            <a:spLocks noGrp="1"/>
          </p:cNvSpPr>
          <p:nvPr>
            <p:ph type="sldNum" sz="quarter" idx="10"/>
          </p:nvPr>
        </p:nvSpPr>
        <p:spPr/>
        <p:txBody>
          <a:bodyPr/>
          <a:lstStyle/>
          <a:p>
            <a:fld id="{C054A858-A948-4A3C-90F1-8631E9ABC54A}" type="slidenum">
              <a:rPr lang="en-US" smtClean="0"/>
              <a:t>28</a:t>
            </a:fld>
            <a:endParaRPr lang="en-US"/>
          </a:p>
        </p:txBody>
      </p:sp>
    </p:spTree>
    <p:extLst>
      <p:ext uri="{BB962C8B-B14F-4D97-AF65-F5344CB8AC3E}">
        <p14:creationId xmlns:p14="http://schemas.microsoft.com/office/powerpoint/2010/main" val="32976568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The unit AO will only see the CTW limitation screen on the authorization, Disbursing AO’s will see it on the vouchers.</a:t>
            </a:r>
          </a:p>
        </p:txBody>
      </p:sp>
      <p:sp>
        <p:nvSpPr>
          <p:cNvPr id="4" name="Slide Number Placeholder 3"/>
          <p:cNvSpPr>
            <a:spLocks noGrp="1"/>
          </p:cNvSpPr>
          <p:nvPr>
            <p:ph type="sldNum" sz="quarter" idx="10"/>
          </p:nvPr>
        </p:nvSpPr>
        <p:spPr/>
        <p:txBody>
          <a:bodyPr/>
          <a:lstStyle/>
          <a:p>
            <a:fld id="{C054A858-A948-4A3C-90F1-8631E9ABC54A}" type="slidenum">
              <a:rPr lang="en-US" smtClean="0"/>
              <a:t>29</a:t>
            </a:fld>
            <a:endParaRPr lang="en-US"/>
          </a:p>
        </p:txBody>
      </p:sp>
    </p:spTree>
    <p:extLst>
      <p:ext uri="{BB962C8B-B14F-4D97-AF65-F5344CB8AC3E}">
        <p14:creationId xmlns:p14="http://schemas.microsoft.com/office/powerpoint/2010/main" val="274500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Even though the traveler may select a different mode, The AO has </a:t>
            </a:r>
            <a:r>
              <a:rPr lang="en-US" baseline="0" dirty="0"/>
              <a:t>the responsibility to determine what is advantageous to the government and potentially limit the traveler.  This is completed through Constructed Travel. </a:t>
            </a:r>
          </a:p>
          <a:p>
            <a:endParaRPr lang="en-US" baseline="0" dirty="0"/>
          </a:p>
          <a:p>
            <a:r>
              <a:rPr lang="en-US" baseline="0" dirty="0"/>
              <a:t>The Constructed Travel Worksheet (CTW) allows the Traveler and AO to see a comparison between the mode the traveler chose (selected mode) vs. the authorized/preferred mode.  The CTW changes often so make sure to use the version from the advisory or the pre-audit link.  The DTMO website has the most current version there.</a:t>
            </a:r>
          </a:p>
          <a:p>
            <a:endParaRPr lang="en-US" baseline="0" dirty="0"/>
          </a:p>
          <a:p>
            <a:r>
              <a:rPr lang="en-US" baseline="0" dirty="0"/>
              <a:t>March 2024 the CTW was updated, and the new version posted 1 April 2024.  All previous versions are not be utilized.</a:t>
            </a:r>
          </a:p>
          <a:p>
            <a:pPr defTabSz="944833">
              <a:defRPr/>
            </a:pPr>
            <a:endParaRPr lang="en-US" dirty="0"/>
          </a:p>
        </p:txBody>
      </p:sp>
      <p:sp>
        <p:nvSpPr>
          <p:cNvPr id="4" name="Slide Number Placeholder 3"/>
          <p:cNvSpPr>
            <a:spLocks noGrp="1"/>
          </p:cNvSpPr>
          <p:nvPr>
            <p:ph type="sldNum" sz="quarter" idx="10"/>
          </p:nvPr>
        </p:nvSpPr>
        <p:spPr/>
        <p:txBody>
          <a:bodyPr/>
          <a:lstStyle/>
          <a:p>
            <a:fld id="{C054A858-A948-4A3C-90F1-8631E9ABC54A}" type="slidenum">
              <a:rPr lang="en-US" smtClean="0"/>
              <a:t>3</a:t>
            </a:fld>
            <a:endParaRPr lang="en-US"/>
          </a:p>
        </p:txBody>
      </p:sp>
    </p:spTree>
    <p:extLst>
      <p:ext uri="{BB962C8B-B14F-4D97-AF65-F5344CB8AC3E}">
        <p14:creationId xmlns:p14="http://schemas.microsoft.com/office/powerpoint/2010/main" val="702373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4833">
              <a:defRPr/>
            </a:pPr>
            <a:r>
              <a:rPr lang="en-US" dirty="0"/>
              <a:t>This is what</a:t>
            </a:r>
            <a:r>
              <a:rPr lang="en-US" baseline="0" dirty="0"/>
              <a:t> the accounting screen would look like if it was limited.  These numbers don’t match the scenario, its just to illustrate that the actual amount is more than the allowed amount.</a:t>
            </a:r>
            <a:endParaRPr lang="en-US" dirty="0"/>
          </a:p>
          <a:p>
            <a:pPr defTabSz="944833">
              <a:defRPr/>
            </a:pPr>
            <a:endParaRPr lang="en-US" dirty="0"/>
          </a:p>
        </p:txBody>
      </p:sp>
      <p:sp>
        <p:nvSpPr>
          <p:cNvPr id="4" name="Slide Number Placeholder 3"/>
          <p:cNvSpPr>
            <a:spLocks noGrp="1"/>
          </p:cNvSpPr>
          <p:nvPr>
            <p:ph type="sldNum" sz="quarter" idx="10"/>
          </p:nvPr>
        </p:nvSpPr>
        <p:spPr/>
        <p:txBody>
          <a:bodyPr/>
          <a:lstStyle/>
          <a:p>
            <a:fld id="{C054A858-A948-4A3C-90F1-8631E9ABC54A}" type="slidenum">
              <a:rPr lang="en-US" smtClean="0"/>
              <a:t>30</a:t>
            </a:fld>
            <a:endParaRPr lang="en-US"/>
          </a:p>
        </p:txBody>
      </p:sp>
    </p:spTree>
    <p:extLst>
      <p:ext uri="{BB962C8B-B14F-4D97-AF65-F5344CB8AC3E}">
        <p14:creationId xmlns:p14="http://schemas.microsoft.com/office/powerpoint/2010/main" val="39810481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4833">
              <a:defRPr/>
            </a:pPr>
            <a:r>
              <a:rPr lang="en-US" dirty="0"/>
              <a:t>The digital</a:t>
            </a:r>
            <a:r>
              <a:rPr lang="en-US" baseline="0" dirty="0"/>
              <a:t> signature screen looks like this if the AO limited your traveler to the constructed cost.</a:t>
            </a:r>
            <a:endParaRPr lang="en-US" dirty="0"/>
          </a:p>
          <a:p>
            <a:endParaRPr lang="en-US" dirty="0"/>
          </a:p>
        </p:txBody>
      </p:sp>
      <p:sp>
        <p:nvSpPr>
          <p:cNvPr id="4" name="Slide Number Placeholder 3"/>
          <p:cNvSpPr>
            <a:spLocks noGrp="1"/>
          </p:cNvSpPr>
          <p:nvPr>
            <p:ph type="sldNum" sz="quarter" idx="10"/>
          </p:nvPr>
        </p:nvSpPr>
        <p:spPr/>
        <p:txBody>
          <a:bodyPr/>
          <a:lstStyle/>
          <a:p>
            <a:fld id="{C054A858-A948-4A3C-90F1-8631E9ABC54A}" type="slidenum">
              <a:rPr lang="en-US" smtClean="0"/>
              <a:t>31</a:t>
            </a:fld>
            <a:endParaRPr lang="en-US"/>
          </a:p>
        </p:txBody>
      </p:sp>
    </p:spTree>
    <p:extLst>
      <p:ext uri="{BB962C8B-B14F-4D97-AF65-F5344CB8AC3E}">
        <p14:creationId xmlns:p14="http://schemas.microsoft.com/office/powerpoint/2010/main" val="9497614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3502">
              <a:defRPr/>
            </a:pPr>
            <a:r>
              <a:rPr lang="en-US" dirty="0"/>
              <a:t>True.  Recent changes to JTR 0202 have removed the 400-mile limit.  CTW will be required any time a POV is used to complete TAD/TDY.</a:t>
            </a:r>
          </a:p>
          <a:p>
            <a:endParaRPr lang="en-US" baseline="0" dirty="0"/>
          </a:p>
        </p:txBody>
      </p:sp>
      <p:sp>
        <p:nvSpPr>
          <p:cNvPr id="4" name="Slide Number Placeholder 3"/>
          <p:cNvSpPr>
            <a:spLocks noGrp="1"/>
          </p:cNvSpPr>
          <p:nvPr>
            <p:ph type="sldNum" sz="quarter" idx="10"/>
          </p:nvPr>
        </p:nvSpPr>
        <p:spPr/>
        <p:txBody>
          <a:bodyPr/>
          <a:lstStyle/>
          <a:p>
            <a:fld id="{60F752A8-B25E-43CD-8AB4-B7EF61FB1F4B}" type="slidenum">
              <a:rPr lang="en-US" smtClean="0"/>
              <a:t>32</a:t>
            </a:fld>
            <a:endParaRPr lang="en-US"/>
          </a:p>
        </p:txBody>
      </p:sp>
    </p:spTree>
    <p:extLst>
      <p:ext uri="{BB962C8B-B14F-4D97-AF65-F5344CB8AC3E}">
        <p14:creationId xmlns:p14="http://schemas.microsoft.com/office/powerpoint/2010/main" val="6046143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3502">
              <a:defRPr/>
            </a:pPr>
            <a:r>
              <a:rPr lang="en-US" dirty="0"/>
              <a:t>Correct answer is “C”, see instructions on how to complete the CTW.</a:t>
            </a:r>
          </a:p>
          <a:p>
            <a:endParaRPr lang="en-US" baseline="0" dirty="0"/>
          </a:p>
        </p:txBody>
      </p:sp>
      <p:sp>
        <p:nvSpPr>
          <p:cNvPr id="4" name="Slide Number Placeholder 3"/>
          <p:cNvSpPr>
            <a:spLocks noGrp="1"/>
          </p:cNvSpPr>
          <p:nvPr>
            <p:ph type="sldNum" sz="quarter" idx="10"/>
          </p:nvPr>
        </p:nvSpPr>
        <p:spPr/>
        <p:txBody>
          <a:bodyPr/>
          <a:lstStyle/>
          <a:p>
            <a:fld id="{60F752A8-B25E-43CD-8AB4-B7EF61FB1F4B}" type="slidenum">
              <a:rPr lang="en-US" smtClean="0"/>
              <a:t>33</a:t>
            </a:fld>
            <a:endParaRPr lang="en-US"/>
          </a:p>
        </p:txBody>
      </p:sp>
    </p:spTree>
    <p:extLst>
      <p:ext uri="{BB962C8B-B14F-4D97-AF65-F5344CB8AC3E}">
        <p14:creationId xmlns:p14="http://schemas.microsoft.com/office/powerpoint/2010/main" val="17925733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3502">
              <a:defRPr/>
            </a:pPr>
            <a:r>
              <a:rPr lang="en-US" dirty="0"/>
              <a:t>Correct answer is “A”,“B” &amp; “D”, in the event the AO’s does not explicitly direct a mode of transportation the JTR does in paragraph 0202.</a:t>
            </a:r>
            <a:endParaRPr lang="en-US" baseline="0" dirty="0"/>
          </a:p>
        </p:txBody>
      </p:sp>
      <p:sp>
        <p:nvSpPr>
          <p:cNvPr id="4" name="Slide Number Placeholder 3"/>
          <p:cNvSpPr>
            <a:spLocks noGrp="1"/>
          </p:cNvSpPr>
          <p:nvPr>
            <p:ph type="sldNum" sz="quarter" idx="10"/>
          </p:nvPr>
        </p:nvSpPr>
        <p:spPr/>
        <p:txBody>
          <a:bodyPr/>
          <a:lstStyle/>
          <a:p>
            <a:fld id="{60F752A8-B25E-43CD-8AB4-B7EF61FB1F4B}" type="slidenum">
              <a:rPr lang="en-US" smtClean="0"/>
              <a:t>34</a:t>
            </a:fld>
            <a:endParaRPr lang="en-US"/>
          </a:p>
        </p:txBody>
      </p:sp>
    </p:spTree>
    <p:extLst>
      <p:ext uri="{BB962C8B-B14F-4D97-AF65-F5344CB8AC3E}">
        <p14:creationId xmlns:p14="http://schemas.microsoft.com/office/powerpoint/2010/main" val="26304094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3502">
              <a:defRPr/>
            </a:pPr>
            <a:r>
              <a:rPr lang="en-US" dirty="0"/>
              <a:t>Correct answer is “B”, AO is required to comply with what is advantageous to the Government, JTR 010104.</a:t>
            </a:r>
            <a:endParaRPr lang="en-US" baseline="0" dirty="0"/>
          </a:p>
        </p:txBody>
      </p:sp>
      <p:sp>
        <p:nvSpPr>
          <p:cNvPr id="4" name="Slide Number Placeholder 3"/>
          <p:cNvSpPr>
            <a:spLocks noGrp="1"/>
          </p:cNvSpPr>
          <p:nvPr>
            <p:ph type="sldNum" sz="quarter" idx="10"/>
          </p:nvPr>
        </p:nvSpPr>
        <p:spPr/>
        <p:txBody>
          <a:bodyPr/>
          <a:lstStyle/>
          <a:p>
            <a:fld id="{60F752A8-B25E-43CD-8AB4-B7EF61FB1F4B}" type="slidenum">
              <a:rPr lang="en-US" smtClean="0"/>
              <a:t>35</a:t>
            </a:fld>
            <a:endParaRPr lang="en-US"/>
          </a:p>
        </p:txBody>
      </p:sp>
    </p:spTree>
    <p:extLst>
      <p:ext uri="{BB962C8B-B14F-4D97-AF65-F5344CB8AC3E}">
        <p14:creationId xmlns:p14="http://schemas.microsoft.com/office/powerpoint/2010/main" val="32190319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4833">
              <a:defRPr/>
            </a:pPr>
            <a:r>
              <a:rPr lang="en-US" dirty="0"/>
              <a:t>Straight from the regulations.  </a:t>
            </a:r>
          </a:p>
        </p:txBody>
      </p:sp>
      <p:sp>
        <p:nvSpPr>
          <p:cNvPr id="4" name="Slide Number Placeholder 3"/>
          <p:cNvSpPr>
            <a:spLocks noGrp="1"/>
          </p:cNvSpPr>
          <p:nvPr>
            <p:ph type="sldNum" sz="quarter" idx="10"/>
          </p:nvPr>
        </p:nvSpPr>
        <p:spPr/>
        <p:txBody>
          <a:bodyPr/>
          <a:lstStyle/>
          <a:p>
            <a:fld id="{C054A858-A948-4A3C-90F1-8631E9ABC54A}" type="slidenum">
              <a:rPr lang="en-US" smtClean="0"/>
              <a:t>4</a:t>
            </a:fld>
            <a:endParaRPr lang="en-US"/>
          </a:p>
        </p:txBody>
      </p:sp>
    </p:spTree>
    <p:extLst>
      <p:ext uri="{BB962C8B-B14F-4D97-AF65-F5344CB8AC3E}">
        <p14:creationId xmlns:p14="http://schemas.microsoft.com/office/powerpoint/2010/main" val="1070759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4833">
              <a:defRPr/>
            </a:pPr>
            <a:r>
              <a:rPr lang="en-US" dirty="0"/>
              <a:t>Straight from the regulations.  </a:t>
            </a:r>
          </a:p>
          <a:p>
            <a:pPr defTabSz="944833">
              <a:defRPr/>
            </a:pPr>
            <a:endParaRPr lang="en-US" dirty="0"/>
          </a:p>
        </p:txBody>
      </p:sp>
      <p:sp>
        <p:nvSpPr>
          <p:cNvPr id="4" name="Slide Number Placeholder 3"/>
          <p:cNvSpPr>
            <a:spLocks noGrp="1"/>
          </p:cNvSpPr>
          <p:nvPr>
            <p:ph type="sldNum" sz="quarter" idx="10"/>
          </p:nvPr>
        </p:nvSpPr>
        <p:spPr/>
        <p:txBody>
          <a:bodyPr/>
          <a:lstStyle/>
          <a:p>
            <a:fld id="{C054A858-A948-4A3C-90F1-8631E9ABC54A}" type="slidenum">
              <a:rPr lang="en-US" smtClean="0"/>
              <a:t>5</a:t>
            </a:fld>
            <a:endParaRPr lang="en-US"/>
          </a:p>
        </p:txBody>
      </p:sp>
    </p:spTree>
    <p:extLst>
      <p:ext uri="{BB962C8B-B14F-4D97-AF65-F5344CB8AC3E}">
        <p14:creationId xmlns:p14="http://schemas.microsoft.com/office/powerpoint/2010/main" val="741138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4833">
              <a:defRPr/>
            </a:pPr>
            <a:r>
              <a:rPr lang="en-US" dirty="0"/>
              <a:t>CTW is not required when using the standard mode, when government transportation is utilized or for local travel.</a:t>
            </a:r>
          </a:p>
          <a:p>
            <a:pPr defTabSz="944833">
              <a:defRPr/>
            </a:pPr>
            <a:endParaRPr lang="en-US" dirty="0"/>
          </a:p>
          <a:p>
            <a:pPr defTabSz="944833">
              <a:defRPr/>
            </a:pPr>
            <a:r>
              <a:rPr lang="en-US" dirty="0"/>
              <a:t>CTW is required whenever a POV is utilized.</a:t>
            </a:r>
          </a:p>
        </p:txBody>
      </p:sp>
      <p:sp>
        <p:nvSpPr>
          <p:cNvPr id="4" name="Slide Number Placeholder 3"/>
          <p:cNvSpPr>
            <a:spLocks noGrp="1"/>
          </p:cNvSpPr>
          <p:nvPr>
            <p:ph type="sldNum" sz="quarter" idx="10"/>
          </p:nvPr>
        </p:nvSpPr>
        <p:spPr/>
        <p:txBody>
          <a:bodyPr/>
          <a:lstStyle/>
          <a:p>
            <a:fld id="{C054A858-A948-4A3C-90F1-8631E9ABC54A}" type="slidenum">
              <a:rPr lang="en-US" smtClean="0"/>
              <a:t>6</a:t>
            </a:fld>
            <a:endParaRPr lang="en-US"/>
          </a:p>
        </p:txBody>
      </p:sp>
    </p:spTree>
    <p:extLst>
      <p:ext uri="{BB962C8B-B14F-4D97-AF65-F5344CB8AC3E}">
        <p14:creationId xmlns:p14="http://schemas.microsoft.com/office/powerpoint/2010/main" val="24563371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4833">
              <a:defRPr/>
            </a:pPr>
            <a:r>
              <a:rPr lang="en-US" dirty="0"/>
              <a:t>These next few slides lay out the ground rules on reimbursement between differing modes of transportation.</a:t>
            </a:r>
          </a:p>
        </p:txBody>
      </p:sp>
      <p:sp>
        <p:nvSpPr>
          <p:cNvPr id="4" name="Slide Number Placeholder 3"/>
          <p:cNvSpPr>
            <a:spLocks noGrp="1"/>
          </p:cNvSpPr>
          <p:nvPr>
            <p:ph type="sldNum" sz="quarter" idx="10"/>
          </p:nvPr>
        </p:nvSpPr>
        <p:spPr/>
        <p:txBody>
          <a:bodyPr/>
          <a:lstStyle/>
          <a:p>
            <a:fld id="{C054A858-A948-4A3C-90F1-8631E9ABC54A}" type="slidenum">
              <a:rPr lang="en-US" smtClean="0"/>
              <a:t>7</a:t>
            </a:fld>
            <a:endParaRPr lang="en-US"/>
          </a:p>
        </p:txBody>
      </p:sp>
    </p:spTree>
    <p:extLst>
      <p:ext uri="{BB962C8B-B14F-4D97-AF65-F5344CB8AC3E}">
        <p14:creationId xmlns:p14="http://schemas.microsoft.com/office/powerpoint/2010/main" val="40350978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4833">
              <a:defRPr/>
            </a:pPr>
            <a:r>
              <a:rPr lang="en-US" dirty="0"/>
              <a:t>Note 4 is a specific change that now allows for the comparison of the true cost vice transportation only limitation that was in place prior to 1 March 2024.</a:t>
            </a:r>
          </a:p>
          <a:p>
            <a:pPr defTabSz="944833">
              <a:defRPr/>
            </a:pPr>
            <a:endParaRPr lang="en-US" dirty="0"/>
          </a:p>
          <a:p>
            <a:pPr defTabSz="944833">
              <a:defRPr/>
            </a:pPr>
            <a:r>
              <a:rPr lang="en-US" dirty="0"/>
              <a:t>Note 5 states limited capacity airfare (-CA) is not to be used in this comparison.</a:t>
            </a:r>
          </a:p>
          <a:p>
            <a:pPr defTabSz="944833">
              <a:defRPr/>
            </a:pPr>
            <a:endParaRPr lang="en-US" dirty="0"/>
          </a:p>
          <a:p>
            <a:pPr defTabSz="944833">
              <a:defRPr/>
            </a:pPr>
            <a:r>
              <a:rPr lang="en-US" dirty="0"/>
              <a:t>Note 6 explains YCA rate is used for cost comparison.  It’s shown as the Gov’t Contracted Rate in DTS</a:t>
            </a:r>
          </a:p>
          <a:p>
            <a:pPr defTabSz="944833">
              <a:defRPr/>
            </a:pPr>
            <a:endParaRPr lang="en-US" dirty="0"/>
          </a:p>
          <a:p>
            <a:pPr defTabSz="944833">
              <a:defRPr/>
            </a:pPr>
            <a:endParaRPr lang="en-US" dirty="0"/>
          </a:p>
        </p:txBody>
      </p:sp>
      <p:sp>
        <p:nvSpPr>
          <p:cNvPr id="4" name="Slide Number Placeholder 3"/>
          <p:cNvSpPr>
            <a:spLocks noGrp="1"/>
          </p:cNvSpPr>
          <p:nvPr>
            <p:ph type="sldNum" sz="quarter" idx="10"/>
          </p:nvPr>
        </p:nvSpPr>
        <p:spPr/>
        <p:txBody>
          <a:bodyPr/>
          <a:lstStyle/>
          <a:p>
            <a:fld id="{C054A858-A948-4A3C-90F1-8631E9ABC54A}" type="slidenum">
              <a:rPr lang="en-US" smtClean="0"/>
              <a:t>8</a:t>
            </a:fld>
            <a:endParaRPr lang="en-US"/>
          </a:p>
        </p:txBody>
      </p:sp>
    </p:spTree>
    <p:extLst>
      <p:ext uri="{BB962C8B-B14F-4D97-AF65-F5344CB8AC3E}">
        <p14:creationId xmlns:p14="http://schemas.microsoft.com/office/powerpoint/2010/main" val="5384321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4833">
              <a:defRPr/>
            </a:pPr>
            <a:r>
              <a:rPr lang="en-US" dirty="0"/>
              <a:t>Additional considerations for rail service.  For those assigned to MCB Quantico, the existence of the AMTRAK station in Q-Town and Union Station in DC, will require consideration for the use of rail to points south of Quantico and into the Northeast parts of the country.</a:t>
            </a:r>
          </a:p>
        </p:txBody>
      </p:sp>
      <p:sp>
        <p:nvSpPr>
          <p:cNvPr id="4" name="Slide Number Placeholder 3"/>
          <p:cNvSpPr>
            <a:spLocks noGrp="1"/>
          </p:cNvSpPr>
          <p:nvPr>
            <p:ph type="sldNum" sz="quarter" idx="10"/>
          </p:nvPr>
        </p:nvSpPr>
        <p:spPr/>
        <p:txBody>
          <a:bodyPr/>
          <a:lstStyle/>
          <a:p>
            <a:fld id="{C054A858-A948-4A3C-90F1-8631E9ABC54A}" type="slidenum">
              <a:rPr lang="en-US" smtClean="0"/>
              <a:t>9</a:t>
            </a:fld>
            <a:endParaRPr lang="en-US"/>
          </a:p>
        </p:txBody>
      </p:sp>
    </p:spTree>
    <p:extLst>
      <p:ext uri="{BB962C8B-B14F-4D97-AF65-F5344CB8AC3E}">
        <p14:creationId xmlns:p14="http://schemas.microsoft.com/office/powerpoint/2010/main" val="424833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77B2B05-3C36-42D4-AF9A-3D9DFBC547A9}" type="datetimeFigureOut">
              <a:rPr lang="en-US" smtClean="0"/>
              <a:t>6/11/2024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FEB3C2-208F-4AEF-9EC5-781373E984AE}" type="slidenum">
              <a:rPr lang="en-US" smtClean="0"/>
              <a:t>‹#›</a:t>
            </a:fld>
            <a:endParaRPr lang="en-US"/>
          </a:p>
        </p:txBody>
      </p:sp>
    </p:spTree>
    <p:extLst>
      <p:ext uri="{BB962C8B-B14F-4D97-AF65-F5344CB8AC3E}">
        <p14:creationId xmlns:p14="http://schemas.microsoft.com/office/powerpoint/2010/main" val="3823319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7B2B05-3C36-42D4-AF9A-3D9DFBC547A9}" type="datetimeFigureOut">
              <a:rPr lang="en-US" smtClean="0"/>
              <a:t>6/11/2024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FEB3C2-208F-4AEF-9EC5-781373E984AE}" type="slidenum">
              <a:rPr lang="en-US" smtClean="0"/>
              <a:t>‹#›</a:t>
            </a:fld>
            <a:endParaRPr lang="en-US"/>
          </a:p>
        </p:txBody>
      </p:sp>
    </p:spTree>
    <p:extLst>
      <p:ext uri="{BB962C8B-B14F-4D97-AF65-F5344CB8AC3E}">
        <p14:creationId xmlns:p14="http://schemas.microsoft.com/office/powerpoint/2010/main" val="2336422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7B2B05-3C36-42D4-AF9A-3D9DFBC547A9}" type="datetimeFigureOut">
              <a:rPr lang="en-US" smtClean="0"/>
              <a:t>6/11/2024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FEB3C2-208F-4AEF-9EC5-781373E984AE}" type="slidenum">
              <a:rPr lang="en-US" smtClean="0"/>
              <a:t>‹#›</a:t>
            </a:fld>
            <a:endParaRPr lang="en-US"/>
          </a:p>
        </p:txBody>
      </p:sp>
    </p:spTree>
    <p:extLst>
      <p:ext uri="{BB962C8B-B14F-4D97-AF65-F5344CB8AC3E}">
        <p14:creationId xmlns:p14="http://schemas.microsoft.com/office/powerpoint/2010/main" val="1163728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7B2B05-3C36-42D4-AF9A-3D9DFBC547A9}" type="datetimeFigureOut">
              <a:rPr lang="en-US" smtClean="0"/>
              <a:t>6/11/2024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FEB3C2-208F-4AEF-9EC5-781373E984AE}" type="slidenum">
              <a:rPr lang="en-US" smtClean="0"/>
              <a:t>‹#›</a:t>
            </a:fld>
            <a:endParaRPr lang="en-US"/>
          </a:p>
        </p:txBody>
      </p:sp>
    </p:spTree>
    <p:extLst>
      <p:ext uri="{BB962C8B-B14F-4D97-AF65-F5344CB8AC3E}">
        <p14:creationId xmlns:p14="http://schemas.microsoft.com/office/powerpoint/2010/main" val="2286800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77B2B05-3C36-42D4-AF9A-3D9DFBC547A9}" type="datetimeFigureOut">
              <a:rPr lang="en-US" smtClean="0"/>
              <a:t>6/11/2024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FEB3C2-208F-4AEF-9EC5-781373E984AE}" type="slidenum">
              <a:rPr lang="en-US" smtClean="0"/>
              <a:t>‹#›</a:t>
            </a:fld>
            <a:endParaRPr lang="en-US"/>
          </a:p>
        </p:txBody>
      </p:sp>
    </p:spTree>
    <p:extLst>
      <p:ext uri="{BB962C8B-B14F-4D97-AF65-F5344CB8AC3E}">
        <p14:creationId xmlns:p14="http://schemas.microsoft.com/office/powerpoint/2010/main" val="428455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7B2B05-3C36-42D4-AF9A-3D9DFBC547A9}" type="datetimeFigureOut">
              <a:rPr lang="en-US" smtClean="0"/>
              <a:t>6/11/2024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FEB3C2-208F-4AEF-9EC5-781373E984AE}" type="slidenum">
              <a:rPr lang="en-US" smtClean="0"/>
              <a:t>‹#›</a:t>
            </a:fld>
            <a:endParaRPr lang="en-US"/>
          </a:p>
        </p:txBody>
      </p:sp>
    </p:spTree>
    <p:extLst>
      <p:ext uri="{BB962C8B-B14F-4D97-AF65-F5344CB8AC3E}">
        <p14:creationId xmlns:p14="http://schemas.microsoft.com/office/powerpoint/2010/main" val="1809026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7B2B05-3C36-42D4-AF9A-3D9DFBC547A9}" type="datetimeFigureOut">
              <a:rPr lang="en-US" smtClean="0"/>
              <a:t>6/11/2024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FEB3C2-208F-4AEF-9EC5-781373E984AE}" type="slidenum">
              <a:rPr lang="en-US" smtClean="0"/>
              <a:t>‹#›</a:t>
            </a:fld>
            <a:endParaRPr lang="en-US"/>
          </a:p>
        </p:txBody>
      </p:sp>
    </p:spTree>
    <p:extLst>
      <p:ext uri="{BB962C8B-B14F-4D97-AF65-F5344CB8AC3E}">
        <p14:creationId xmlns:p14="http://schemas.microsoft.com/office/powerpoint/2010/main" val="3977606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7B2B05-3C36-42D4-AF9A-3D9DFBC547A9}" type="datetimeFigureOut">
              <a:rPr lang="en-US" smtClean="0"/>
              <a:t>6/11/2024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FEB3C2-208F-4AEF-9EC5-781373E984AE}" type="slidenum">
              <a:rPr lang="en-US" smtClean="0"/>
              <a:t>‹#›</a:t>
            </a:fld>
            <a:endParaRPr lang="en-US"/>
          </a:p>
        </p:txBody>
      </p:sp>
    </p:spTree>
    <p:extLst>
      <p:ext uri="{BB962C8B-B14F-4D97-AF65-F5344CB8AC3E}">
        <p14:creationId xmlns:p14="http://schemas.microsoft.com/office/powerpoint/2010/main" val="3359943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7B2B05-3C36-42D4-AF9A-3D9DFBC547A9}" type="datetimeFigureOut">
              <a:rPr lang="en-US" smtClean="0"/>
              <a:t>6/11/2024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FEB3C2-208F-4AEF-9EC5-781373E984AE}" type="slidenum">
              <a:rPr lang="en-US" smtClean="0"/>
              <a:t>‹#›</a:t>
            </a:fld>
            <a:endParaRPr lang="en-US"/>
          </a:p>
        </p:txBody>
      </p:sp>
    </p:spTree>
    <p:extLst>
      <p:ext uri="{BB962C8B-B14F-4D97-AF65-F5344CB8AC3E}">
        <p14:creationId xmlns:p14="http://schemas.microsoft.com/office/powerpoint/2010/main" val="1607515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77B2B05-3C36-42D4-AF9A-3D9DFBC547A9}" type="datetimeFigureOut">
              <a:rPr lang="en-US" smtClean="0"/>
              <a:t>6/11/2024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FEB3C2-208F-4AEF-9EC5-781373E984AE}" type="slidenum">
              <a:rPr lang="en-US" smtClean="0"/>
              <a:t>‹#›</a:t>
            </a:fld>
            <a:endParaRPr lang="en-US"/>
          </a:p>
        </p:txBody>
      </p:sp>
    </p:spTree>
    <p:extLst>
      <p:ext uri="{BB962C8B-B14F-4D97-AF65-F5344CB8AC3E}">
        <p14:creationId xmlns:p14="http://schemas.microsoft.com/office/powerpoint/2010/main" val="7296132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77B2B05-3C36-42D4-AF9A-3D9DFBC547A9}" type="datetimeFigureOut">
              <a:rPr lang="en-US" smtClean="0"/>
              <a:t>6/11/2024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FEB3C2-208F-4AEF-9EC5-781373E984AE}" type="slidenum">
              <a:rPr lang="en-US" smtClean="0"/>
              <a:t>‹#›</a:t>
            </a:fld>
            <a:endParaRPr lang="en-US"/>
          </a:p>
        </p:txBody>
      </p:sp>
    </p:spTree>
    <p:extLst>
      <p:ext uri="{BB962C8B-B14F-4D97-AF65-F5344CB8AC3E}">
        <p14:creationId xmlns:p14="http://schemas.microsoft.com/office/powerpoint/2010/main" val="29618500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7B2B05-3C36-42D4-AF9A-3D9DFBC547A9}" type="datetimeFigureOut">
              <a:rPr lang="en-US" smtClean="0"/>
              <a:t>6/11/2024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FEB3C2-208F-4AEF-9EC5-781373E984AE}" type="slidenum">
              <a:rPr lang="en-US" smtClean="0"/>
              <a:t>‹#›</a:t>
            </a:fld>
            <a:endParaRPr lang="en-US"/>
          </a:p>
        </p:txBody>
      </p:sp>
    </p:spTree>
    <p:extLst>
      <p:ext uri="{BB962C8B-B14F-4D97-AF65-F5344CB8AC3E}">
        <p14:creationId xmlns:p14="http://schemas.microsoft.com/office/powerpoint/2010/main" val="27154891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hyperlink" Target="https://www.gsa.gov/travel/plan-a-trip/transportation-airfare-rates-pov-rates-etc/airfare-rates-city-pair-program" TargetMode="Externa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10.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png"/><Relationship Id="rId7"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png"/><Relationship Id="rId7"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5.png"/><Relationship Id="rId4" Type="http://schemas.openxmlformats.org/officeDocument/2006/relationships/image" Target="../media/image2.png"/><Relationship Id="rId9" Type="http://schemas.openxmlformats.org/officeDocument/2006/relationships/image" Target="../media/image8.png"/></Relationships>
</file>

<file path=ppt/slides/_rels/slide1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png"/><Relationship Id="rId7"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5.png"/><Relationship Id="rId4" Type="http://schemas.openxmlformats.org/officeDocument/2006/relationships/image" Target="../media/image2.png"/><Relationship Id="rId9"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emf"/><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png"/><Relationship Id="rId9"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emf"/><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1.JP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4.emf"/><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1.png"/><Relationship Id="rId7" Type="http://schemas.openxmlformats.org/officeDocument/2006/relationships/image" Target="../media/image40.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42.png"/><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hyperlink" Target="https://www.defensetravel.dod.mil/CnstTvl/" TargetMode="Externa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45.png"/><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46.png"/><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280977"/>
            <a:ext cx="12192000" cy="1064197"/>
          </a:xfrm>
          <a:prstGeom prst="rect">
            <a:avLst/>
          </a:prstGeom>
        </p:spPr>
      </p:pic>
      <p:sp>
        <p:nvSpPr>
          <p:cNvPr id="6" name="TextBox 5"/>
          <p:cNvSpPr txBox="1"/>
          <p:nvPr/>
        </p:nvSpPr>
        <p:spPr>
          <a:xfrm>
            <a:off x="0" y="483486"/>
            <a:ext cx="1219199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i="1" noProof="0" dirty="0">
                <a:solidFill>
                  <a:prstClr val="white"/>
                </a:solidFill>
                <a:latin typeface="Times New Roman" panose="02020603050405020304" pitchFamily="18" charset="0"/>
                <a:ea typeface="Tahoma" panose="020B0604030504040204" pitchFamily="34" charset="0"/>
                <a:cs typeface="Times New Roman" panose="02020603050405020304" pitchFamily="18" charset="0"/>
              </a:rPr>
              <a:t>Defense Travel System</a:t>
            </a:r>
            <a:endParaRPr kumimoji="0" lang="en-US" sz="3200" b="1" i="1" u="none" strike="noStrike" kern="1200" cap="none" spc="0" normalizeH="0" baseline="0" noProof="0" dirty="0">
              <a:ln>
                <a:noFill/>
              </a:ln>
              <a:solidFill>
                <a:prstClr val="white"/>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206" y="1057"/>
            <a:ext cx="1415443" cy="1624035"/>
          </a:xfrm>
          <a:prstGeom prst="rect">
            <a:avLst/>
          </a:prstGeom>
        </p:spPr>
      </p:pic>
      <p:sp>
        <p:nvSpPr>
          <p:cNvPr id="7" name="Rectangle 6"/>
          <p:cNvSpPr/>
          <p:nvPr/>
        </p:nvSpPr>
        <p:spPr>
          <a:xfrm>
            <a:off x="1635162" y="2413618"/>
            <a:ext cx="8842786" cy="3672800"/>
          </a:xfrm>
          <a:prstGeom prst="rect">
            <a:avLst/>
          </a:prstGeom>
        </p:spPr>
        <p:txBody>
          <a:bodyPr wrap="square">
            <a:spAutoFit/>
          </a:bodyPr>
          <a:lstStyle/>
          <a:p>
            <a:pPr algn="ctr">
              <a:spcBef>
                <a:spcPts val="2250"/>
              </a:spcBef>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5400" b="1" i="1" dirty="0">
                <a:solidFill>
                  <a:srgbClr val="C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Constructed Travel Worksheet</a:t>
            </a:r>
          </a:p>
          <a:p>
            <a:pPr algn="ctr">
              <a:spcBef>
                <a:spcPts val="2250"/>
              </a:spcBef>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US" sz="2800" b="1" i="1" dirty="0">
              <a:solidFill>
                <a:srgbClr val="CC0000"/>
              </a:solidFill>
              <a:effectLst>
                <a:outerShdw blurRad="38100" dist="38100" dir="2700000" algn="tl">
                  <a:srgbClr val="C0C0C0"/>
                </a:outerShdw>
              </a:effectLst>
              <a:latin typeface="Arial" charset="0"/>
            </a:endParaRPr>
          </a:p>
          <a:p>
            <a:pPr algn="ctr">
              <a:spcBef>
                <a:spcPts val="2250"/>
              </a:spcBef>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US" sz="2800" b="1" i="1" dirty="0">
              <a:solidFill>
                <a:srgbClr val="CC0000"/>
              </a:solidFill>
              <a:effectLst>
                <a:outerShdw blurRad="38100" dist="38100" dir="2700000" algn="tl">
                  <a:srgbClr val="C0C0C0"/>
                </a:outerShdw>
              </a:effectLst>
              <a:latin typeface="Arial" charset="0"/>
            </a:endParaRPr>
          </a:p>
          <a:p>
            <a:pPr algn="ctr">
              <a:spcBef>
                <a:spcPts val="2250"/>
              </a:spcBef>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US" sz="2800" b="1" i="1" dirty="0">
              <a:solidFill>
                <a:srgbClr val="CC0000"/>
              </a:solidFill>
              <a:effectLst>
                <a:outerShdw blurRad="38100" dist="38100" dir="2700000" algn="tl">
                  <a:srgbClr val="C0C0C0"/>
                </a:outerShdw>
              </a:effectLst>
              <a:latin typeface="Arial" charset="0"/>
            </a:endParaRPr>
          </a:p>
          <a:p>
            <a:pPr algn="ctr">
              <a:spcBef>
                <a:spcPts val="2250"/>
              </a:spcBef>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MCB Quantico LDTA, Tier II Help Desk</a:t>
            </a:r>
          </a:p>
        </p:txBody>
      </p:sp>
    </p:spTree>
    <p:extLst>
      <p:ext uri="{BB962C8B-B14F-4D97-AF65-F5344CB8AC3E}">
        <p14:creationId xmlns:p14="http://schemas.microsoft.com/office/powerpoint/2010/main" val="17800965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280977"/>
            <a:ext cx="12192000" cy="1064197"/>
          </a:xfrm>
          <a:prstGeom prst="rect">
            <a:avLst/>
          </a:prstGeom>
        </p:spPr>
      </p:pic>
      <p:sp>
        <p:nvSpPr>
          <p:cNvPr id="6" name="TextBox 5"/>
          <p:cNvSpPr txBox="1"/>
          <p:nvPr/>
        </p:nvSpPr>
        <p:spPr>
          <a:xfrm>
            <a:off x="0" y="522322"/>
            <a:ext cx="12191999" cy="584775"/>
          </a:xfrm>
          <a:prstGeom prst="rect">
            <a:avLst/>
          </a:prstGeom>
          <a:noFill/>
        </p:spPr>
        <p:txBody>
          <a:bodyPr wrap="square" rtlCol="0">
            <a:spAutoFit/>
          </a:bodyPr>
          <a:lstStyle/>
          <a:p>
            <a:pPr algn="ctr"/>
            <a:r>
              <a:rPr lang="en-US" sz="3200" b="1" i="1" dirty="0">
                <a:solidFill>
                  <a:prstClr val="white"/>
                </a:solidFill>
                <a:latin typeface="Times New Roman" panose="02020603050405020304" pitchFamily="18" charset="0"/>
                <a:ea typeface="Tahoma" panose="020B0604030504040204" pitchFamily="34" charset="0"/>
                <a:cs typeface="Times New Roman" panose="02020603050405020304" pitchFamily="18" charset="0"/>
              </a:rPr>
              <a:t>Summary of Changes</a:t>
            </a: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9441" y="0"/>
            <a:ext cx="1415443" cy="1624035"/>
          </a:xfrm>
          <a:prstGeom prst="rect">
            <a:avLst/>
          </a:prstGeom>
        </p:spPr>
      </p:pic>
      <p:sp>
        <p:nvSpPr>
          <p:cNvPr id="4" name="Slide Number Placeholder 3"/>
          <p:cNvSpPr>
            <a:spLocks noGrp="1"/>
          </p:cNvSpPr>
          <p:nvPr>
            <p:ph type="sldNum" sz="quarter" idx="12"/>
          </p:nvPr>
        </p:nvSpPr>
        <p:spPr/>
        <p:txBody>
          <a:bodyPr/>
          <a:lstStyle/>
          <a:p>
            <a:fld id="{E6146206-84EF-4CD2-BEBE-C716950D3FAC}" type="slidenum">
              <a:rPr lang="en-US" smtClean="0"/>
              <a:t>10</a:t>
            </a:fld>
            <a:endParaRPr lang="en-US"/>
          </a:p>
        </p:txBody>
      </p:sp>
      <p:sp>
        <p:nvSpPr>
          <p:cNvPr id="2" name="TextBox 1">
            <a:extLst>
              <a:ext uri="{FF2B5EF4-FFF2-40B4-BE49-F238E27FC236}">
                <a16:creationId xmlns:a16="http://schemas.microsoft.com/office/drawing/2014/main" id="{BF899716-60CF-7EF9-EE7E-016E2C890565}"/>
              </a:ext>
            </a:extLst>
          </p:cNvPr>
          <p:cNvSpPr txBox="1"/>
          <p:nvPr/>
        </p:nvSpPr>
        <p:spPr>
          <a:xfrm>
            <a:off x="758262" y="1643745"/>
            <a:ext cx="10595538" cy="4893647"/>
          </a:xfrm>
          <a:prstGeom prst="rect">
            <a:avLst/>
          </a:prstGeom>
          <a:noFill/>
        </p:spPr>
        <p:txBody>
          <a:bodyPr wrap="square" rtlCol="0">
            <a:spAutoFit/>
          </a:bodyPr>
          <a:lstStyle/>
          <a:p>
            <a:pPr marL="285750" indent="-285750">
              <a:buFont typeface="Arial" panose="020B0604020202020204" pitchFamily="34" charset="0"/>
              <a:buChar char="•"/>
            </a:pPr>
            <a:r>
              <a:rPr lang="en-US" sz="2400" dirty="0"/>
              <a:t>The most preferable mode of travel has now changed.</a:t>
            </a:r>
          </a:p>
          <a:p>
            <a:pPr marL="742950" lvl="1" indent="-285750">
              <a:buFont typeface="Arial" panose="020B0604020202020204" pitchFamily="34" charset="0"/>
              <a:buChar char="•"/>
            </a:pPr>
            <a:r>
              <a:rPr lang="en-US" sz="2400" dirty="0"/>
              <a:t>&gt; 250 Miles – Air</a:t>
            </a:r>
          </a:p>
          <a:p>
            <a:pPr marL="742950" lvl="1" indent="-285750">
              <a:buFont typeface="Arial" panose="020B0604020202020204" pitchFamily="34" charset="0"/>
              <a:buChar char="•"/>
            </a:pPr>
            <a:r>
              <a:rPr lang="en-US" sz="2400" dirty="0"/>
              <a:t>&lt;= 250 Miles – Rail</a:t>
            </a:r>
          </a:p>
          <a:p>
            <a:pPr marL="1200150" lvl="2" indent="-285750">
              <a:buFont typeface="Arial" panose="020B0604020202020204" pitchFamily="34" charset="0"/>
              <a:buChar char="•"/>
            </a:pPr>
            <a:r>
              <a:rPr lang="en-US" sz="2400" dirty="0"/>
              <a:t>If Rail is not Available, or when travel must be by automobile, the order of preference is:</a:t>
            </a:r>
          </a:p>
          <a:p>
            <a:pPr marL="1657350" lvl="3" indent="-285750">
              <a:buClr>
                <a:schemeClr val="accent1">
                  <a:lumMod val="75000"/>
                </a:schemeClr>
              </a:buClr>
              <a:buFont typeface="Arial" panose="020B0604020202020204" pitchFamily="34" charset="0"/>
              <a:buChar char="•"/>
            </a:pPr>
            <a:r>
              <a:rPr lang="en-US" sz="2400" dirty="0"/>
              <a:t>Government Vehicle</a:t>
            </a:r>
          </a:p>
          <a:p>
            <a:pPr marL="1657350" lvl="3" indent="-285750">
              <a:buClr>
                <a:schemeClr val="accent1"/>
              </a:buClr>
              <a:buFont typeface="Arial" panose="020B0604020202020204" pitchFamily="34" charset="0"/>
              <a:buChar char="•"/>
            </a:pPr>
            <a:r>
              <a:rPr lang="en-US" sz="2400" dirty="0"/>
              <a:t>Rental Vehicle</a:t>
            </a:r>
          </a:p>
          <a:p>
            <a:pPr marL="1657350" lvl="3" indent="-285750">
              <a:buClr>
                <a:schemeClr val="accent1"/>
              </a:buClr>
              <a:buFont typeface="Arial" panose="020B0604020202020204" pitchFamily="34" charset="0"/>
              <a:buChar char="•"/>
            </a:pPr>
            <a:r>
              <a:rPr lang="en-US" sz="2400" dirty="0"/>
              <a:t>POV only after the other transportation types have been considered</a:t>
            </a:r>
          </a:p>
          <a:p>
            <a:pPr marL="1657350" lvl="3"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A CTW is required when the traveler intends to drive their POV (even ZEV)</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The “Related Costs” associated with each type of directed travel is now factored into the Constructed Travel Cost.</a:t>
            </a:r>
          </a:p>
        </p:txBody>
      </p:sp>
    </p:spTree>
    <p:extLst>
      <p:ext uri="{BB962C8B-B14F-4D97-AF65-F5344CB8AC3E}">
        <p14:creationId xmlns:p14="http://schemas.microsoft.com/office/powerpoint/2010/main" val="15149058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280977"/>
            <a:ext cx="12192000" cy="1064197"/>
          </a:xfrm>
          <a:prstGeom prst="rect">
            <a:avLst/>
          </a:prstGeom>
        </p:spPr>
      </p:pic>
      <p:sp>
        <p:nvSpPr>
          <p:cNvPr id="6" name="TextBox 5"/>
          <p:cNvSpPr txBox="1"/>
          <p:nvPr/>
        </p:nvSpPr>
        <p:spPr>
          <a:xfrm>
            <a:off x="0" y="491842"/>
            <a:ext cx="12191999" cy="584775"/>
          </a:xfrm>
          <a:prstGeom prst="rect">
            <a:avLst/>
          </a:prstGeom>
          <a:noFill/>
        </p:spPr>
        <p:txBody>
          <a:bodyPr wrap="square" rtlCol="0">
            <a:spAutoFit/>
          </a:bodyPr>
          <a:lstStyle/>
          <a:p>
            <a:pPr algn="ctr"/>
            <a:r>
              <a:rPr lang="en-US" sz="3200" b="1" i="1" dirty="0">
                <a:solidFill>
                  <a:prstClr val="white"/>
                </a:solidFill>
                <a:latin typeface="Times New Roman" panose="02020603050405020304" pitchFamily="18" charset="0"/>
                <a:ea typeface="Tahoma" panose="020B0604030504040204" pitchFamily="34" charset="0"/>
                <a:cs typeface="Times New Roman" panose="02020603050405020304" pitchFamily="18" charset="0"/>
              </a:rPr>
              <a:t>Constructed Travel Worksheet</a:t>
            </a: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806" y="0"/>
            <a:ext cx="1415443" cy="1624035"/>
          </a:xfrm>
          <a:prstGeom prst="rect">
            <a:avLst/>
          </a:prstGeom>
        </p:spPr>
      </p:pic>
      <p:sp>
        <p:nvSpPr>
          <p:cNvPr id="2" name="Rectangle 1"/>
          <p:cNvSpPr/>
          <p:nvPr/>
        </p:nvSpPr>
        <p:spPr>
          <a:xfrm>
            <a:off x="618309" y="1606432"/>
            <a:ext cx="10946674" cy="5575885"/>
          </a:xfrm>
          <a:prstGeom prst="rect">
            <a:avLst/>
          </a:prstGeom>
        </p:spPr>
        <p:txBody>
          <a:bodyPr wrap="square">
            <a:spAutoFit/>
          </a:bodyPr>
          <a:lstStyle/>
          <a:p>
            <a:r>
              <a:rPr lang="en-US" sz="2000" kern="0" dirty="0">
                <a:solidFill>
                  <a:srgbClr val="000000"/>
                </a:solidFill>
                <a:latin typeface="Times New Roman" panose="02020603050405020304" pitchFamily="18" charset="0"/>
                <a:cs typeface="Times New Roman" panose="02020603050405020304" pitchFamily="18" charset="0"/>
              </a:rPr>
              <a:t>When Constructed Travel applies, here’s what happens: </a:t>
            </a:r>
          </a:p>
          <a:p>
            <a:endParaRPr lang="en-US" sz="2000" kern="0" dirty="0">
              <a:solidFill>
                <a:srgbClr val="000000"/>
              </a:solidFill>
              <a:latin typeface="Times New Roman" panose="02020603050405020304" pitchFamily="18" charset="0"/>
              <a:cs typeface="Times New Roman" panose="02020603050405020304" pitchFamily="18" charset="0"/>
            </a:endParaRPr>
          </a:p>
          <a:p>
            <a:pPr marL="857250" lvl="1" indent="-457200">
              <a:buFont typeface="+mj-lt"/>
              <a:buAutoNum type="arabicPeriod"/>
            </a:pPr>
            <a:r>
              <a:rPr lang="en-US" sz="2000" kern="0" dirty="0">
                <a:solidFill>
                  <a:srgbClr val="000000"/>
                </a:solidFill>
                <a:latin typeface="Times New Roman" panose="02020603050405020304" pitchFamily="18" charset="0"/>
                <a:cs typeface="Times New Roman" panose="02020603050405020304" pitchFamily="18" charset="0"/>
              </a:rPr>
              <a:t>The traveler creates their DTS authorization to show the total costs of the trip for their </a:t>
            </a:r>
            <a:r>
              <a:rPr lang="en-US" sz="2000" b="1" kern="0" dirty="0">
                <a:solidFill>
                  <a:srgbClr val="0000FF"/>
                </a:solidFill>
                <a:latin typeface="Times New Roman" panose="02020603050405020304" pitchFamily="18" charset="0"/>
                <a:cs typeface="Times New Roman" panose="02020603050405020304" pitchFamily="18" charset="0"/>
              </a:rPr>
              <a:t>selected</a:t>
            </a:r>
            <a:r>
              <a:rPr lang="en-US" sz="2000" kern="0" dirty="0">
                <a:solidFill>
                  <a:srgbClr val="000000"/>
                </a:solidFill>
                <a:latin typeface="Times New Roman" panose="02020603050405020304" pitchFamily="18" charset="0"/>
                <a:cs typeface="Times New Roman" panose="02020603050405020304" pitchFamily="18" charset="0"/>
              </a:rPr>
              <a:t> transportation mode. </a:t>
            </a:r>
          </a:p>
          <a:p>
            <a:pPr marL="857250" lvl="1" indent="-457200">
              <a:buFont typeface="+mj-lt"/>
              <a:buAutoNum type="arabicPeriod"/>
            </a:pPr>
            <a:endParaRPr lang="en-US" sz="2000" kern="0" dirty="0">
              <a:solidFill>
                <a:srgbClr val="000000"/>
              </a:solidFill>
              <a:latin typeface="Times New Roman" panose="02020603050405020304" pitchFamily="18" charset="0"/>
              <a:cs typeface="Times New Roman" panose="02020603050405020304" pitchFamily="18" charset="0"/>
            </a:endParaRPr>
          </a:p>
          <a:p>
            <a:pPr marL="857250" lvl="1" indent="-457200">
              <a:buFont typeface="+mj-lt"/>
              <a:buAutoNum type="arabicPeriod"/>
            </a:pPr>
            <a:r>
              <a:rPr lang="en-US" sz="2000" kern="0" dirty="0">
                <a:solidFill>
                  <a:srgbClr val="000000"/>
                </a:solidFill>
                <a:latin typeface="Times New Roman" panose="02020603050405020304" pitchFamily="18" charset="0"/>
                <a:cs typeface="Times New Roman" panose="02020603050405020304" pitchFamily="18" charset="0"/>
              </a:rPr>
              <a:t>The traveler completes a Constructed Travel Worksheet (CTW) to show the estimated cost (a.k.a., the constructed cost) of the </a:t>
            </a:r>
            <a:r>
              <a:rPr lang="en-US" sz="2000" b="1" kern="0" dirty="0">
                <a:solidFill>
                  <a:srgbClr val="0000FF"/>
                </a:solidFill>
                <a:latin typeface="Times New Roman" panose="02020603050405020304" pitchFamily="18" charset="0"/>
                <a:cs typeface="Times New Roman" panose="02020603050405020304" pitchFamily="18" charset="0"/>
              </a:rPr>
              <a:t>directed/preferred/standard</a:t>
            </a:r>
            <a:r>
              <a:rPr lang="en-US" sz="2000" kern="0" dirty="0">
                <a:solidFill>
                  <a:srgbClr val="000000"/>
                </a:solidFill>
                <a:latin typeface="Times New Roman" panose="02020603050405020304" pitchFamily="18" charset="0"/>
                <a:cs typeface="Times New Roman" panose="02020603050405020304" pitchFamily="18" charset="0"/>
              </a:rPr>
              <a:t> transportation mode and attaches it to the DTS document.  Lines 2A through 2M are required on every CTW.</a:t>
            </a:r>
          </a:p>
          <a:p>
            <a:pPr marL="857250" lvl="1" indent="-457200">
              <a:buFont typeface="+mj-lt"/>
              <a:buAutoNum type="arabicPeriod"/>
            </a:pPr>
            <a:endParaRPr lang="en-US" sz="2000" kern="0" dirty="0">
              <a:solidFill>
                <a:srgbClr val="000000"/>
              </a:solidFill>
              <a:latin typeface="Times New Roman" panose="02020603050405020304" pitchFamily="18" charset="0"/>
              <a:cs typeface="Times New Roman" panose="02020603050405020304" pitchFamily="18" charset="0"/>
            </a:endParaRPr>
          </a:p>
          <a:p>
            <a:pPr marL="857250" lvl="1" indent="-457200">
              <a:buFont typeface="+mj-lt"/>
              <a:buAutoNum type="arabicPeriod"/>
            </a:pPr>
            <a:r>
              <a:rPr lang="en-US" sz="2000" kern="0" dirty="0">
                <a:solidFill>
                  <a:srgbClr val="000000"/>
                </a:solidFill>
                <a:latin typeface="Times New Roman" panose="02020603050405020304" pitchFamily="18" charset="0"/>
                <a:cs typeface="Times New Roman" panose="02020603050405020304" pitchFamily="18" charset="0"/>
              </a:rPr>
              <a:t>The AO considers the information in both the authorization and the CTW and decides how to authorize the trip: </a:t>
            </a:r>
          </a:p>
          <a:p>
            <a:pPr marL="1257300" lvl="2" indent="-457200">
              <a:buFontTx/>
              <a:buAutoNum type="alphaLcPeriod"/>
            </a:pPr>
            <a:r>
              <a:rPr lang="en-US" sz="2000" kern="0" dirty="0">
                <a:solidFill>
                  <a:srgbClr val="000000"/>
                </a:solidFill>
                <a:latin typeface="Times New Roman" panose="02020603050405020304" pitchFamily="18" charset="0"/>
                <a:cs typeface="Times New Roman" panose="02020603050405020304" pitchFamily="18" charset="0"/>
              </a:rPr>
              <a:t>To allow full reimbursement for the selected transportation mode. </a:t>
            </a:r>
          </a:p>
          <a:p>
            <a:pPr marL="1257300" lvl="2" indent="-457200">
              <a:buFontTx/>
              <a:buAutoNum type="alphaLcPeriod"/>
            </a:pPr>
            <a:r>
              <a:rPr lang="en-US" sz="2000" kern="0" dirty="0">
                <a:solidFill>
                  <a:srgbClr val="000000"/>
                </a:solidFill>
                <a:latin typeface="Times New Roman" panose="02020603050405020304" pitchFamily="18" charset="0"/>
                <a:cs typeface="Times New Roman" panose="02020603050405020304" pitchFamily="18" charset="0"/>
              </a:rPr>
              <a:t>To allow the traveler to use their selected transportation mode limiting the traveler’s transportation reimbursement to the constructed cost of the directed transportation mode.</a:t>
            </a:r>
          </a:p>
          <a:p>
            <a:pPr lvl="1" defTabSz="457200" eaLnBrk="0" fontAlgn="base" hangingPunct="0">
              <a:spcBef>
                <a:spcPts val="800"/>
              </a:spcBef>
              <a:spcAft>
                <a:spcPct val="0"/>
              </a:spcAft>
              <a:buClr>
                <a:srgbClr val="000000"/>
              </a:buClr>
              <a:buSzPct val="100000"/>
              <a:tabLst>
                <a:tab pos="569913" algn="l"/>
                <a:tab pos="1484313" algn="l"/>
                <a:tab pos="2398713" algn="l"/>
                <a:tab pos="3313113" algn="l"/>
                <a:tab pos="4227513" algn="l"/>
                <a:tab pos="5141913" algn="l"/>
                <a:tab pos="6056313" algn="l"/>
                <a:tab pos="6970713" algn="l"/>
                <a:tab pos="7885113" algn="l"/>
                <a:tab pos="8799513" algn="l"/>
                <a:tab pos="9713913" algn="l"/>
              </a:tabLst>
              <a:defRPr/>
            </a:pPr>
            <a:endParaRPr lang="en-US" kern="0" dirty="0">
              <a:solidFill>
                <a:srgbClr val="000000"/>
              </a:solidFill>
              <a:latin typeface="Times New Roman" panose="02020603050405020304" pitchFamily="18" charset="0"/>
              <a:cs typeface="Times New Roman" panose="02020603050405020304" pitchFamily="18" charset="0"/>
            </a:endParaRPr>
          </a:p>
          <a:p>
            <a:pPr marL="1200150" lvl="2" indent="-285750" defTabSz="457200" eaLnBrk="0" fontAlgn="base" hangingPunct="0">
              <a:spcBef>
                <a:spcPts val="800"/>
              </a:spcBef>
              <a:spcAft>
                <a:spcPct val="0"/>
              </a:spcAft>
              <a:buClr>
                <a:srgbClr val="000000"/>
              </a:buClr>
              <a:buSzPct val="100000"/>
              <a:buFont typeface="Wingdings" panose="05000000000000000000" pitchFamily="2" charset="2"/>
              <a:buChar char="Ø"/>
              <a:tabLst>
                <a:tab pos="569913" algn="l"/>
                <a:tab pos="1484313" algn="l"/>
                <a:tab pos="2398713" algn="l"/>
                <a:tab pos="3313113" algn="l"/>
                <a:tab pos="4227513" algn="l"/>
                <a:tab pos="5141913" algn="l"/>
                <a:tab pos="6056313" algn="l"/>
                <a:tab pos="6970713" algn="l"/>
                <a:tab pos="7885113" algn="l"/>
                <a:tab pos="8799513" algn="l"/>
                <a:tab pos="9713913" algn="l"/>
              </a:tabLst>
              <a:defRPr/>
            </a:pPr>
            <a:endParaRPr lang="en-US" sz="2400" kern="0" dirty="0">
              <a:solidFill>
                <a:srgbClr val="000000"/>
              </a:solidFill>
              <a:latin typeface="Times New Roman" panose="02020603050405020304" pitchFamily="18" charset="0"/>
              <a:cs typeface="Times New Roman" panose="02020603050405020304" pitchFamily="18" charset="0"/>
            </a:endParaRPr>
          </a:p>
          <a:p>
            <a:pPr marL="1141413" lvl="2" indent="-341313" defTabSz="457200" eaLnBrk="0" fontAlgn="base" hangingPunct="0">
              <a:spcBef>
                <a:spcPts val="600"/>
              </a:spcBef>
              <a:spcAft>
                <a:spcPct val="0"/>
              </a:spcAft>
              <a:buClr>
                <a:srgbClr val="000000"/>
              </a:buClr>
              <a:buSzPct val="100000"/>
              <a:buFont typeface="Wingdings" panose="05000000000000000000" pitchFamily="2" charset="2"/>
              <a:buChar char="Ø"/>
              <a:tabLst>
                <a:tab pos="569913" algn="l"/>
                <a:tab pos="1484313" algn="l"/>
                <a:tab pos="2398713" algn="l"/>
                <a:tab pos="3313113" algn="l"/>
                <a:tab pos="4227513" algn="l"/>
                <a:tab pos="5141913" algn="l"/>
                <a:tab pos="6056313" algn="l"/>
                <a:tab pos="6970713" algn="l"/>
                <a:tab pos="7885113" algn="l"/>
                <a:tab pos="8799513" algn="l"/>
                <a:tab pos="9713913" algn="l"/>
              </a:tabLst>
              <a:defRPr/>
            </a:pPr>
            <a:endParaRPr lang="en-US" sz="1600" kern="0" dirty="0">
              <a:solidFill>
                <a:srgbClr val="000000"/>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E6146206-84EF-4CD2-BEBE-C716950D3FAC}" type="slidenum">
              <a:rPr lang="en-US" smtClean="0"/>
              <a:t>11</a:t>
            </a:fld>
            <a:endParaRPr lang="en-US"/>
          </a:p>
        </p:txBody>
      </p:sp>
    </p:spTree>
    <p:extLst>
      <p:ext uri="{BB962C8B-B14F-4D97-AF65-F5344CB8AC3E}">
        <p14:creationId xmlns:p14="http://schemas.microsoft.com/office/powerpoint/2010/main" val="25220938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280977"/>
            <a:ext cx="12192000" cy="1064197"/>
          </a:xfrm>
          <a:prstGeom prst="rect">
            <a:avLst/>
          </a:prstGeom>
        </p:spPr>
      </p:pic>
      <p:sp>
        <p:nvSpPr>
          <p:cNvPr id="6" name="TextBox 5"/>
          <p:cNvSpPr txBox="1"/>
          <p:nvPr/>
        </p:nvSpPr>
        <p:spPr>
          <a:xfrm>
            <a:off x="0" y="476602"/>
            <a:ext cx="12191999" cy="584775"/>
          </a:xfrm>
          <a:prstGeom prst="rect">
            <a:avLst/>
          </a:prstGeom>
          <a:noFill/>
        </p:spPr>
        <p:txBody>
          <a:bodyPr wrap="square" rtlCol="0">
            <a:spAutoFit/>
          </a:bodyPr>
          <a:lstStyle/>
          <a:p>
            <a:pPr algn="ctr"/>
            <a:r>
              <a:rPr lang="en-US" sz="3200" b="1" i="1" dirty="0">
                <a:solidFill>
                  <a:prstClr val="white"/>
                </a:solidFill>
                <a:latin typeface="Times New Roman" panose="02020603050405020304" pitchFamily="18" charset="0"/>
                <a:ea typeface="Tahoma" panose="020B0604030504040204" pitchFamily="34" charset="0"/>
                <a:cs typeface="Times New Roman" panose="02020603050405020304" pitchFamily="18" charset="0"/>
              </a:rPr>
              <a:t>Constructed Travel Worksheet</a:t>
            </a: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506" y="1057"/>
            <a:ext cx="1415443" cy="1624035"/>
          </a:xfrm>
          <a:prstGeom prst="rect">
            <a:avLst/>
          </a:prstGeom>
        </p:spPr>
      </p:pic>
      <p:sp>
        <p:nvSpPr>
          <p:cNvPr id="2" name="Rectangle 1"/>
          <p:cNvSpPr/>
          <p:nvPr/>
        </p:nvSpPr>
        <p:spPr>
          <a:xfrm>
            <a:off x="1380717" y="1511182"/>
            <a:ext cx="8843382" cy="4067780"/>
          </a:xfrm>
          <a:prstGeom prst="rect">
            <a:avLst/>
          </a:prstGeom>
        </p:spPr>
        <p:txBody>
          <a:bodyPr wrap="square">
            <a:spAutoFit/>
          </a:bodyPr>
          <a:lstStyle/>
          <a:p>
            <a:pPr lvl="1" defTabSz="457200" eaLnBrk="0" fontAlgn="base" hangingPunct="0">
              <a:spcBef>
                <a:spcPts val="800"/>
              </a:spcBef>
              <a:spcAft>
                <a:spcPct val="0"/>
              </a:spcAft>
              <a:buClr>
                <a:srgbClr val="000000"/>
              </a:buClr>
              <a:buSzPct val="100000"/>
              <a:tabLst>
                <a:tab pos="569913" algn="l"/>
                <a:tab pos="1484313" algn="l"/>
                <a:tab pos="2398713" algn="l"/>
                <a:tab pos="3313113" algn="l"/>
                <a:tab pos="4227513" algn="l"/>
                <a:tab pos="5141913" algn="l"/>
                <a:tab pos="6056313" algn="l"/>
                <a:tab pos="6970713" algn="l"/>
                <a:tab pos="7885113" algn="l"/>
                <a:tab pos="8799513" algn="l"/>
                <a:tab pos="9713913" algn="l"/>
              </a:tabLst>
              <a:defRPr/>
            </a:pPr>
            <a:r>
              <a:rPr lang="en-US" sz="2500" kern="0" dirty="0">
                <a:solidFill>
                  <a:srgbClr val="000000"/>
                </a:solidFill>
                <a:latin typeface="Times New Roman" panose="02020603050405020304" pitchFamily="18" charset="0"/>
                <a:cs typeface="Times New Roman" panose="02020603050405020304" pitchFamily="18" charset="0"/>
              </a:rPr>
              <a:t>Scenario: </a:t>
            </a:r>
          </a:p>
          <a:p>
            <a:pPr lvl="1" defTabSz="457200" eaLnBrk="0" fontAlgn="base" hangingPunct="0">
              <a:spcBef>
                <a:spcPts val="800"/>
              </a:spcBef>
              <a:spcAft>
                <a:spcPct val="0"/>
              </a:spcAft>
              <a:buClr>
                <a:srgbClr val="000000"/>
              </a:buClr>
              <a:buSzPct val="100000"/>
              <a:tabLst>
                <a:tab pos="569913" algn="l"/>
                <a:tab pos="1484313" algn="l"/>
                <a:tab pos="2398713" algn="l"/>
                <a:tab pos="3313113" algn="l"/>
                <a:tab pos="4227513" algn="l"/>
                <a:tab pos="5141913" algn="l"/>
                <a:tab pos="6056313" algn="l"/>
                <a:tab pos="6970713" algn="l"/>
                <a:tab pos="7885113" algn="l"/>
                <a:tab pos="8799513" algn="l"/>
                <a:tab pos="9713913" algn="l"/>
              </a:tabLst>
              <a:defRPr/>
            </a:pPr>
            <a:r>
              <a:rPr lang="en-US" sz="2500" kern="0" dirty="0">
                <a:solidFill>
                  <a:schemeClr val="accent1">
                    <a:lumMod val="75000"/>
                  </a:schemeClr>
                </a:solidFill>
                <a:latin typeface="Times New Roman" panose="02020603050405020304" pitchFamily="18" charset="0"/>
                <a:cs typeface="Times New Roman" panose="02020603050405020304" pitchFamily="18" charset="0"/>
              </a:rPr>
              <a:t>EXAMPLE ONLY </a:t>
            </a:r>
            <a:r>
              <a:rPr lang="en-US" sz="2500" kern="0" dirty="0">
                <a:solidFill>
                  <a:srgbClr val="000000"/>
                </a:solidFill>
                <a:latin typeface="Times New Roman" panose="02020603050405020304" pitchFamily="18" charset="0"/>
                <a:cs typeface="Times New Roman" panose="02020603050405020304" pitchFamily="18" charset="0"/>
              </a:rPr>
              <a:t>- May not reflect current $ values for air, rental, etc.</a:t>
            </a:r>
          </a:p>
          <a:p>
            <a:pPr marL="800100" lvl="1" indent="-342900" defTabSz="457200" eaLnBrk="0" fontAlgn="base" hangingPunct="0">
              <a:spcBef>
                <a:spcPts val="800"/>
              </a:spcBef>
              <a:spcAft>
                <a:spcPct val="0"/>
              </a:spcAft>
              <a:buClr>
                <a:srgbClr val="000000"/>
              </a:buClr>
              <a:buSzPct val="100000"/>
              <a:buFont typeface="Wingdings" panose="05000000000000000000" pitchFamily="2"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defRPr/>
            </a:pPr>
            <a:r>
              <a:rPr lang="en-US" sz="2500" kern="0" dirty="0">
                <a:solidFill>
                  <a:srgbClr val="000000"/>
                </a:solidFill>
                <a:latin typeface="Times New Roman" panose="02020603050405020304" pitchFamily="18" charset="0"/>
                <a:cs typeface="Times New Roman" panose="02020603050405020304" pitchFamily="18" charset="0"/>
              </a:rPr>
              <a:t>Traveler is directed to Tampa, FL (33608) for 7-day TAD period (1 travel day down, 5 duty days, 1 day travel return)</a:t>
            </a:r>
          </a:p>
          <a:p>
            <a:pPr marL="800100" lvl="1" indent="-342900" defTabSz="457200" eaLnBrk="0" fontAlgn="base" hangingPunct="0">
              <a:spcBef>
                <a:spcPts val="800"/>
              </a:spcBef>
              <a:spcAft>
                <a:spcPct val="0"/>
              </a:spcAft>
              <a:buClr>
                <a:srgbClr val="000000"/>
              </a:buClr>
              <a:buSzPct val="100000"/>
              <a:buFont typeface="Wingdings" panose="05000000000000000000" pitchFamily="2"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defRPr/>
            </a:pPr>
            <a:r>
              <a:rPr lang="en-US" sz="2500" kern="0" dirty="0">
                <a:solidFill>
                  <a:srgbClr val="000000"/>
                </a:solidFill>
                <a:latin typeface="Times New Roman" panose="02020603050405020304" pitchFamily="18" charset="0"/>
                <a:cs typeface="Times New Roman" panose="02020603050405020304" pitchFamily="18" charset="0"/>
              </a:rPr>
              <a:t>Traveler resides in Stafford, VA (22556)</a:t>
            </a:r>
          </a:p>
          <a:p>
            <a:pPr marL="800100" lvl="1" indent="-342900" defTabSz="457200" eaLnBrk="0" fontAlgn="base" hangingPunct="0">
              <a:spcBef>
                <a:spcPts val="800"/>
              </a:spcBef>
              <a:spcAft>
                <a:spcPct val="0"/>
              </a:spcAft>
              <a:buClr>
                <a:srgbClr val="000000"/>
              </a:buClr>
              <a:buSzPct val="100000"/>
              <a:buFont typeface="Wingdings" panose="05000000000000000000" pitchFamily="2"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defRPr/>
            </a:pPr>
            <a:r>
              <a:rPr lang="en-US" sz="2500" kern="0" dirty="0">
                <a:solidFill>
                  <a:srgbClr val="000000"/>
                </a:solidFill>
                <a:latin typeface="Times New Roman" panose="02020603050405020304" pitchFamily="18" charset="0"/>
                <a:cs typeface="Times New Roman" panose="02020603050405020304" pitchFamily="18" charset="0"/>
              </a:rPr>
              <a:t>Traveler is directed to use standard (preferred) mode (Air) but requests to drive a POV</a:t>
            </a:r>
          </a:p>
          <a:p>
            <a:pPr marL="800100" lvl="1" indent="-342900" defTabSz="457200" eaLnBrk="0" fontAlgn="base" hangingPunct="0">
              <a:spcBef>
                <a:spcPts val="800"/>
              </a:spcBef>
              <a:spcAft>
                <a:spcPct val="0"/>
              </a:spcAft>
              <a:buClr>
                <a:srgbClr val="000000"/>
              </a:buClr>
              <a:buSzPct val="100000"/>
              <a:buFont typeface="Wingdings" panose="05000000000000000000" pitchFamily="2"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defRPr/>
            </a:pPr>
            <a:r>
              <a:rPr lang="en-US" sz="2500" kern="0" dirty="0">
                <a:solidFill>
                  <a:srgbClr val="000000"/>
                </a:solidFill>
                <a:latin typeface="Times New Roman" panose="02020603050405020304" pitchFamily="18" charset="0"/>
                <a:cs typeface="Times New Roman" panose="02020603050405020304" pitchFamily="18" charset="0"/>
              </a:rPr>
              <a:t>No additional travelers are making the trip</a:t>
            </a:r>
            <a:endParaRPr lang="en-US" sz="1600" kern="0" dirty="0">
              <a:solidFill>
                <a:srgbClr val="000000"/>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E6146206-84EF-4CD2-BEBE-C716950D3FAC}" type="slidenum">
              <a:rPr lang="en-US" smtClean="0"/>
              <a:t>12</a:t>
            </a:fld>
            <a:endParaRPr lang="en-US"/>
          </a:p>
        </p:txBody>
      </p:sp>
    </p:spTree>
    <p:extLst>
      <p:ext uri="{BB962C8B-B14F-4D97-AF65-F5344CB8AC3E}">
        <p14:creationId xmlns:p14="http://schemas.microsoft.com/office/powerpoint/2010/main" val="4099206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280977"/>
            <a:ext cx="12192000" cy="1064197"/>
          </a:xfrm>
          <a:prstGeom prst="rect">
            <a:avLst/>
          </a:prstGeom>
        </p:spPr>
      </p:pic>
      <p:sp>
        <p:nvSpPr>
          <p:cNvPr id="6" name="TextBox 5"/>
          <p:cNvSpPr txBox="1"/>
          <p:nvPr/>
        </p:nvSpPr>
        <p:spPr>
          <a:xfrm>
            <a:off x="0" y="476602"/>
            <a:ext cx="12191999" cy="584775"/>
          </a:xfrm>
          <a:prstGeom prst="rect">
            <a:avLst/>
          </a:prstGeom>
          <a:noFill/>
        </p:spPr>
        <p:txBody>
          <a:bodyPr wrap="square" rtlCol="0">
            <a:spAutoFit/>
          </a:bodyPr>
          <a:lstStyle/>
          <a:p>
            <a:pPr algn="ctr"/>
            <a:r>
              <a:rPr lang="en-US" sz="3200" b="1" i="1" dirty="0">
                <a:solidFill>
                  <a:prstClr val="white"/>
                </a:solidFill>
                <a:latin typeface="Times New Roman" panose="02020603050405020304" pitchFamily="18" charset="0"/>
                <a:ea typeface="Tahoma" panose="020B0604030504040204" pitchFamily="34" charset="0"/>
                <a:cs typeface="Times New Roman" panose="02020603050405020304" pitchFamily="18" charset="0"/>
              </a:rPr>
              <a:t>Constructed Travel Worksheet</a:t>
            </a: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506" y="1057"/>
            <a:ext cx="1415443" cy="1624035"/>
          </a:xfrm>
          <a:prstGeom prst="rect">
            <a:avLst/>
          </a:prstGeom>
        </p:spPr>
      </p:pic>
      <p:sp>
        <p:nvSpPr>
          <p:cNvPr id="2" name="Rectangle 1"/>
          <p:cNvSpPr/>
          <p:nvPr/>
        </p:nvSpPr>
        <p:spPr>
          <a:xfrm>
            <a:off x="1138818" y="2058660"/>
            <a:ext cx="8843382" cy="4662815"/>
          </a:xfrm>
          <a:prstGeom prst="rect">
            <a:avLst/>
          </a:prstGeom>
        </p:spPr>
        <p:txBody>
          <a:bodyPr wrap="square">
            <a:spAutoFit/>
          </a:bodyPr>
          <a:lstStyle/>
          <a:p>
            <a:pPr lvl="1" defTabSz="457200" eaLnBrk="0" fontAlgn="base" hangingPunct="0">
              <a:spcBef>
                <a:spcPts val="800"/>
              </a:spcBef>
              <a:spcAft>
                <a:spcPct val="0"/>
              </a:spcAft>
              <a:buClr>
                <a:srgbClr val="000000"/>
              </a:buClr>
              <a:buSzPct val="100000"/>
              <a:tabLst>
                <a:tab pos="569913" algn="l"/>
                <a:tab pos="1484313" algn="l"/>
                <a:tab pos="2398713" algn="l"/>
                <a:tab pos="3313113" algn="l"/>
                <a:tab pos="4227513" algn="l"/>
                <a:tab pos="5141913" algn="l"/>
                <a:tab pos="6056313" algn="l"/>
                <a:tab pos="6970713" algn="l"/>
                <a:tab pos="7885113" algn="l"/>
                <a:tab pos="8799513" algn="l"/>
                <a:tab pos="9713913" algn="l"/>
              </a:tabLst>
              <a:defRPr/>
            </a:pPr>
            <a:r>
              <a:rPr lang="en-US" sz="2400" kern="0" dirty="0">
                <a:solidFill>
                  <a:srgbClr val="000000"/>
                </a:solidFill>
                <a:latin typeface="Times New Roman" panose="02020603050405020304" pitchFamily="18" charset="0"/>
                <a:cs typeface="Times New Roman" panose="02020603050405020304" pitchFamily="18" charset="0"/>
              </a:rPr>
              <a:t>How do you determine what the contract airport is?</a:t>
            </a:r>
          </a:p>
          <a:p>
            <a:pPr marL="800100" lvl="1" indent="-342900" defTabSz="457200" eaLnBrk="0" fontAlgn="base" hangingPunct="0">
              <a:spcBef>
                <a:spcPts val="800"/>
              </a:spcBef>
              <a:spcAft>
                <a:spcPct val="0"/>
              </a:spcAft>
              <a:buClr>
                <a:srgbClr val="000000"/>
              </a:buClr>
              <a:buSzPct val="100000"/>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a:pPr>
            <a:r>
              <a:rPr lang="en-US" sz="2400" kern="0" dirty="0">
                <a:solidFill>
                  <a:srgbClr val="000000"/>
                </a:solidFill>
                <a:latin typeface="Times New Roman" panose="02020603050405020304" pitchFamily="18" charset="0"/>
                <a:cs typeface="Times New Roman" panose="02020603050405020304" pitchFamily="18" charset="0"/>
              </a:rPr>
              <a:t>MCBO 7220.1D para 4.g directs IAD &amp; DCA as the servicing terminal for MCBQ</a:t>
            </a:r>
          </a:p>
          <a:p>
            <a:pPr marL="800100" lvl="1" indent="-342900" defTabSz="457200" eaLnBrk="0" fontAlgn="base" hangingPunct="0">
              <a:spcBef>
                <a:spcPts val="800"/>
              </a:spcBef>
              <a:spcAft>
                <a:spcPct val="0"/>
              </a:spcAft>
              <a:buClr>
                <a:srgbClr val="000000"/>
              </a:buClr>
              <a:buSzPct val="100000"/>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a:pPr>
            <a:r>
              <a:rPr lang="en-US" sz="2400" kern="0" dirty="0">
                <a:solidFill>
                  <a:srgbClr val="000000"/>
                </a:solidFill>
                <a:latin typeface="Times New Roman" panose="02020603050405020304" pitchFamily="18" charset="0"/>
                <a:cs typeface="Times New Roman" panose="02020603050405020304" pitchFamily="18" charset="0"/>
              </a:rPr>
              <a:t>Richmond may be considered when equal to or less than IAD &amp; DCA</a:t>
            </a:r>
          </a:p>
          <a:p>
            <a:pPr marL="800100" lvl="1" indent="-342900" defTabSz="457200" eaLnBrk="0" fontAlgn="base" hangingPunct="0">
              <a:spcBef>
                <a:spcPts val="800"/>
              </a:spcBef>
              <a:spcAft>
                <a:spcPct val="0"/>
              </a:spcAft>
              <a:buClr>
                <a:srgbClr val="000000"/>
              </a:buClr>
              <a:buSzPct val="100000"/>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a:pPr>
            <a:r>
              <a:rPr lang="en-US" sz="2400" kern="0" dirty="0">
                <a:solidFill>
                  <a:srgbClr val="000000"/>
                </a:solidFill>
                <a:latin typeface="Times New Roman" panose="02020603050405020304" pitchFamily="18" charset="0"/>
                <a:cs typeface="Times New Roman" panose="02020603050405020304" pitchFamily="18" charset="0"/>
              </a:rPr>
              <a:t>GSA City Pair search contains all contract routes, the cheapest route is considered the servicing terminal </a:t>
            </a:r>
            <a:r>
              <a:rPr lang="en-US" sz="2400" dirty="0">
                <a:latin typeface="Times New Roman" panose="02020603050405020304" pitchFamily="18" charset="0"/>
                <a:cs typeface="Times New Roman" panose="02020603050405020304" pitchFamily="18" charset="0"/>
                <a:hlinkClick r:id="rId5"/>
              </a:rPr>
              <a:t>City Pair Program (CPP) | GSA</a:t>
            </a:r>
            <a:endParaRPr lang="en-US" sz="2400" dirty="0">
              <a:latin typeface="Times New Roman" panose="02020603050405020304" pitchFamily="18" charset="0"/>
              <a:cs typeface="Times New Roman" panose="02020603050405020304" pitchFamily="18" charset="0"/>
            </a:endParaRPr>
          </a:p>
          <a:p>
            <a:pPr marL="800100" lvl="1" indent="-342900" defTabSz="457200" eaLnBrk="0" fontAlgn="base" hangingPunct="0">
              <a:spcBef>
                <a:spcPts val="800"/>
              </a:spcBef>
              <a:spcAft>
                <a:spcPct val="0"/>
              </a:spcAft>
              <a:buClr>
                <a:srgbClr val="000000"/>
              </a:buClr>
              <a:buSzPct val="100000"/>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a:pPr>
            <a:r>
              <a:rPr lang="en-US" sz="2400" kern="0" dirty="0">
                <a:solidFill>
                  <a:srgbClr val="000000"/>
                </a:solidFill>
                <a:latin typeface="Times New Roman" panose="02020603050405020304" pitchFamily="18" charset="0"/>
                <a:cs typeface="Times New Roman" panose="02020603050405020304" pitchFamily="18" charset="0"/>
              </a:rPr>
              <a:t>Traveler will need to gather additional information</a:t>
            </a:r>
          </a:p>
          <a:p>
            <a:pPr marL="800100" lvl="1" indent="-342900" defTabSz="457200" eaLnBrk="0" fontAlgn="base" hangingPunct="0">
              <a:spcBef>
                <a:spcPts val="800"/>
              </a:spcBef>
              <a:spcAft>
                <a:spcPct val="0"/>
              </a:spcAft>
              <a:buClr>
                <a:srgbClr val="000000"/>
              </a:buClr>
              <a:buSzPct val="100000"/>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a:pPr>
            <a:endParaRPr lang="en-US" sz="2500" kern="0" dirty="0">
              <a:solidFill>
                <a:srgbClr val="000000"/>
              </a:solidFill>
              <a:latin typeface="Times New Roman" panose="02020603050405020304" pitchFamily="18" charset="0"/>
              <a:cs typeface="Times New Roman" panose="02020603050405020304" pitchFamily="18" charset="0"/>
            </a:endParaRPr>
          </a:p>
          <a:p>
            <a:pPr lvl="1" defTabSz="457200" eaLnBrk="0" fontAlgn="base" hangingPunct="0">
              <a:spcBef>
                <a:spcPts val="800"/>
              </a:spcBef>
              <a:spcAft>
                <a:spcPct val="0"/>
              </a:spcAft>
              <a:buClr>
                <a:srgbClr val="000000"/>
              </a:buClr>
              <a:buSzPct val="100000"/>
              <a:tabLst>
                <a:tab pos="569913" algn="l"/>
                <a:tab pos="1484313" algn="l"/>
                <a:tab pos="2398713" algn="l"/>
                <a:tab pos="3313113" algn="l"/>
                <a:tab pos="4227513" algn="l"/>
                <a:tab pos="5141913" algn="l"/>
                <a:tab pos="6056313" algn="l"/>
                <a:tab pos="6970713" algn="l"/>
                <a:tab pos="7885113" algn="l"/>
                <a:tab pos="8799513" algn="l"/>
                <a:tab pos="9713913" algn="l"/>
              </a:tabLst>
              <a:defRPr/>
            </a:pPr>
            <a:endParaRPr lang="en-US" sz="1600" kern="0" dirty="0">
              <a:solidFill>
                <a:srgbClr val="000000"/>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E6146206-84EF-4CD2-BEBE-C716950D3FAC}" type="slidenum">
              <a:rPr lang="en-US" smtClean="0"/>
              <a:t>13</a:t>
            </a:fld>
            <a:endParaRPr lang="en-US"/>
          </a:p>
        </p:txBody>
      </p:sp>
    </p:spTree>
    <p:extLst>
      <p:ext uri="{BB962C8B-B14F-4D97-AF65-F5344CB8AC3E}">
        <p14:creationId xmlns:p14="http://schemas.microsoft.com/office/powerpoint/2010/main" val="42276524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280977"/>
            <a:ext cx="12192000" cy="1064197"/>
          </a:xfrm>
          <a:prstGeom prst="rect">
            <a:avLst/>
          </a:prstGeom>
        </p:spPr>
      </p:pic>
      <p:sp>
        <p:nvSpPr>
          <p:cNvPr id="6" name="TextBox 5"/>
          <p:cNvSpPr txBox="1"/>
          <p:nvPr/>
        </p:nvSpPr>
        <p:spPr>
          <a:xfrm>
            <a:off x="0" y="476602"/>
            <a:ext cx="12191999" cy="584775"/>
          </a:xfrm>
          <a:prstGeom prst="rect">
            <a:avLst/>
          </a:prstGeom>
          <a:noFill/>
        </p:spPr>
        <p:txBody>
          <a:bodyPr wrap="square" rtlCol="0">
            <a:spAutoFit/>
          </a:bodyPr>
          <a:lstStyle/>
          <a:p>
            <a:pPr algn="ctr"/>
            <a:r>
              <a:rPr lang="en-US" sz="3200" b="1" i="1" dirty="0">
                <a:solidFill>
                  <a:prstClr val="white"/>
                </a:solidFill>
                <a:latin typeface="Times New Roman" panose="02020603050405020304" pitchFamily="18" charset="0"/>
                <a:ea typeface="Tahoma" panose="020B0604030504040204" pitchFamily="34" charset="0"/>
                <a:cs typeface="Times New Roman" panose="02020603050405020304" pitchFamily="18" charset="0"/>
              </a:rPr>
              <a:t>Constructed Travel Worksheet</a:t>
            </a: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506" y="1057"/>
            <a:ext cx="1415443" cy="1624035"/>
          </a:xfrm>
          <a:prstGeom prst="rect">
            <a:avLst/>
          </a:prstGeom>
        </p:spPr>
      </p:pic>
      <p:sp>
        <p:nvSpPr>
          <p:cNvPr id="4" name="Slide Number Placeholder 3"/>
          <p:cNvSpPr>
            <a:spLocks noGrp="1"/>
          </p:cNvSpPr>
          <p:nvPr>
            <p:ph type="sldNum" sz="quarter" idx="12"/>
          </p:nvPr>
        </p:nvSpPr>
        <p:spPr/>
        <p:txBody>
          <a:bodyPr/>
          <a:lstStyle/>
          <a:p>
            <a:fld id="{E6146206-84EF-4CD2-BEBE-C716950D3FAC}" type="slidenum">
              <a:rPr lang="en-US" smtClean="0"/>
              <a:t>14</a:t>
            </a:fld>
            <a:endParaRPr lang="en-US"/>
          </a:p>
        </p:txBody>
      </p:sp>
      <p:pic>
        <p:nvPicPr>
          <p:cNvPr id="7" name="Picture 6">
            <a:extLst>
              <a:ext uri="{FF2B5EF4-FFF2-40B4-BE49-F238E27FC236}">
                <a16:creationId xmlns:a16="http://schemas.microsoft.com/office/drawing/2014/main" id="{A3669498-03B6-4C0A-F1FF-AC9DD4311650}"/>
              </a:ext>
            </a:extLst>
          </p:cNvPr>
          <p:cNvPicPr>
            <a:picLocks noChangeAspect="1"/>
          </p:cNvPicPr>
          <p:nvPr/>
        </p:nvPicPr>
        <p:blipFill>
          <a:blip r:embed="rId5"/>
          <a:stretch>
            <a:fillRect/>
          </a:stretch>
        </p:blipFill>
        <p:spPr>
          <a:xfrm>
            <a:off x="838200" y="1625092"/>
            <a:ext cx="9644062" cy="5011176"/>
          </a:xfrm>
          <a:prstGeom prst="rect">
            <a:avLst/>
          </a:prstGeom>
        </p:spPr>
      </p:pic>
      <p:pic>
        <p:nvPicPr>
          <p:cNvPr id="2" name="Picture 1">
            <a:extLst>
              <a:ext uri="{FF2B5EF4-FFF2-40B4-BE49-F238E27FC236}">
                <a16:creationId xmlns:a16="http://schemas.microsoft.com/office/drawing/2014/main" id="{02516143-7306-1138-6D6D-9BEF0AD18D0E}"/>
              </a:ext>
            </a:extLst>
          </p:cNvPr>
          <p:cNvPicPr>
            <a:picLocks noChangeAspect="1"/>
          </p:cNvPicPr>
          <p:nvPr/>
        </p:nvPicPr>
        <p:blipFill>
          <a:blip r:embed="rId6"/>
          <a:stretch>
            <a:fillRect/>
          </a:stretch>
        </p:blipFill>
        <p:spPr>
          <a:xfrm>
            <a:off x="7685397" y="5232908"/>
            <a:ext cx="573074" cy="579170"/>
          </a:xfrm>
          <a:prstGeom prst="rect">
            <a:avLst/>
          </a:prstGeom>
        </p:spPr>
      </p:pic>
      <p:sp>
        <p:nvSpPr>
          <p:cNvPr id="8" name="TextBox 7">
            <a:extLst>
              <a:ext uri="{FF2B5EF4-FFF2-40B4-BE49-F238E27FC236}">
                <a16:creationId xmlns:a16="http://schemas.microsoft.com/office/drawing/2014/main" id="{32EADCE3-4624-5359-6C7A-22F663A1E6E1}"/>
              </a:ext>
            </a:extLst>
          </p:cNvPr>
          <p:cNvSpPr txBox="1"/>
          <p:nvPr/>
        </p:nvSpPr>
        <p:spPr>
          <a:xfrm>
            <a:off x="3822474" y="1539885"/>
            <a:ext cx="6096000" cy="646331"/>
          </a:xfrm>
          <a:prstGeom prst="rect">
            <a:avLst/>
          </a:prstGeom>
          <a:noFill/>
        </p:spPr>
        <p:txBody>
          <a:bodyPr wrap="square">
            <a:spAutoFit/>
          </a:bodyPr>
          <a:lstStyle/>
          <a:p>
            <a:r>
              <a:rPr lang="en-US" dirty="0">
                <a:solidFill>
                  <a:schemeClr val="accent5"/>
                </a:solidFill>
              </a:rPr>
              <a:t>https://www.gsa.gov/travel/plan-a-trip/transportation-airfare-rates-pov-rates-etc/airfare-rates-city-pair-program</a:t>
            </a:r>
          </a:p>
        </p:txBody>
      </p:sp>
      <p:pic>
        <p:nvPicPr>
          <p:cNvPr id="9" name="Picture 8">
            <a:extLst>
              <a:ext uri="{FF2B5EF4-FFF2-40B4-BE49-F238E27FC236}">
                <a16:creationId xmlns:a16="http://schemas.microsoft.com/office/drawing/2014/main" id="{B1DDA396-81C8-BE5B-2C8E-0C66B2F33269}"/>
              </a:ext>
            </a:extLst>
          </p:cNvPr>
          <p:cNvPicPr>
            <a:picLocks noChangeAspect="1"/>
          </p:cNvPicPr>
          <p:nvPr/>
        </p:nvPicPr>
        <p:blipFill>
          <a:blip r:embed="rId7"/>
          <a:stretch>
            <a:fillRect/>
          </a:stretch>
        </p:blipFill>
        <p:spPr>
          <a:xfrm rot="904444" flipH="1">
            <a:off x="3123992" y="1503331"/>
            <a:ext cx="641018" cy="579170"/>
          </a:xfrm>
          <a:prstGeom prst="rect">
            <a:avLst/>
          </a:prstGeom>
        </p:spPr>
      </p:pic>
    </p:spTree>
    <p:extLst>
      <p:ext uri="{BB962C8B-B14F-4D97-AF65-F5344CB8AC3E}">
        <p14:creationId xmlns:p14="http://schemas.microsoft.com/office/powerpoint/2010/main" val="19138138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280977"/>
            <a:ext cx="12192000" cy="1064197"/>
          </a:xfrm>
          <a:prstGeom prst="rect">
            <a:avLst/>
          </a:prstGeom>
        </p:spPr>
      </p:pic>
      <p:sp>
        <p:nvSpPr>
          <p:cNvPr id="6" name="TextBox 5"/>
          <p:cNvSpPr txBox="1"/>
          <p:nvPr/>
        </p:nvSpPr>
        <p:spPr>
          <a:xfrm>
            <a:off x="0" y="476602"/>
            <a:ext cx="12191999" cy="584775"/>
          </a:xfrm>
          <a:prstGeom prst="rect">
            <a:avLst/>
          </a:prstGeom>
          <a:noFill/>
        </p:spPr>
        <p:txBody>
          <a:bodyPr wrap="square" rtlCol="0">
            <a:spAutoFit/>
          </a:bodyPr>
          <a:lstStyle/>
          <a:p>
            <a:pPr algn="ctr"/>
            <a:r>
              <a:rPr lang="en-US" sz="3200" b="1" i="1" dirty="0">
                <a:solidFill>
                  <a:prstClr val="white"/>
                </a:solidFill>
                <a:latin typeface="Times New Roman" panose="02020603050405020304" pitchFamily="18" charset="0"/>
                <a:ea typeface="Tahoma" panose="020B0604030504040204" pitchFamily="34" charset="0"/>
                <a:cs typeface="Times New Roman" panose="02020603050405020304" pitchFamily="18" charset="0"/>
              </a:rPr>
              <a:t>Constructed Travel Worksheet</a:t>
            </a: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506" y="1057"/>
            <a:ext cx="1415443" cy="1624035"/>
          </a:xfrm>
          <a:prstGeom prst="rect">
            <a:avLst/>
          </a:prstGeom>
        </p:spPr>
      </p:pic>
      <p:sp>
        <p:nvSpPr>
          <p:cNvPr id="4" name="Slide Number Placeholder 3"/>
          <p:cNvSpPr>
            <a:spLocks noGrp="1"/>
          </p:cNvSpPr>
          <p:nvPr>
            <p:ph type="sldNum" sz="quarter" idx="12"/>
          </p:nvPr>
        </p:nvSpPr>
        <p:spPr/>
        <p:txBody>
          <a:bodyPr/>
          <a:lstStyle/>
          <a:p>
            <a:fld id="{E6146206-84EF-4CD2-BEBE-C716950D3FAC}" type="slidenum">
              <a:rPr lang="en-US" smtClean="0"/>
              <a:t>15</a:t>
            </a:fld>
            <a:endParaRPr lang="en-US" dirty="0"/>
          </a:p>
        </p:txBody>
      </p:sp>
      <p:pic>
        <p:nvPicPr>
          <p:cNvPr id="5" name="Picture 4">
            <a:extLst>
              <a:ext uri="{FF2B5EF4-FFF2-40B4-BE49-F238E27FC236}">
                <a16:creationId xmlns:a16="http://schemas.microsoft.com/office/drawing/2014/main" id="{9F6A5E51-91C6-EE74-6733-4A26B8AFF656}"/>
              </a:ext>
            </a:extLst>
          </p:cNvPr>
          <p:cNvPicPr>
            <a:picLocks noChangeAspect="1"/>
          </p:cNvPicPr>
          <p:nvPr/>
        </p:nvPicPr>
        <p:blipFill>
          <a:blip r:embed="rId5"/>
          <a:stretch>
            <a:fillRect/>
          </a:stretch>
        </p:blipFill>
        <p:spPr>
          <a:xfrm>
            <a:off x="838199" y="1806575"/>
            <a:ext cx="9701369" cy="4914900"/>
          </a:xfrm>
          <a:prstGeom prst="rect">
            <a:avLst/>
          </a:prstGeom>
        </p:spPr>
      </p:pic>
      <p:pic>
        <p:nvPicPr>
          <p:cNvPr id="2" name="Picture 1">
            <a:extLst>
              <a:ext uri="{FF2B5EF4-FFF2-40B4-BE49-F238E27FC236}">
                <a16:creationId xmlns:a16="http://schemas.microsoft.com/office/drawing/2014/main" id="{DA5F066D-7104-A803-BBE0-121D5D03E6C3}"/>
              </a:ext>
            </a:extLst>
          </p:cNvPr>
          <p:cNvPicPr>
            <a:picLocks noChangeAspect="1"/>
          </p:cNvPicPr>
          <p:nvPr/>
        </p:nvPicPr>
        <p:blipFill>
          <a:blip r:embed="rId6"/>
          <a:stretch>
            <a:fillRect/>
          </a:stretch>
        </p:blipFill>
        <p:spPr>
          <a:xfrm rot="2435633">
            <a:off x="7269963" y="5900147"/>
            <a:ext cx="573074" cy="579170"/>
          </a:xfrm>
          <a:prstGeom prst="rect">
            <a:avLst/>
          </a:prstGeom>
        </p:spPr>
      </p:pic>
      <p:pic>
        <p:nvPicPr>
          <p:cNvPr id="7" name="Picture 6">
            <a:extLst>
              <a:ext uri="{FF2B5EF4-FFF2-40B4-BE49-F238E27FC236}">
                <a16:creationId xmlns:a16="http://schemas.microsoft.com/office/drawing/2014/main" id="{D89E018F-0906-6860-5568-5F97FD9D34BB}"/>
              </a:ext>
            </a:extLst>
          </p:cNvPr>
          <p:cNvPicPr>
            <a:picLocks noChangeAspect="1"/>
          </p:cNvPicPr>
          <p:nvPr/>
        </p:nvPicPr>
        <p:blipFill>
          <a:blip r:embed="rId7"/>
          <a:stretch>
            <a:fillRect/>
          </a:stretch>
        </p:blipFill>
        <p:spPr>
          <a:xfrm>
            <a:off x="2532123" y="1345174"/>
            <a:ext cx="8821677" cy="774259"/>
          </a:xfrm>
          <a:prstGeom prst="rect">
            <a:avLst/>
          </a:prstGeom>
        </p:spPr>
      </p:pic>
    </p:spTree>
    <p:extLst>
      <p:ext uri="{BB962C8B-B14F-4D97-AF65-F5344CB8AC3E}">
        <p14:creationId xmlns:p14="http://schemas.microsoft.com/office/powerpoint/2010/main" val="25193858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280977"/>
            <a:ext cx="12192000" cy="1064197"/>
          </a:xfrm>
          <a:prstGeom prst="rect">
            <a:avLst/>
          </a:prstGeom>
        </p:spPr>
      </p:pic>
      <p:sp>
        <p:nvSpPr>
          <p:cNvPr id="6" name="TextBox 5"/>
          <p:cNvSpPr txBox="1"/>
          <p:nvPr/>
        </p:nvSpPr>
        <p:spPr>
          <a:xfrm>
            <a:off x="0" y="324202"/>
            <a:ext cx="12191999" cy="969496"/>
          </a:xfrm>
          <a:prstGeom prst="rect">
            <a:avLst/>
          </a:prstGeom>
          <a:noFill/>
        </p:spPr>
        <p:txBody>
          <a:bodyPr wrap="square" rtlCol="0">
            <a:spAutoFit/>
          </a:bodyPr>
          <a:lstStyle/>
          <a:p>
            <a:pPr algn="ctr"/>
            <a:r>
              <a:rPr lang="en-US" sz="3200" b="1" i="1" dirty="0">
                <a:solidFill>
                  <a:prstClr val="white"/>
                </a:solidFill>
                <a:latin typeface="Times New Roman" panose="02020603050405020304" pitchFamily="18" charset="0"/>
                <a:ea typeface="Tahoma" panose="020B0604030504040204" pitchFamily="34" charset="0"/>
                <a:cs typeface="Times New Roman" panose="02020603050405020304" pitchFamily="18" charset="0"/>
              </a:rPr>
              <a:t>Constructed Travel Worksheet</a:t>
            </a:r>
          </a:p>
          <a:p>
            <a:pPr algn="ctr"/>
            <a:r>
              <a:rPr lang="en-US" sz="2500" b="1" i="1" dirty="0">
                <a:solidFill>
                  <a:prstClr val="white"/>
                </a:solidFill>
                <a:latin typeface="Times New Roman" panose="02020603050405020304" pitchFamily="18" charset="0"/>
                <a:ea typeface="Tahoma" panose="020B0604030504040204" pitchFamily="34" charset="0"/>
                <a:cs typeface="Times New Roman" panose="02020603050405020304" pitchFamily="18" charset="0"/>
              </a:rPr>
              <a:t>Section 1</a:t>
            </a: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460" y="0"/>
            <a:ext cx="1415443" cy="1624035"/>
          </a:xfrm>
          <a:prstGeom prst="rect">
            <a:avLst/>
          </a:prstGeom>
        </p:spPr>
      </p:pic>
      <p:sp>
        <p:nvSpPr>
          <p:cNvPr id="9" name="TextBox 8"/>
          <p:cNvSpPr txBox="1"/>
          <p:nvPr/>
        </p:nvSpPr>
        <p:spPr>
          <a:xfrm>
            <a:off x="1103462" y="1743285"/>
            <a:ext cx="3253135" cy="461665"/>
          </a:xfrm>
          <a:prstGeom prst="rect">
            <a:avLst/>
          </a:prstGeom>
          <a:noFill/>
        </p:spPr>
        <p:txBody>
          <a:bodyPr wrap="none" rtlCol="0">
            <a:spAutoFit/>
          </a:bodyPr>
          <a:lstStyle/>
          <a:p>
            <a:r>
              <a:rPr lang="en-US" sz="2400" b="1" i="1" dirty="0">
                <a:solidFill>
                  <a:prstClr val="black"/>
                </a:solidFill>
              </a:rPr>
              <a:t>Search Result using DCA</a:t>
            </a:r>
          </a:p>
        </p:txBody>
      </p:sp>
      <p:sp>
        <p:nvSpPr>
          <p:cNvPr id="2" name="Slide Number Placeholder 1"/>
          <p:cNvSpPr>
            <a:spLocks noGrp="1"/>
          </p:cNvSpPr>
          <p:nvPr>
            <p:ph type="sldNum" sz="quarter" idx="12"/>
          </p:nvPr>
        </p:nvSpPr>
        <p:spPr/>
        <p:txBody>
          <a:bodyPr/>
          <a:lstStyle/>
          <a:p>
            <a:fld id="{E6146206-84EF-4CD2-BEBE-C716950D3FAC}" type="slidenum">
              <a:rPr lang="en-US" smtClean="0"/>
              <a:t>16</a:t>
            </a:fld>
            <a:endParaRPr lang="en-US"/>
          </a:p>
        </p:txBody>
      </p:sp>
      <p:pic>
        <p:nvPicPr>
          <p:cNvPr id="7" name="Picture 6">
            <a:extLst>
              <a:ext uri="{FF2B5EF4-FFF2-40B4-BE49-F238E27FC236}">
                <a16:creationId xmlns:a16="http://schemas.microsoft.com/office/drawing/2014/main" id="{8EB6D60C-A65D-789D-7366-93BD04A33EC0}"/>
              </a:ext>
            </a:extLst>
          </p:cNvPr>
          <p:cNvPicPr>
            <a:picLocks noChangeAspect="1"/>
          </p:cNvPicPr>
          <p:nvPr/>
        </p:nvPicPr>
        <p:blipFill>
          <a:blip r:embed="rId5"/>
          <a:stretch>
            <a:fillRect/>
          </a:stretch>
        </p:blipFill>
        <p:spPr>
          <a:xfrm>
            <a:off x="342900" y="2161725"/>
            <a:ext cx="5002823" cy="4372073"/>
          </a:xfrm>
          <a:prstGeom prst="rect">
            <a:avLst/>
          </a:prstGeom>
        </p:spPr>
      </p:pic>
      <p:pic>
        <p:nvPicPr>
          <p:cNvPr id="4" name="Picture 3">
            <a:extLst>
              <a:ext uri="{FF2B5EF4-FFF2-40B4-BE49-F238E27FC236}">
                <a16:creationId xmlns:a16="http://schemas.microsoft.com/office/drawing/2014/main" id="{8F15C542-2CA4-289B-6EA4-C7A51AD562A5}"/>
              </a:ext>
            </a:extLst>
          </p:cNvPr>
          <p:cNvPicPr>
            <a:picLocks noChangeAspect="1"/>
          </p:cNvPicPr>
          <p:nvPr/>
        </p:nvPicPr>
        <p:blipFill>
          <a:blip r:embed="rId6"/>
          <a:stretch>
            <a:fillRect/>
          </a:stretch>
        </p:blipFill>
        <p:spPr>
          <a:xfrm>
            <a:off x="5669025" y="2161725"/>
            <a:ext cx="5883150" cy="4346825"/>
          </a:xfrm>
          <a:prstGeom prst="rect">
            <a:avLst/>
          </a:prstGeom>
        </p:spPr>
      </p:pic>
      <p:pic>
        <p:nvPicPr>
          <p:cNvPr id="5" name="Picture 4">
            <a:extLst>
              <a:ext uri="{FF2B5EF4-FFF2-40B4-BE49-F238E27FC236}">
                <a16:creationId xmlns:a16="http://schemas.microsoft.com/office/drawing/2014/main" id="{A9E0CA1F-FEB9-7DFD-3EFC-2C8870C87F5A}"/>
              </a:ext>
            </a:extLst>
          </p:cNvPr>
          <p:cNvPicPr>
            <a:picLocks noChangeAspect="1"/>
          </p:cNvPicPr>
          <p:nvPr/>
        </p:nvPicPr>
        <p:blipFill>
          <a:blip r:embed="rId7"/>
          <a:stretch>
            <a:fillRect/>
          </a:stretch>
        </p:blipFill>
        <p:spPr>
          <a:xfrm>
            <a:off x="6640538" y="1651001"/>
            <a:ext cx="3359187" cy="646232"/>
          </a:xfrm>
          <a:prstGeom prst="rect">
            <a:avLst/>
          </a:prstGeom>
        </p:spPr>
      </p:pic>
      <p:pic>
        <p:nvPicPr>
          <p:cNvPr id="8" name="Picture 7">
            <a:extLst>
              <a:ext uri="{FF2B5EF4-FFF2-40B4-BE49-F238E27FC236}">
                <a16:creationId xmlns:a16="http://schemas.microsoft.com/office/drawing/2014/main" id="{9503B8B0-DBE6-C6B6-637B-5599745885E8}"/>
              </a:ext>
            </a:extLst>
          </p:cNvPr>
          <p:cNvPicPr>
            <a:picLocks noChangeAspect="1"/>
          </p:cNvPicPr>
          <p:nvPr/>
        </p:nvPicPr>
        <p:blipFill>
          <a:blip r:embed="rId8"/>
          <a:stretch>
            <a:fillRect/>
          </a:stretch>
        </p:blipFill>
        <p:spPr>
          <a:xfrm>
            <a:off x="5495519" y="1388399"/>
            <a:ext cx="6097" cy="5285690"/>
          </a:xfrm>
          <a:prstGeom prst="rect">
            <a:avLst/>
          </a:prstGeom>
        </p:spPr>
      </p:pic>
    </p:spTree>
    <p:extLst>
      <p:ext uri="{BB962C8B-B14F-4D97-AF65-F5344CB8AC3E}">
        <p14:creationId xmlns:p14="http://schemas.microsoft.com/office/powerpoint/2010/main" val="39013601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280977"/>
            <a:ext cx="12192000" cy="1064197"/>
          </a:xfrm>
          <a:prstGeom prst="rect">
            <a:avLst/>
          </a:prstGeom>
        </p:spPr>
      </p:pic>
      <p:sp>
        <p:nvSpPr>
          <p:cNvPr id="6" name="TextBox 5"/>
          <p:cNvSpPr txBox="1"/>
          <p:nvPr/>
        </p:nvSpPr>
        <p:spPr>
          <a:xfrm>
            <a:off x="0" y="324202"/>
            <a:ext cx="12191999" cy="969496"/>
          </a:xfrm>
          <a:prstGeom prst="rect">
            <a:avLst/>
          </a:prstGeom>
          <a:noFill/>
        </p:spPr>
        <p:txBody>
          <a:bodyPr wrap="square" rtlCol="0">
            <a:spAutoFit/>
          </a:bodyPr>
          <a:lstStyle/>
          <a:p>
            <a:pPr algn="ctr"/>
            <a:r>
              <a:rPr lang="en-US" sz="3200" b="1" i="1" dirty="0">
                <a:solidFill>
                  <a:prstClr val="white"/>
                </a:solidFill>
                <a:latin typeface="Times New Roman" panose="02020603050405020304" pitchFamily="18" charset="0"/>
                <a:ea typeface="Tahoma" panose="020B0604030504040204" pitchFamily="34" charset="0"/>
                <a:cs typeface="Times New Roman" panose="02020603050405020304" pitchFamily="18" charset="0"/>
              </a:rPr>
              <a:t>Constructed Travel Worksheet</a:t>
            </a:r>
          </a:p>
          <a:p>
            <a:pPr algn="ctr"/>
            <a:r>
              <a:rPr lang="en-US" sz="2500" b="1" i="1" dirty="0">
                <a:solidFill>
                  <a:prstClr val="white"/>
                </a:solidFill>
                <a:latin typeface="Times New Roman" panose="02020603050405020304" pitchFamily="18" charset="0"/>
                <a:ea typeface="Tahoma" panose="020B0604030504040204" pitchFamily="34" charset="0"/>
                <a:cs typeface="Times New Roman" panose="02020603050405020304" pitchFamily="18" charset="0"/>
              </a:rPr>
              <a:t>Section 1</a:t>
            </a: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460" y="0"/>
            <a:ext cx="1415443" cy="1624035"/>
          </a:xfrm>
          <a:prstGeom prst="rect">
            <a:avLst/>
          </a:prstGeom>
        </p:spPr>
      </p:pic>
      <p:sp>
        <p:nvSpPr>
          <p:cNvPr id="9" name="TextBox 8"/>
          <p:cNvSpPr txBox="1"/>
          <p:nvPr/>
        </p:nvSpPr>
        <p:spPr>
          <a:xfrm>
            <a:off x="1103462" y="1743285"/>
            <a:ext cx="3253135" cy="461665"/>
          </a:xfrm>
          <a:prstGeom prst="rect">
            <a:avLst/>
          </a:prstGeom>
          <a:noFill/>
        </p:spPr>
        <p:txBody>
          <a:bodyPr wrap="none" rtlCol="0">
            <a:spAutoFit/>
          </a:bodyPr>
          <a:lstStyle/>
          <a:p>
            <a:r>
              <a:rPr lang="en-US" sz="2400" b="1" i="1" dirty="0">
                <a:solidFill>
                  <a:prstClr val="black"/>
                </a:solidFill>
              </a:rPr>
              <a:t>Search Result using DCA</a:t>
            </a:r>
          </a:p>
        </p:txBody>
      </p:sp>
      <p:sp>
        <p:nvSpPr>
          <p:cNvPr id="2" name="Slide Number Placeholder 1"/>
          <p:cNvSpPr>
            <a:spLocks noGrp="1"/>
          </p:cNvSpPr>
          <p:nvPr>
            <p:ph type="sldNum" sz="quarter" idx="12"/>
          </p:nvPr>
        </p:nvSpPr>
        <p:spPr/>
        <p:txBody>
          <a:bodyPr/>
          <a:lstStyle/>
          <a:p>
            <a:fld id="{E6146206-84EF-4CD2-BEBE-C716950D3FAC}" type="slidenum">
              <a:rPr lang="en-US" smtClean="0"/>
              <a:t>17</a:t>
            </a:fld>
            <a:endParaRPr lang="en-US"/>
          </a:p>
        </p:txBody>
      </p:sp>
      <p:pic>
        <p:nvPicPr>
          <p:cNvPr id="7" name="Picture 6">
            <a:extLst>
              <a:ext uri="{FF2B5EF4-FFF2-40B4-BE49-F238E27FC236}">
                <a16:creationId xmlns:a16="http://schemas.microsoft.com/office/drawing/2014/main" id="{8EB6D60C-A65D-789D-7366-93BD04A33EC0}"/>
              </a:ext>
            </a:extLst>
          </p:cNvPr>
          <p:cNvPicPr>
            <a:picLocks noChangeAspect="1"/>
          </p:cNvPicPr>
          <p:nvPr/>
        </p:nvPicPr>
        <p:blipFill>
          <a:blip r:embed="rId5"/>
          <a:stretch>
            <a:fillRect/>
          </a:stretch>
        </p:blipFill>
        <p:spPr>
          <a:xfrm>
            <a:off x="342900" y="2161725"/>
            <a:ext cx="5002823" cy="4372073"/>
          </a:xfrm>
          <a:prstGeom prst="rect">
            <a:avLst/>
          </a:prstGeom>
        </p:spPr>
      </p:pic>
      <p:pic>
        <p:nvPicPr>
          <p:cNvPr id="4" name="Picture 3">
            <a:extLst>
              <a:ext uri="{FF2B5EF4-FFF2-40B4-BE49-F238E27FC236}">
                <a16:creationId xmlns:a16="http://schemas.microsoft.com/office/drawing/2014/main" id="{8F15C542-2CA4-289B-6EA4-C7A51AD562A5}"/>
              </a:ext>
            </a:extLst>
          </p:cNvPr>
          <p:cNvPicPr>
            <a:picLocks noChangeAspect="1"/>
          </p:cNvPicPr>
          <p:nvPr/>
        </p:nvPicPr>
        <p:blipFill>
          <a:blip r:embed="rId6"/>
          <a:stretch>
            <a:fillRect/>
          </a:stretch>
        </p:blipFill>
        <p:spPr>
          <a:xfrm>
            <a:off x="5669025" y="2161725"/>
            <a:ext cx="5883150" cy="4346825"/>
          </a:xfrm>
          <a:prstGeom prst="rect">
            <a:avLst/>
          </a:prstGeom>
        </p:spPr>
      </p:pic>
      <p:pic>
        <p:nvPicPr>
          <p:cNvPr id="5" name="Picture 4">
            <a:extLst>
              <a:ext uri="{FF2B5EF4-FFF2-40B4-BE49-F238E27FC236}">
                <a16:creationId xmlns:a16="http://schemas.microsoft.com/office/drawing/2014/main" id="{A9E0CA1F-FEB9-7DFD-3EFC-2C8870C87F5A}"/>
              </a:ext>
            </a:extLst>
          </p:cNvPr>
          <p:cNvPicPr>
            <a:picLocks noChangeAspect="1"/>
          </p:cNvPicPr>
          <p:nvPr/>
        </p:nvPicPr>
        <p:blipFill>
          <a:blip r:embed="rId7"/>
          <a:stretch>
            <a:fillRect/>
          </a:stretch>
        </p:blipFill>
        <p:spPr>
          <a:xfrm>
            <a:off x="6640538" y="1651001"/>
            <a:ext cx="3359187" cy="646232"/>
          </a:xfrm>
          <a:prstGeom prst="rect">
            <a:avLst/>
          </a:prstGeom>
        </p:spPr>
      </p:pic>
      <p:pic>
        <p:nvPicPr>
          <p:cNvPr id="11" name="Picture 10">
            <a:extLst>
              <a:ext uri="{FF2B5EF4-FFF2-40B4-BE49-F238E27FC236}">
                <a16:creationId xmlns:a16="http://schemas.microsoft.com/office/drawing/2014/main" id="{021BDCF2-BFCE-7E23-F412-DF0F4C7D7B85}"/>
              </a:ext>
            </a:extLst>
          </p:cNvPr>
          <p:cNvPicPr>
            <a:picLocks noChangeAspect="1"/>
          </p:cNvPicPr>
          <p:nvPr/>
        </p:nvPicPr>
        <p:blipFill>
          <a:blip r:embed="rId8"/>
          <a:stretch>
            <a:fillRect/>
          </a:stretch>
        </p:blipFill>
        <p:spPr>
          <a:xfrm rot="3008850">
            <a:off x="3856392" y="2832509"/>
            <a:ext cx="432854" cy="377985"/>
          </a:xfrm>
          <a:prstGeom prst="rect">
            <a:avLst/>
          </a:prstGeom>
        </p:spPr>
      </p:pic>
      <p:pic>
        <p:nvPicPr>
          <p:cNvPr id="12" name="Picture 11">
            <a:extLst>
              <a:ext uri="{FF2B5EF4-FFF2-40B4-BE49-F238E27FC236}">
                <a16:creationId xmlns:a16="http://schemas.microsoft.com/office/drawing/2014/main" id="{38D6C794-054B-7C95-D86D-9BE3142E9BE1}"/>
              </a:ext>
            </a:extLst>
          </p:cNvPr>
          <p:cNvPicPr>
            <a:picLocks noChangeAspect="1"/>
          </p:cNvPicPr>
          <p:nvPr/>
        </p:nvPicPr>
        <p:blipFill>
          <a:blip r:embed="rId9"/>
          <a:stretch>
            <a:fillRect/>
          </a:stretch>
        </p:blipFill>
        <p:spPr>
          <a:xfrm>
            <a:off x="9798757" y="2442331"/>
            <a:ext cx="573074" cy="579170"/>
          </a:xfrm>
          <a:prstGeom prst="rect">
            <a:avLst/>
          </a:prstGeom>
        </p:spPr>
      </p:pic>
      <p:pic>
        <p:nvPicPr>
          <p:cNvPr id="8" name="Picture 7">
            <a:extLst>
              <a:ext uri="{FF2B5EF4-FFF2-40B4-BE49-F238E27FC236}">
                <a16:creationId xmlns:a16="http://schemas.microsoft.com/office/drawing/2014/main" id="{45BF9D0F-2296-B59F-88CC-B083A0614F38}"/>
              </a:ext>
            </a:extLst>
          </p:cNvPr>
          <p:cNvPicPr>
            <a:picLocks noChangeAspect="1"/>
          </p:cNvPicPr>
          <p:nvPr/>
        </p:nvPicPr>
        <p:blipFill>
          <a:blip r:embed="rId10"/>
          <a:stretch>
            <a:fillRect/>
          </a:stretch>
        </p:blipFill>
        <p:spPr>
          <a:xfrm>
            <a:off x="5504325" y="1435785"/>
            <a:ext cx="6097" cy="5285690"/>
          </a:xfrm>
          <a:prstGeom prst="rect">
            <a:avLst/>
          </a:prstGeom>
        </p:spPr>
      </p:pic>
    </p:spTree>
    <p:extLst>
      <p:ext uri="{BB962C8B-B14F-4D97-AF65-F5344CB8AC3E}">
        <p14:creationId xmlns:p14="http://schemas.microsoft.com/office/powerpoint/2010/main" val="14130175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280977"/>
            <a:ext cx="12192000" cy="1064197"/>
          </a:xfrm>
          <a:prstGeom prst="rect">
            <a:avLst/>
          </a:prstGeom>
        </p:spPr>
      </p:pic>
      <p:sp>
        <p:nvSpPr>
          <p:cNvPr id="6" name="TextBox 5"/>
          <p:cNvSpPr txBox="1"/>
          <p:nvPr/>
        </p:nvSpPr>
        <p:spPr>
          <a:xfrm>
            <a:off x="0" y="324202"/>
            <a:ext cx="12191999" cy="969496"/>
          </a:xfrm>
          <a:prstGeom prst="rect">
            <a:avLst/>
          </a:prstGeom>
          <a:noFill/>
        </p:spPr>
        <p:txBody>
          <a:bodyPr wrap="square" rtlCol="0">
            <a:spAutoFit/>
          </a:bodyPr>
          <a:lstStyle/>
          <a:p>
            <a:pPr algn="ctr"/>
            <a:r>
              <a:rPr lang="en-US" sz="3200" b="1" i="1" dirty="0">
                <a:solidFill>
                  <a:prstClr val="white"/>
                </a:solidFill>
                <a:latin typeface="Times New Roman" panose="02020603050405020304" pitchFamily="18" charset="0"/>
                <a:ea typeface="Tahoma" panose="020B0604030504040204" pitchFamily="34" charset="0"/>
                <a:cs typeface="Times New Roman" panose="02020603050405020304" pitchFamily="18" charset="0"/>
              </a:rPr>
              <a:t>Constructed Travel Worksheet</a:t>
            </a:r>
          </a:p>
          <a:p>
            <a:pPr algn="ctr"/>
            <a:r>
              <a:rPr lang="en-US" sz="2500" b="1" i="1" dirty="0">
                <a:solidFill>
                  <a:prstClr val="white"/>
                </a:solidFill>
                <a:latin typeface="Times New Roman" panose="02020603050405020304" pitchFamily="18" charset="0"/>
                <a:ea typeface="Tahoma" panose="020B0604030504040204" pitchFamily="34" charset="0"/>
                <a:cs typeface="Times New Roman" panose="02020603050405020304" pitchFamily="18" charset="0"/>
              </a:rPr>
              <a:t>Section 1</a:t>
            </a: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460" y="0"/>
            <a:ext cx="1415443" cy="1624035"/>
          </a:xfrm>
          <a:prstGeom prst="rect">
            <a:avLst/>
          </a:prstGeom>
        </p:spPr>
      </p:pic>
      <p:sp>
        <p:nvSpPr>
          <p:cNvPr id="9" name="TextBox 8"/>
          <p:cNvSpPr txBox="1"/>
          <p:nvPr/>
        </p:nvSpPr>
        <p:spPr>
          <a:xfrm>
            <a:off x="1103462" y="1743285"/>
            <a:ext cx="3253135" cy="461665"/>
          </a:xfrm>
          <a:prstGeom prst="rect">
            <a:avLst/>
          </a:prstGeom>
          <a:noFill/>
        </p:spPr>
        <p:txBody>
          <a:bodyPr wrap="none" rtlCol="0">
            <a:spAutoFit/>
          </a:bodyPr>
          <a:lstStyle/>
          <a:p>
            <a:r>
              <a:rPr lang="en-US" sz="2400" b="1" i="1" dirty="0">
                <a:solidFill>
                  <a:prstClr val="black"/>
                </a:solidFill>
              </a:rPr>
              <a:t>Search Result using DCA</a:t>
            </a:r>
          </a:p>
        </p:txBody>
      </p:sp>
      <p:sp>
        <p:nvSpPr>
          <p:cNvPr id="2" name="Slide Number Placeholder 1"/>
          <p:cNvSpPr>
            <a:spLocks noGrp="1"/>
          </p:cNvSpPr>
          <p:nvPr>
            <p:ph type="sldNum" sz="quarter" idx="12"/>
          </p:nvPr>
        </p:nvSpPr>
        <p:spPr/>
        <p:txBody>
          <a:bodyPr/>
          <a:lstStyle/>
          <a:p>
            <a:fld id="{E6146206-84EF-4CD2-BEBE-C716950D3FAC}" type="slidenum">
              <a:rPr lang="en-US" smtClean="0"/>
              <a:t>18</a:t>
            </a:fld>
            <a:endParaRPr lang="en-US"/>
          </a:p>
        </p:txBody>
      </p:sp>
      <p:pic>
        <p:nvPicPr>
          <p:cNvPr id="7" name="Picture 6">
            <a:extLst>
              <a:ext uri="{FF2B5EF4-FFF2-40B4-BE49-F238E27FC236}">
                <a16:creationId xmlns:a16="http://schemas.microsoft.com/office/drawing/2014/main" id="{8EB6D60C-A65D-789D-7366-93BD04A33EC0}"/>
              </a:ext>
            </a:extLst>
          </p:cNvPr>
          <p:cNvPicPr>
            <a:picLocks noChangeAspect="1"/>
          </p:cNvPicPr>
          <p:nvPr/>
        </p:nvPicPr>
        <p:blipFill>
          <a:blip r:embed="rId5"/>
          <a:stretch>
            <a:fillRect/>
          </a:stretch>
        </p:blipFill>
        <p:spPr>
          <a:xfrm>
            <a:off x="342900" y="2161725"/>
            <a:ext cx="5002823" cy="4372073"/>
          </a:xfrm>
          <a:prstGeom prst="rect">
            <a:avLst/>
          </a:prstGeom>
        </p:spPr>
      </p:pic>
      <p:pic>
        <p:nvPicPr>
          <p:cNvPr id="4" name="Picture 3">
            <a:extLst>
              <a:ext uri="{FF2B5EF4-FFF2-40B4-BE49-F238E27FC236}">
                <a16:creationId xmlns:a16="http://schemas.microsoft.com/office/drawing/2014/main" id="{8F15C542-2CA4-289B-6EA4-C7A51AD562A5}"/>
              </a:ext>
            </a:extLst>
          </p:cNvPr>
          <p:cNvPicPr>
            <a:picLocks noChangeAspect="1"/>
          </p:cNvPicPr>
          <p:nvPr/>
        </p:nvPicPr>
        <p:blipFill>
          <a:blip r:embed="rId6"/>
          <a:stretch>
            <a:fillRect/>
          </a:stretch>
        </p:blipFill>
        <p:spPr>
          <a:xfrm>
            <a:off x="5669025" y="2161725"/>
            <a:ext cx="5883150" cy="4346825"/>
          </a:xfrm>
          <a:prstGeom prst="rect">
            <a:avLst/>
          </a:prstGeom>
        </p:spPr>
      </p:pic>
      <p:pic>
        <p:nvPicPr>
          <p:cNvPr id="5" name="Picture 4">
            <a:extLst>
              <a:ext uri="{FF2B5EF4-FFF2-40B4-BE49-F238E27FC236}">
                <a16:creationId xmlns:a16="http://schemas.microsoft.com/office/drawing/2014/main" id="{A9E0CA1F-FEB9-7DFD-3EFC-2C8870C87F5A}"/>
              </a:ext>
            </a:extLst>
          </p:cNvPr>
          <p:cNvPicPr>
            <a:picLocks noChangeAspect="1"/>
          </p:cNvPicPr>
          <p:nvPr/>
        </p:nvPicPr>
        <p:blipFill>
          <a:blip r:embed="rId7"/>
          <a:stretch>
            <a:fillRect/>
          </a:stretch>
        </p:blipFill>
        <p:spPr>
          <a:xfrm>
            <a:off x="6640538" y="1651001"/>
            <a:ext cx="3359187" cy="646232"/>
          </a:xfrm>
          <a:prstGeom prst="rect">
            <a:avLst/>
          </a:prstGeom>
        </p:spPr>
      </p:pic>
      <p:pic>
        <p:nvPicPr>
          <p:cNvPr id="11" name="Picture 10">
            <a:extLst>
              <a:ext uri="{FF2B5EF4-FFF2-40B4-BE49-F238E27FC236}">
                <a16:creationId xmlns:a16="http://schemas.microsoft.com/office/drawing/2014/main" id="{BE6054A1-E2C8-5965-E301-708CD09194DF}"/>
              </a:ext>
            </a:extLst>
          </p:cNvPr>
          <p:cNvPicPr>
            <a:picLocks noChangeAspect="1"/>
          </p:cNvPicPr>
          <p:nvPr/>
        </p:nvPicPr>
        <p:blipFill>
          <a:blip r:embed="rId8"/>
          <a:stretch>
            <a:fillRect/>
          </a:stretch>
        </p:blipFill>
        <p:spPr>
          <a:xfrm>
            <a:off x="3754201" y="3238327"/>
            <a:ext cx="432854" cy="381345"/>
          </a:xfrm>
          <a:prstGeom prst="rect">
            <a:avLst/>
          </a:prstGeom>
        </p:spPr>
      </p:pic>
      <p:pic>
        <p:nvPicPr>
          <p:cNvPr id="12" name="Picture 11">
            <a:extLst>
              <a:ext uri="{FF2B5EF4-FFF2-40B4-BE49-F238E27FC236}">
                <a16:creationId xmlns:a16="http://schemas.microsoft.com/office/drawing/2014/main" id="{B8E51487-90ED-8535-C0A2-69E99E329BD6}"/>
              </a:ext>
            </a:extLst>
          </p:cNvPr>
          <p:cNvPicPr>
            <a:picLocks noChangeAspect="1"/>
          </p:cNvPicPr>
          <p:nvPr/>
        </p:nvPicPr>
        <p:blipFill>
          <a:blip r:embed="rId9"/>
          <a:stretch>
            <a:fillRect/>
          </a:stretch>
        </p:blipFill>
        <p:spPr>
          <a:xfrm>
            <a:off x="9689573" y="3427631"/>
            <a:ext cx="432854" cy="384081"/>
          </a:xfrm>
          <a:prstGeom prst="rect">
            <a:avLst/>
          </a:prstGeom>
        </p:spPr>
      </p:pic>
      <p:pic>
        <p:nvPicPr>
          <p:cNvPr id="8" name="Picture 7">
            <a:extLst>
              <a:ext uri="{FF2B5EF4-FFF2-40B4-BE49-F238E27FC236}">
                <a16:creationId xmlns:a16="http://schemas.microsoft.com/office/drawing/2014/main" id="{F29919FE-C91A-CDA9-E51C-76103DCB3503}"/>
              </a:ext>
            </a:extLst>
          </p:cNvPr>
          <p:cNvPicPr>
            <a:picLocks noChangeAspect="1"/>
          </p:cNvPicPr>
          <p:nvPr/>
        </p:nvPicPr>
        <p:blipFill>
          <a:blip r:embed="rId10"/>
          <a:stretch>
            <a:fillRect/>
          </a:stretch>
        </p:blipFill>
        <p:spPr>
          <a:xfrm>
            <a:off x="5483350" y="1435785"/>
            <a:ext cx="6097" cy="5285690"/>
          </a:xfrm>
          <a:prstGeom prst="rect">
            <a:avLst/>
          </a:prstGeom>
        </p:spPr>
      </p:pic>
    </p:spTree>
    <p:extLst>
      <p:ext uri="{BB962C8B-B14F-4D97-AF65-F5344CB8AC3E}">
        <p14:creationId xmlns:p14="http://schemas.microsoft.com/office/powerpoint/2010/main" val="30252332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280977"/>
            <a:ext cx="12192000" cy="1064197"/>
          </a:xfrm>
          <a:prstGeom prst="rect">
            <a:avLst/>
          </a:prstGeom>
        </p:spPr>
      </p:pic>
      <p:sp>
        <p:nvSpPr>
          <p:cNvPr id="6" name="TextBox 5"/>
          <p:cNvSpPr txBox="1"/>
          <p:nvPr/>
        </p:nvSpPr>
        <p:spPr>
          <a:xfrm>
            <a:off x="1" y="354682"/>
            <a:ext cx="12191999" cy="969496"/>
          </a:xfrm>
          <a:prstGeom prst="rect">
            <a:avLst/>
          </a:prstGeom>
          <a:noFill/>
        </p:spPr>
        <p:txBody>
          <a:bodyPr wrap="square" rtlCol="0">
            <a:spAutoFit/>
          </a:bodyPr>
          <a:lstStyle/>
          <a:p>
            <a:pPr algn="ctr"/>
            <a:r>
              <a:rPr lang="en-US" sz="3200" b="1" i="1" dirty="0">
                <a:solidFill>
                  <a:prstClr val="white"/>
                </a:solidFill>
                <a:latin typeface="Times New Roman" panose="02020603050405020304" pitchFamily="18" charset="0"/>
                <a:ea typeface="Tahoma" panose="020B0604030504040204" pitchFamily="34" charset="0"/>
                <a:cs typeface="Times New Roman" panose="02020603050405020304" pitchFamily="18" charset="0"/>
              </a:rPr>
              <a:t>Constructed Travel Worksheet</a:t>
            </a:r>
          </a:p>
          <a:p>
            <a:pPr algn="ctr"/>
            <a:r>
              <a:rPr lang="en-US" sz="2500" b="1" i="1" dirty="0">
                <a:solidFill>
                  <a:prstClr val="white"/>
                </a:solidFill>
                <a:latin typeface="Times New Roman" panose="02020603050405020304" pitchFamily="18" charset="0"/>
                <a:ea typeface="Tahoma" panose="020B0604030504040204" pitchFamily="34" charset="0"/>
                <a:cs typeface="Times New Roman" panose="02020603050405020304" pitchFamily="18" charset="0"/>
              </a:rPr>
              <a:t>Section 1</a:t>
            </a: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806" y="0"/>
            <a:ext cx="1415443" cy="1624035"/>
          </a:xfrm>
          <a:prstGeom prst="rect">
            <a:avLst/>
          </a:prstGeom>
        </p:spPr>
      </p:pic>
      <p:sp>
        <p:nvSpPr>
          <p:cNvPr id="14" name="TextBox 13"/>
          <p:cNvSpPr txBox="1"/>
          <p:nvPr/>
        </p:nvSpPr>
        <p:spPr>
          <a:xfrm>
            <a:off x="7880350" y="1697740"/>
            <a:ext cx="3866051" cy="1754326"/>
          </a:xfrm>
          <a:prstGeom prst="rect">
            <a:avLst/>
          </a:prstGeom>
          <a:noFill/>
        </p:spPr>
        <p:txBody>
          <a:bodyPr wrap="square" rtlCol="0">
            <a:spAutoFit/>
          </a:bodyPr>
          <a:lstStyle/>
          <a:p>
            <a:r>
              <a:rPr lang="en-US" dirty="0">
                <a:solidFill>
                  <a:prstClr val="black"/>
                </a:solidFill>
              </a:rPr>
              <a:t>Traveler must select the standard transportation mode (Air), not the mode being requested/used. And when selecting Air, the fare class (YCA) must also be added.</a:t>
            </a:r>
          </a:p>
          <a:p>
            <a:endParaRPr lang="en-US" dirty="0">
              <a:solidFill>
                <a:prstClr val="black"/>
              </a:solidFill>
            </a:endParaRPr>
          </a:p>
        </p:txBody>
      </p:sp>
      <p:sp>
        <p:nvSpPr>
          <p:cNvPr id="2" name="Slide Number Placeholder 1"/>
          <p:cNvSpPr>
            <a:spLocks noGrp="1"/>
          </p:cNvSpPr>
          <p:nvPr>
            <p:ph type="sldNum" sz="quarter" idx="12"/>
          </p:nvPr>
        </p:nvSpPr>
        <p:spPr/>
        <p:txBody>
          <a:bodyPr/>
          <a:lstStyle/>
          <a:p>
            <a:fld id="{E6146206-84EF-4CD2-BEBE-C716950D3FAC}" type="slidenum">
              <a:rPr lang="en-US" smtClean="0"/>
              <a:t>19</a:t>
            </a:fld>
            <a:endParaRPr lang="en-US"/>
          </a:p>
        </p:txBody>
      </p:sp>
      <p:pic>
        <p:nvPicPr>
          <p:cNvPr id="7" name="Picture 6">
            <a:extLst>
              <a:ext uri="{FF2B5EF4-FFF2-40B4-BE49-F238E27FC236}">
                <a16:creationId xmlns:a16="http://schemas.microsoft.com/office/drawing/2014/main" id="{D5099C7A-E107-37EB-6D4A-B2931C57B677}"/>
              </a:ext>
            </a:extLst>
          </p:cNvPr>
          <p:cNvPicPr>
            <a:picLocks noChangeAspect="1"/>
          </p:cNvPicPr>
          <p:nvPr/>
        </p:nvPicPr>
        <p:blipFill>
          <a:blip r:embed="rId5"/>
          <a:stretch>
            <a:fillRect/>
          </a:stretch>
        </p:blipFill>
        <p:spPr>
          <a:xfrm>
            <a:off x="445599" y="1697740"/>
            <a:ext cx="6818489" cy="5023735"/>
          </a:xfrm>
          <a:prstGeom prst="rect">
            <a:avLst/>
          </a:prstGeom>
        </p:spPr>
      </p:pic>
      <p:pic>
        <p:nvPicPr>
          <p:cNvPr id="5" name="Picture 4">
            <a:extLst>
              <a:ext uri="{FF2B5EF4-FFF2-40B4-BE49-F238E27FC236}">
                <a16:creationId xmlns:a16="http://schemas.microsoft.com/office/drawing/2014/main" id="{82FB3699-4F09-8A78-1EC0-491E5B5C4AF1}"/>
              </a:ext>
            </a:extLst>
          </p:cNvPr>
          <p:cNvPicPr>
            <a:picLocks noChangeAspect="1"/>
          </p:cNvPicPr>
          <p:nvPr/>
        </p:nvPicPr>
        <p:blipFill>
          <a:blip r:embed="rId6"/>
          <a:stretch>
            <a:fillRect/>
          </a:stretch>
        </p:blipFill>
        <p:spPr>
          <a:xfrm>
            <a:off x="6984659" y="3326917"/>
            <a:ext cx="1719221" cy="987638"/>
          </a:xfrm>
          <a:prstGeom prst="rect">
            <a:avLst/>
          </a:prstGeom>
        </p:spPr>
      </p:pic>
      <p:sp>
        <p:nvSpPr>
          <p:cNvPr id="8" name="TextBox 7">
            <a:extLst>
              <a:ext uri="{FF2B5EF4-FFF2-40B4-BE49-F238E27FC236}">
                <a16:creationId xmlns:a16="http://schemas.microsoft.com/office/drawing/2014/main" id="{9166DD84-1FBB-8B32-E6E5-DEC786B16719}"/>
              </a:ext>
            </a:extLst>
          </p:cNvPr>
          <p:cNvSpPr txBox="1"/>
          <p:nvPr/>
        </p:nvSpPr>
        <p:spPr>
          <a:xfrm>
            <a:off x="8089900" y="4314555"/>
            <a:ext cx="3467100" cy="923330"/>
          </a:xfrm>
          <a:prstGeom prst="rect">
            <a:avLst/>
          </a:prstGeom>
          <a:noFill/>
        </p:spPr>
        <p:txBody>
          <a:bodyPr wrap="square" rtlCol="0">
            <a:spAutoFit/>
          </a:bodyPr>
          <a:lstStyle/>
          <a:p>
            <a:r>
              <a:rPr lang="en-US" dirty="0"/>
              <a:t>In this scenario the standard mode is air as the TAD/TDY location is more than 250 miles from the PDS.</a:t>
            </a:r>
          </a:p>
        </p:txBody>
      </p:sp>
    </p:spTree>
    <p:extLst>
      <p:ext uri="{BB962C8B-B14F-4D97-AF65-F5344CB8AC3E}">
        <p14:creationId xmlns:p14="http://schemas.microsoft.com/office/powerpoint/2010/main" val="2410263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280977"/>
            <a:ext cx="12192000" cy="1064197"/>
          </a:xfrm>
          <a:prstGeom prst="rect">
            <a:avLst/>
          </a:prstGeom>
        </p:spPr>
      </p:pic>
      <p:sp>
        <p:nvSpPr>
          <p:cNvPr id="6" name="TextBox 5"/>
          <p:cNvSpPr txBox="1"/>
          <p:nvPr/>
        </p:nvSpPr>
        <p:spPr>
          <a:xfrm>
            <a:off x="0" y="476602"/>
            <a:ext cx="12191999" cy="584775"/>
          </a:xfrm>
          <a:prstGeom prst="rect">
            <a:avLst/>
          </a:prstGeom>
          <a:noFill/>
        </p:spPr>
        <p:txBody>
          <a:bodyPr wrap="square" rtlCol="0">
            <a:spAutoFit/>
          </a:bodyPr>
          <a:lstStyle/>
          <a:p>
            <a:pPr algn="ctr"/>
            <a:r>
              <a:rPr lang="en-US" sz="3200" b="1" i="1" dirty="0">
                <a:solidFill>
                  <a:prstClr val="white"/>
                </a:solidFill>
                <a:latin typeface="Times New Roman" panose="02020603050405020304" pitchFamily="18" charset="0"/>
                <a:ea typeface="Tahoma" panose="020B0604030504040204" pitchFamily="34" charset="0"/>
                <a:cs typeface="Times New Roman" panose="02020603050405020304" pitchFamily="18" charset="0"/>
              </a:rPr>
              <a:t>Constructed Travel</a:t>
            </a: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406" y="1057"/>
            <a:ext cx="1415443" cy="1624035"/>
          </a:xfrm>
          <a:prstGeom prst="rect">
            <a:avLst/>
          </a:prstGeom>
        </p:spPr>
      </p:pic>
      <p:sp>
        <p:nvSpPr>
          <p:cNvPr id="4" name="Slide Number Placeholder 3"/>
          <p:cNvSpPr>
            <a:spLocks noGrp="1"/>
          </p:cNvSpPr>
          <p:nvPr>
            <p:ph type="sldNum" sz="quarter" idx="12"/>
          </p:nvPr>
        </p:nvSpPr>
        <p:spPr/>
        <p:txBody>
          <a:bodyPr/>
          <a:lstStyle/>
          <a:p>
            <a:fld id="{E6146206-84EF-4CD2-BEBE-C716950D3FAC}" type="slidenum">
              <a:rPr lang="en-US" smtClean="0"/>
              <a:t>2</a:t>
            </a:fld>
            <a:endParaRPr lang="en-US"/>
          </a:p>
        </p:txBody>
      </p:sp>
      <p:sp>
        <p:nvSpPr>
          <p:cNvPr id="11" name="Rectangle 10"/>
          <p:cNvSpPr/>
          <p:nvPr/>
        </p:nvSpPr>
        <p:spPr>
          <a:xfrm>
            <a:off x="1620198" y="1580006"/>
            <a:ext cx="8843382" cy="4349909"/>
          </a:xfrm>
          <a:prstGeom prst="rect">
            <a:avLst/>
          </a:prstGeom>
        </p:spPr>
        <p:txBody>
          <a:bodyPr wrap="square">
            <a:spAutoFit/>
          </a:bodyPr>
          <a:lstStyle/>
          <a:p>
            <a:pPr marL="342900" indent="-342900" defTabSz="457200" eaLnBrk="0" fontAlgn="base" hangingPunct="0">
              <a:spcBef>
                <a:spcPts val="800"/>
              </a:spcBef>
              <a:spcAft>
                <a:spcPct val="0"/>
              </a:spcAft>
              <a:buClr>
                <a:srgbClr val="000000"/>
              </a:buClr>
              <a:buSzPct val="100000"/>
              <a:buFont typeface="Wingdings" panose="05000000000000000000" pitchFamily="2"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defRPr/>
            </a:pPr>
            <a:r>
              <a:rPr lang="en-US" sz="2500" kern="0" dirty="0">
                <a:solidFill>
                  <a:srgbClr val="000000"/>
                </a:solidFill>
                <a:latin typeface="Times New Roman" panose="02020603050405020304" pitchFamily="18" charset="0"/>
                <a:cs typeface="Times New Roman" panose="02020603050405020304" pitchFamily="18" charset="0"/>
              </a:rPr>
              <a:t>Prior to performing official travel, the Authorizing Official (AO) will authorize/direct the traveler to use a specific transportation mode (i.e., the directed transportation mode) </a:t>
            </a:r>
            <a:r>
              <a:rPr lang="en-US" sz="2500" b="1" kern="0" dirty="0">
                <a:solidFill>
                  <a:srgbClr val="FF0000"/>
                </a:solidFill>
                <a:latin typeface="Times New Roman" panose="02020603050405020304" pitchFamily="18" charset="0"/>
                <a:cs typeface="Times New Roman" panose="02020603050405020304" pitchFamily="18" charset="0"/>
              </a:rPr>
              <a:t>JTR 0202</a:t>
            </a:r>
          </a:p>
          <a:p>
            <a:pPr defTabSz="457200" eaLnBrk="0" fontAlgn="base" hangingPunct="0">
              <a:spcBef>
                <a:spcPts val="800"/>
              </a:spcBef>
              <a:spcAft>
                <a:spcPct val="0"/>
              </a:spcAft>
              <a:buClr>
                <a:srgbClr val="000000"/>
              </a:buClr>
              <a:buSzPct val="100000"/>
              <a:tabLst>
                <a:tab pos="569913" algn="l"/>
                <a:tab pos="1484313" algn="l"/>
                <a:tab pos="2398713" algn="l"/>
                <a:tab pos="3313113" algn="l"/>
                <a:tab pos="4227513" algn="l"/>
                <a:tab pos="5141913" algn="l"/>
                <a:tab pos="6056313" algn="l"/>
                <a:tab pos="6970713" algn="l"/>
                <a:tab pos="7885113" algn="l"/>
                <a:tab pos="8799513" algn="l"/>
                <a:tab pos="9713913" algn="l"/>
              </a:tabLst>
              <a:defRPr/>
            </a:pPr>
            <a:endParaRPr lang="en-US" sz="2500" kern="0" dirty="0">
              <a:solidFill>
                <a:srgbClr val="000000"/>
              </a:solidFill>
              <a:latin typeface="Times New Roman" panose="02020603050405020304" pitchFamily="18" charset="0"/>
              <a:cs typeface="Times New Roman" panose="02020603050405020304" pitchFamily="18" charset="0"/>
            </a:endParaRPr>
          </a:p>
          <a:p>
            <a:pPr marL="342900" indent="-342900" defTabSz="457200" eaLnBrk="0" fontAlgn="base" hangingPunct="0">
              <a:spcBef>
                <a:spcPts val="800"/>
              </a:spcBef>
              <a:spcAft>
                <a:spcPct val="0"/>
              </a:spcAft>
              <a:buClr>
                <a:srgbClr val="000000"/>
              </a:buClr>
              <a:buSzPct val="100000"/>
              <a:buFont typeface="Wingdings" panose="05000000000000000000" pitchFamily="2"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defRPr/>
            </a:pPr>
            <a:r>
              <a:rPr lang="en-US" sz="2500" kern="0" dirty="0">
                <a:solidFill>
                  <a:srgbClr val="000000"/>
                </a:solidFill>
                <a:latin typeface="Times New Roman" panose="02020603050405020304" pitchFamily="18" charset="0"/>
                <a:cs typeface="Times New Roman" panose="02020603050405020304" pitchFamily="18" charset="0"/>
              </a:rPr>
              <a:t>Travelers may choose to use a different transportation mode (i.e., the selected transportation mode)  </a:t>
            </a:r>
            <a:r>
              <a:rPr lang="en-US" sz="2500" b="1" kern="0" dirty="0">
                <a:solidFill>
                  <a:srgbClr val="FF0000"/>
                </a:solidFill>
                <a:latin typeface="Times New Roman" panose="02020603050405020304" pitchFamily="18" charset="0"/>
                <a:cs typeface="Times New Roman" panose="02020603050405020304" pitchFamily="18" charset="0"/>
              </a:rPr>
              <a:t>JTR Table 2-11</a:t>
            </a:r>
          </a:p>
          <a:p>
            <a:pPr marL="342900" indent="-342900" defTabSz="457200" eaLnBrk="0" fontAlgn="base" hangingPunct="0">
              <a:spcBef>
                <a:spcPts val="800"/>
              </a:spcBef>
              <a:spcAft>
                <a:spcPct val="0"/>
              </a:spcAft>
              <a:buClr>
                <a:srgbClr val="000000"/>
              </a:buClr>
              <a:buSzPct val="100000"/>
              <a:buFont typeface="Wingdings" panose="05000000000000000000" pitchFamily="2" charset="2"/>
              <a:buChar char="Ø"/>
              <a:tabLst>
                <a:tab pos="569913" algn="l"/>
                <a:tab pos="1484313" algn="l"/>
                <a:tab pos="2398713" algn="l"/>
                <a:tab pos="3313113" algn="l"/>
                <a:tab pos="4227513" algn="l"/>
                <a:tab pos="5141913" algn="l"/>
                <a:tab pos="6056313" algn="l"/>
                <a:tab pos="6970713" algn="l"/>
                <a:tab pos="7885113" algn="l"/>
                <a:tab pos="8799513" algn="l"/>
                <a:tab pos="9713913" algn="l"/>
              </a:tabLst>
              <a:defRPr/>
            </a:pPr>
            <a:endParaRPr lang="en-US" sz="2500" kern="0" dirty="0">
              <a:solidFill>
                <a:srgbClr val="000000"/>
              </a:solidFill>
              <a:latin typeface="Times New Roman" panose="02020603050405020304" pitchFamily="18" charset="0"/>
              <a:cs typeface="Times New Roman" panose="02020603050405020304" pitchFamily="18" charset="0"/>
            </a:endParaRPr>
          </a:p>
          <a:p>
            <a:pPr marL="342900" indent="-342900" defTabSz="457200" eaLnBrk="0" fontAlgn="base" hangingPunct="0">
              <a:spcBef>
                <a:spcPts val="800"/>
              </a:spcBef>
              <a:spcAft>
                <a:spcPct val="0"/>
              </a:spcAft>
              <a:buClr>
                <a:srgbClr val="000000"/>
              </a:buClr>
              <a:buSzPct val="100000"/>
              <a:buFont typeface="Wingdings" panose="05000000000000000000" pitchFamily="2"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defRPr/>
            </a:pPr>
            <a:r>
              <a:rPr lang="en-US" sz="2500" kern="0" dirty="0">
                <a:solidFill>
                  <a:srgbClr val="000000"/>
                </a:solidFill>
                <a:latin typeface="Times New Roman" panose="02020603050405020304" pitchFamily="18" charset="0"/>
                <a:cs typeface="Times New Roman" panose="02020603050405020304" pitchFamily="18" charset="0"/>
              </a:rPr>
              <a:t>The most common example: AO directs a traveler to use commercial air, but the traveler decides to drive their own car instead. Also known as: Privately Owned Vehicle (POV)</a:t>
            </a:r>
          </a:p>
        </p:txBody>
      </p:sp>
    </p:spTree>
    <p:extLst>
      <p:ext uri="{BB962C8B-B14F-4D97-AF65-F5344CB8AC3E}">
        <p14:creationId xmlns:p14="http://schemas.microsoft.com/office/powerpoint/2010/main" val="16471691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280977"/>
            <a:ext cx="12192000" cy="1064197"/>
          </a:xfrm>
          <a:prstGeom prst="rect">
            <a:avLst/>
          </a:prstGeom>
        </p:spPr>
      </p:pic>
      <p:sp>
        <p:nvSpPr>
          <p:cNvPr id="6" name="TextBox 5"/>
          <p:cNvSpPr txBox="1"/>
          <p:nvPr/>
        </p:nvSpPr>
        <p:spPr>
          <a:xfrm>
            <a:off x="1" y="354682"/>
            <a:ext cx="12191999" cy="969496"/>
          </a:xfrm>
          <a:prstGeom prst="rect">
            <a:avLst/>
          </a:prstGeom>
          <a:noFill/>
        </p:spPr>
        <p:txBody>
          <a:bodyPr wrap="square" rtlCol="0">
            <a:spAutoFit/>
          </a:bodyPr>
          <a:lstStyle/>
          <a:p>
            <a:pPr algn="ctr"/>
            <a:r>
              <a:rPr lang="en-US" sz="3200" b="1" i="1" dirty="0">
                <a:solidFill>
                  <a:prstClr val="white"/>
                </a:solidFill>
                <a:latin typeface="Times New Roman" panose="02020603050405020304" pitchFamily="18" charset="0"/>
                <a:ea typeface="Tahoma" panose="020B0604030504040204" pitchFamily="34" charset="0"/>
                <a:cs typeface="Times New Roman" panose="02020603050405020304" pitchFamily="18" charset="0"/>
              </a:rPr>
              <a:t>Constructed Travel Worksheet</a:t>
            </a:r>
          </a:p>
          <a:p>
            <a:pPr algn="ctr"/>
            <a:r>
              <a:rPr lang="en-US" sz="2500" b="1" i="1" dirty="0">
                <a:solidFill>
                  <a:prstClr val="white"/>
                </a:solidFill>
                <a:latin typeface="Times New Roman" panose="02020603050405020304" pitchFamily="18" charset="0"/>
                <a:ea typeface="Tahoma" panose="020B0604030504040204" pitchFamily="34" charset="0"/>
                <a:cs typeface="Times New Roman" panose="02020603050405020304" pitchFamily="18" charset="0"/>
              </a:rPr>
              <a:t>Section 1</a:t>
            </a: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806" y="0"/>
            <a:ext cx="1415443" cy="1624035"/>
          </a:xfrm>
          <a:prstGeom prst="rect">
            <a:avLst/>
          </a:prstGeom>
        </p:spPr>
      </p:pic>
      <p:sp>
        <p:nvSpPr>
          <p:cNvPr id="2" name="Slide Number Placeholder 1"/>
          <p:cNvSpPr>
            <a:spLocks noGrp="1"/>
          </p:cNvSpPr>
          <p:nvPr>
            <p:ph type="sldNum" sz="quarter" idx="12"/>
          </p:nvPr>
        </p:nvSpPr>
        <p:spPr/>
        <p:txBody>
          <a:bodyPr/>
          <a:lstStyle/>
          <a:p>
            <a:fld id="{E6146206-84EF-4CD2-BEBE-C716950D3FAC}" type="slidenum">
              <a:rPr lang="en-US" smtClean="0"/>
              <a:t>20</a:t>
            </a:fld>
            <a:endParaRPr lang="en-US"/>
          </a:p>
        </p:txBody>
      </p:sp>
      <p:pic>
        <p:nvPicPr>
          <p:cNvPr id="9" name="Picture 8">
            <a:extLst>
              <a:ext uri="{FF2B5EF4-FFF2-40B4-BE49-F238E27FC236}">
                <a16:creationId xmlns:a16="http://schemas.microsoft.com/office/drawing/2014/main" id="{FA5642A3-44BB-34E8-2FEE-52A038FECEE9}"/>
              </a:ext>
            </a:extLst>
          </p:cNvPr>
          <p:cNvPicPr>
            <a:picLocks noChangeAspect="1"/>
          </p:cNvPicPr>
          <p:nvPr/>
        </p:nvPicPr>
        <p:blipFill>
          <a:blip r:embed="rId5"/>
          <a:stretch>
            <a:fillRect/>
          </a:stretch>
        </p:blipFill>
        <p:spPr>
          <a:xfrm>
            <a:off x="213266" y="1697740"/>
            <a:ext cx="11343734" cy="4658610"/>
          </a:xfrm>
          <a:prstGeom prst="rect">
            <a:avLst/>
          </a:prstGeom>
        </p:spPr>
      </p:pic>
      <p:pic>
        <p:nvPicPr>
          <p:cNvPr id="4" name="Picture 3">
            <a:extLst>
              <a:ext uri="{FF2B5EF4-FFF2-40B4-BE49-F238E27FC236}">
                <a16:creationId xmlns:a16="http://schemas.microsoft.com/office/drawing/2014/main" id="{376FCCC3-8CCE-48C6-CA95-9DCBEB7D7F0B}"/>
              </a:ext>
            </a:extLst>
          </p:cNvPr>
          <p:cNvPicPr>
            <a:picLocks noChangeAspect="1"/>
          </p:cNvPicPr>
          <p:nvPr/>
        </p:nvPicPr>
        <p:blipFill>
          <a:blip r:embed="rId6"/>
          <a:stretch>
            <a:fillRect/>
          </a:stretch>
        </p:blipFill>
        <p:spPr>
          <a:xfrm>
            <a:off x="3856625" y="3121125"/>
            <a:ext cx="2548349" cy="615749"/>
          </a:xfrm>
          <a:prstGeom prst="rect">
            <a:avLst/>
          </a:prstGeom>
        </p:spPr>
      </p:pic>
    </p:spTree>
    <p:extLst>
      <p:ext uri="{BB962C8B-B14F-4D97-AF65-F5344CB8AC3E}">
        <p14:creationId xmlns:p14="http://schemas.microsoft.com/office/powerpoint/2010/main" val="40307917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280977"/>
            <a:ext cx="12192000" cy="1064197"/>
          </a:xfrm>
          <a:prstGeom prst="rect">
            <a:avLst/>
          </a:prstGeom>
        </p:spPr>
      </p:pic>
      <p:sp>
        <p:nvSpPr>
          <p:cNvPr id="6" name="TextBox 5"/>
          <p:cNvSpPr txBox="1"/>
          <p:nvPr/>
        </p:nvSpPr>
        <p:spPr>
          <a:xfrm>
            <a:off x="0" y="324202"/>
            <a:ext cx="12191999" cy="969496"/>
          </a:xfrm>
          <a:prstGeom prst="rect">
            <a:avLst/>
          </a:prstGeom>
          <a:noFill/>
        </p:spPr>
        <p:txBody>
          <a:bodyPr wrap="square" rtlCol="0">
            <a:spAutoFit/>
          </a:bodyPr>
          <a:lstStyle/>
          <a:p>
            <a:pPr algn="ctr"/>
            <a:r>
              <a:rPr lang="en-US" sz="3200" b="1" i="1" dirty="0">
                <a:solidFill>
                  <a:prstClr val="white"/>
                </a:solidFill>
                <a:latin typeface="Times New Roman" panose="02020603050405020304" pitchFamily="18" charset="0"/>
                <a:ea typeface="Tahoma" panose="020B0604030504040204" pitchFamily="34" charset="0"/>
                <a:cs typeface="Times New Roman" panose="02020603050405020304" pitchFamily="18" charset="0"/>
              </a:rPr>
              <a:t>Constructed Travel Worksheet</a:t>
            </a:r>
          </a:p>
          <a:p>
            <a:pPr algn="ctr"/>
            <a:r>
              <a:rPr lang="en-US" sz="2500" b="1" i="1" dirty="0">
                <a:solidFill>
                  <a:prstClr val="white"/>
                </a:solidFill>
                <a:latin typeface="Times New Roman" panose="02020603050405020304" pitchFamily="18" charset="0"/>
                <a:ea typeface="Tahoma" panose="020B0604030504040204" pitchFamily="34" charset="0"/>
                <a:cs typeface="Times New Roman" panose="02020603050405020304" pitchFamily="18" charset="0"/>
              </a:rPr>
              <a:t>Section 1</a:t>
            </a: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460" y="0"/>
            <a:ext cx="1415443" cy="1624035"/>
          </a:xfrm>
          <a:prstGeom prst="rect">
            <a:avLst/>
          </a:prstGeom>
        </p:spPr>
      </p:pic>
      <p:sp>
        <p:nvSpPr>
          <p:cNvPr id="2" name="Slide Number Placeholder 1"/>
          <p:cNvSpPr>
            <a:spLocks noGrp="1"/>
          </p:cNvSpPr>
          <p:nvPr>
            <p:ph type="sldNum" sz="quarter" idx="12"/>
          </p:nvPr>
        </p:nvSpPr>
        <p:spPr/>
        <p:txBody>
          <a:bodyPr/>
          <a:lstStyle/>
          <a:p>
            <a:fld id="{E6146206-84EF-4CD2-BEBE-C716950D3FAC}" type="slidenum">
              <a:rPr lang="en-US" smtClean="0"/>
              <a:t>21</a:t>
            </a:fld>
            <a:endParaRPr lang="en-US"/>
          </a:p>
        </p:txBody>
      </p:sp>
      <p:pic>
        <p:nvPicPr>
          <p:cNvPr id="5" name="Picture 4">
            <a:extLst>
              <a:ext uri="{FF2B5EF4-FFF2-40B4-BE49-F238E27FC236}">
                <a16:creationId xmlns:a16="http://schemas.microsoft.com/office/drawing/2014/main" id="{E0895DAC-C0FF-AC71-1DEF-D76BDC8C1719}"/>
              </a:ext>
            </a:extLst>
          </p:cNvPr>
          <p:cNvPicPr>
            <a:picLocks noChangeAspect="1"/>
          </p:cNvPicPr>
          <p:nvPr/>
        </p:nvPicPr>
        <p:blipFill>
          <a:blip r:embed="rId5"/>
          <a:stretch>
            <a:fillRect/>
          </a:stretch>
        </p:blipFill>
        <p:spPr>
          <a:xfrm>
            <a:off x="1079801" y="1587500"/>
            <a:ext cx="3848100" cy="5133975"/>
          </a:xfrm>
          <a:prstGeom prst="rect">
            <a:avLst/>
          </a:prstGeom>
        </p:spPr>
      </p:pic>
      <p:pic>
        <p:nvPicPr>
          <p:cNvPr id="11" name="Picture 10">
            <a:extLst>
              <a:ext uri="{FF2B5EF4-FFF2-40B4-BE49-F238E27FC236}">
                <a16:creationId xmlns:a16="http://schemas.microsoft.com/office/drawing/2014/main" id="{0E40F412-863D-358E-CACF-2373E555ABB4}"/>
              </a:ext>
            </a:extLst>
          </p:cNvPr>
          <p:cNvPicPr>
            <a:picLocks noChangeAspect="1"/>
          </p:cNvPicPr>
          <p:nvPr/>
        </p:nvPicPr>
        <p:blipFill>
          <a:blip r:embed="rId6"/>
          <a:stretch>
            <a:fillRect/>
          </a:stretch>
        </p:blipFill>
        <p:spPr>
          <a:xfrm>
            <a:off x="6396038" y="1587500"/>
            <a:ext cx="5557837" cy="5133975"/>
          </a:xfrm>
          <a:prstGeom prst="rect">
            <a:avLst/>
          </a:prstGeom>
        </p:spPr>
      </p:pic>
      <p:pic>
        <p:nvPicPr>
          <p:cNvPr id="4" name="Picture 3">
            <a:extLst>
              <a:ext uri="{FF2B5EF4-FFF2-40B4-BE49-F238E27FC236}">
                <a16:creationId xmlns:a16="http://schemas.microsoft.com/office/drawing/2014/main" id="{C6300C5A-65D1-DAB1-E57F-91B80907AFE4}"/>
              </a:ext>
            </a:extLst>
          </p:cNvPr>
          <p:cNvPicPr>
            <a:picLocks noChangeAspect="1"/>
          </p:cNvPicPr>
          <p:nvPr/>
        </p:nvPicPr>
        <p:blipFill>
          <a:blip r:embed="rId7"/>
          <a:stretch>
            <a:fillRect/>
          </a:stretch>
        </p:blipFill>
        <p:spPr>
          <a:xfrm rot="16902512">
            <a:off x="10991736" y="4980914"/>
            <a:ext cx="724126" cy="579170"/>
          </a:xfrm>
          <a:prstGeom prst="rect">
            <a:avLst/>
          </a:prstGeom>
        </p:spPr>
      </p:pic>
      <p:pic>
        <p:nvPicPr>
          <p:cNvPr id="7" name="Picture 6">
            <a:extLst>
              <a:ext uri="{FF2B5EF4-FFF2-40B4-BE49-F238E27FC236}">
                <a16:creationId xmlns:a16="http://schemas.microsoft.com/office/drawing/2014/main" id="{34A7F0C8-A557-B008-E296-24DA163D3DA2}"/>
              </a:ext>
            </a:extLst>
          </p:cNvPr>
          <p:cNvPicPr>
            <a:picLocks noChangeAspect="1"/>
          </p:cNvPicPr>
          <p:nvPr/>
        </p:nvPicPr>
        <p:blipFill>
          <a:blip r:embed="rId8"/>
          <a:stretch>
            <a:fillRect/>
          </a:stretch>
        </p:blipFill>
        <p:spPr>
          <a:xfrm>
            <a:off x="4848236" y="5476513"/>
            <a:ext cx="402371" cy="414564"/>
          </a:xfrm>
          <a:prstGeom prst="rect">
            <a:avLst/>
          </a:prstGeom>
        </p:spPr>
      </p:pic>
      <p:pic>
        <p:nvPicPr>
          <p:cNvPr id="12" name="Picture 11">
            <a:extLst>
              <a:ext uri="{FF2B5EF4-FFF2-40B4-BE49-F238E27FC236}">
                <a16:creationId xmlns:a16="http://schemas.microsoft.com/office/drawing/2014/main" id="{014AEBCE-6568-67B0-86BF-20472B9AA586}"/>
              </a:ext>
            </a:extLst>
          </p:cNvPr>
          <p:cNvPicPr>
            <a:picLocks noChangeAspect="1"/>
          </p:cNvPicPr>
          <p:nvPr/>
        </p:nvPicPr>
        <p:blipFill>
          <a:blip r:embed="rId9"/>
          <a:stretch>
            <a:fillRect/>
          </a:stretch>
        </p:blipFill>
        <p:spPr>
          <a:xfrm>
            <a:off x="10161539" y="1507649"/>
            <a:ext cx="1670449" cy="1341236"/>
          </a:xfrm>
          <a:prstGeom prst="rect">
            <a:avLst/>
          </a:prstGeom>
        </p:spPr>
      </p:pic>
    </p:spTree>
    <p:extLst>
      <p:ext uri="{BB962C8B-B14F-4D97-AF65-F5344CB8AC3E}">
        <p14:creationId xmlns:p14="http://schemas.microsoft.com/office/powerpoint/2010/main" val="15554182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280977"/>
            <a:ext cx="12192000" cy="1064197"/>
          </a:xfrm>
          <a:prstGeom prst="rect">
            <a:avLst/>
          </a:prstGeom>
        </p:spPr>
      </p:pic>
      <p:sp>
        <p:nvSpPr>
          <p:cNvPr id="6" name="TextBox 5"/>
          <p:cNvSpPr txBox="1"/>
          <p:nvPr/>
        </p:nvSpPr>
        <p:spPr>
          <a:xfrm>
            <a:off x="0" y="324202"/>
            <a:ext cx="12191999" cy="969496"/>
          </a:xfrm>
          <a:prstGeom prst="rect">
            <a:avLst/>
          </a:prstGeom>
          <a:noFill/>
        </p:spPr>
        <p:txBody>
          <a:bodyPr wrap="square" rtlCol="0">
            <a:spAutoFit/>
          </a:bodyPr>
          <a:lstStyle/>
          <a:p>
            <a:pPr algn="ctr"/>
            <a:r>
              <a:rPr lang="en-US" sz="3200" b="1" i="1" dirty="0">
                <a:solidFill>
                  <a:prstClr val="white"/>
                </a:solidFill>
                <a:latin typeface="Times New Roman" panose="02020603050405020304" pitchFamily="18" charset="0"/>
                <a:ea typeface="Tahoma" panose="020B0604030504040204" pitchFamily="34" charset="0"/>
                <a:cs typeface="Times New Roman" panose="02020603050405020304" pitchFamily="18" charset="0"/>
              </a:rPr>
              <a:t>Constructed Travel Worksheet</a:t>
            </a:r>
          </a:p>
          <a:p>
            <a:pPr algn="ctr"/>
            <a:r>
              <a:rPr lang="en-US" sz="2500" b="1" i="1" dirty="0">
                <a:solidFill>
                  <a:prstClr val="white"/>
                </a:solidFill>
                <a:latin typeface="Times New Roman" panose="02020603050405020304" pitchFamily="18" charset="0"/>
                <a:ea typeface="Tahoma" panose="020B0604030504040204" pitchFamily="34" charset="0"/>
                <a:cs typeface="Times New Roman" panose="02020603050405020304" pitchFamily="18" charset="0"/>
              </a:rPr>
              <a:t>Section 1</a:t>
            </a: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460" y="0"/>
            <a:ext cx="1415443" cy="1624035"/>
          </a:xfrm>
          <a:prstGeom prst="rect">
            <a:avLst/>
          </a:prstGeom>
        </p:spPr>
      </p:pic>
      <p:sp>
        <p:nvSpPr>
          <p:cNvPr id="9" name="TextBox 8"/>
          <p:cNvSpPr txBox="1"/>
          <p:nvPr/>
        </p:nvSpPr>
        <p:spPr>
          <a:xfrm>
            <a:off x="4591110" y="1743285"/>
            <a:ext cx="3197350" cy="461665"/>
          </a:xfrm>
          <a:prstGeom prst="rect">
            <a:avLst/>
          </a:prstGeom>
          <a:noFill/>
        </p:spPr>
        <p:txBody>
          <a:bodyPr wrap="none" rtlCol="0">
            <a:spAutoFit/>
          </a:bodyPr>
          <a:lstStyle/>
          <a:p>
            <a:r>
              <a:rPr lang="en-US" sz="2400" b="1" i="1" dirty="0">
                <a:solidFill>
                  <a:prstClr val="black"/>
                </a:solidFill>
              </a:rPr>
              <a:t>Search Result using TPA</a:t>
            </a:r>
          </a:p>
        </p:txBody>
      </p:sp>
      <p:sp>
        <p:nvSpPr>
          <p:cNvPr id="2" name="Slide Number Placeholder 1"/>
          <p:cNvSpPr>
            <a:spLocks noGrp="1"/>
          </p:cNvSpPr>
          <p:nvPr>
            <p:ph type="sldNum" sz="quarter" idx="12"/>
          </p:nvPr>
        </p:nvSpPr>
        <p:spPr/>
        <p:txBody>
          <a:bodyPr/>
          <a:lstStyle/>
          <a:p>
            <a:fld id="{E6146206-84EF-4CD2-BEBE-C716950D3FAC}" type="slidenum">
              <a:rPr lang="en-US" smtClean="0"/>
              <a:t>22</a:t>
            </a:fld>
            <a:endParaRPr lang="en-US"/>
          </a:p>
        </p:txBody>
      </p:sp>
      <p:pic>
        <p:nvPicPr>
          <p:cNvPr id="8" name="Picture 7">
            <a:extLst>
              <a:ext uri="{FF2B5EF4-FFF2-40B4-BE49-F238E27FC236}">
                <a16:creationId xmlns:a16="http://schemas.microsoft.com/office/drawing/2014/main" id="{72F8F467-40BC-E729-0295-B27CD6B9FA46}"/>
              </a:ext>
            </a:extLst>
          </p:cNvPr>
          <p:cNvPicPr>
            <a:picLocks noChangeAspect="1"/>
          </p:cNvPicPr>
          <p:nvPr/>
        </p:nvPicPr>
        <p:blipFill>
          <a:blip r:embed="rId5"/>
          <a:stretch>
            <a:fillRect/>
          </a:stretch>
        </p:blipFill>
        <p:spPr>
          <a:xfrm>
            <a:off x="424960" y="2204950"/>
            <a:ext cx="5671039" cy="4310150"/>
          </a:xfrm>
          <a:prstGeom prst="rect">
            <a:avLst/>
          </a:prstGeom>
        </p:spPr>
      </p:pic>
      <p:pic>
        <p:nvPicPr>
          <p:cNvPr id="4" name="Picture 3">
            <a:extLst>
              <a:ext uri="{FF2B5EF4-FFF2-40B4-BE49-F238E27FC236}">
                <a16:creationId xmlns:a16="http://schemas.microsoft.com/office/drawing/2014/main" id="{EDF206F3-6EF7-D7FD-A74F-985A9237131F}"/>
              </a:ext>
            </a:extLst>
          </p:cNvPr>
          <p:cNvPicPr>
            <a:picLocks noChangeAspect="1"/>
          </p:cNvPicPr>
          <p:nvPr/>
        </p:nvPicPr>
        <p:blipFill>
          <a:blip r:embed="rId6"/>
          <a:stretch>
            <a:fillRect/>
          </a:stretch>
        </p:blipFill>
        <p:spPr>
          <a:xfrm>
            <a:off x="6293339" y="2204950"/>
            <a:ext cx="5473701" cy="4608975"/>
          </a:xfrm>
          <a:prstGeom prst="rect">
            <a:avLst/>
          </a:prstGeom>
        </p:spPr>
      </p:pic>
      <p:pic>
        <p:nvPicPr>
          <p:cNvPr id="5" name="Picture 4">
            <a:extLst>
              <a:ext uri="{FF2B5EF4-FFF2-40B4-BE49-F238E27FC236}">
                <a16:creationId xmlns:a16="http://schemas.microsoft.com/office/drawing/2014/main" id="{1EF02805-68FA-89ED-57BC-2DA9C734FF3B}"/>
              </a:ext>
            </a:extLst>
          </p:cNvPr>
          <p:cNvPicPr>
            <a:picLocks noChangeAspect="1"/>
          </p:cNvPicPr>
          <p:nvPr/>
        </p:nvPicPr>
        <p:blipFill>
          <a:blip r:embed="rId7"/>
          <a:stretch>
            <a:fillRect/>
          </a:stretch>
        </p:blipFill>
        <p:spPr>
          <a:xfrm>
            <a:off x="4591110" y="2523714"/>
            <a:ext cx="573074" cy="524301"/>
          </a:xfrm>
          <a:prstGeom prst="rect">
            <a:avLst/>
          </a:prstGeom>
        </p:spPr>
      </p:pic>
    </p:spTree>
    <p:extLst>
      <p:ext uri="{BB962C8B-B14F-4D97-AF65-F5344CB8AC3E}">
        <p14:creationId xmlns:p14="http://schemas.microsoft.com/office/powerpoint/2010/main" val="14518845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280977"/>
            <a:ext cx="12192000" cy="1064197"/>
          </a:xfrm>
          <a:prstGeom prst="rect">
            <a:avLst/>
          </a:prstGeom>
        </p:spPr>
      </p:pic>
      <p:sp>
        <p:nvSpPr>
          <p:cNvPr id="6" name="TextBox 5"/>
          <p:cNvSpPr txBox="1"/>
          <p:nvPr/>
        </p:nvSpPr>
        <p:spPr>
          <a:xfrm>
            <a:off x="1" y="354682"/>
            <a:ext cx="12191999" cy="969496"/>
          </a:xfrm>
          <a:prstGeom prst="rect">
            <a:avLst/>
          </a:prstGeom>
          <a:noFill/>
        </p:spPr>
        <p:txBody>
          <a:bodyPr wrap="square" rtlCol="0">
            <a:spAutoFit/>
          </a:bodyPr>
          <a:lstStyle/>
          <a:p>
            <a:pPr algn="ctr"/>
            <a:r>
              <a:rPr lang="en-US" sz="3200" b="1" i="1" dirty="0">
                <a:solidFill>
                  <a:prstClr val="white"/>
                </a:solidFill>
                <a:latin typeface="Times New Roman" panose="02020603050405020304" pitchFamily="18" charset="0"/>
                <a:ea typeface="Tahoma" panose="020B0604030504040204" pitchFamily="34" charset="0"/>
                <a:cs typeface="Times New Roman" panose="02020603050405020304" pitchFamily="18" charset="0"/>
              </a:rPr>
              <a:t>Constructed Travel Worksheet</a:t>
            </a:r>
          </a:p>
          <a:p>
            <a:pPr algn="ctr"/>
            <a:r>
              <a:rPr lang="en-US" sz="2500" b="1" i="1" dirty="0">
                <a:solidFill>
                  <a:prstClr val="white"/>
                </a:solidFill>
                <a:latin typeface="Times New Roman" panose="02020603050405020304" pitchFamily="18" charset="0"/>
                <a:ea typeface="Tahoma" panose="020B0604030504040204" pitchFamily="34" charset="0"/>
                <a:cs typeface="Times New Roman" panose="02020603050405020304" pitchFamily="18" charset="0"/>
              </a:rPr>
              <a:t>Section 2</a:t>
            </a: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806" y="0"/>
            <a:ext cx="1415443" cy="1624035"/>
          </a:xfrm>
          <a:prstGeom prst="rect">
            <a:avLst/>
          </a:prstGeom>
        </p:spPr>
      </p:pic>
      <p:pic>
        <p:nvPicPr>
          <p:cNvPr id="5" name="Picture 4">
            <a:extLst>
              <a:ext uri="{FF2B5EF4-FFF2-40B4-BE49-F238E27FC236}">
                <a16:creationId xmlns:a16="http://schemas.microsoft.com/office/drawing/2014/main" id="{4B1F684D-1E39-9201-A74E-FCFEFF59B118}"/>
              </a:ext>
            </a:extLst>
          </p:cNvPr>
          <p:cNvPicPr>
            <a:picLocks noChangeAspect="1"/>
          </p:cNvPicPr>
          <p:nvPr/>
        </p:nvPicPr>
        <p:blipFill>
          <a:blip r:embed="rId5"/>
          <a:stretch>
            <a:fillRect/>
          </a:stretch>
        </p:blipFill>
        <p:spPr>
          <a:xfrm>
            <a:off x="773723" y="1697740"/>
            <a:ext cx="10471639" cy="4658610"/>
          </a:xfrm>
          <a:prstGeom prst="rect">
            <a:avLst/>
          </a:prstGeom>
        </p:spPr>
      </p:pic>
      <p:sp>
        <p:nvSpPr>
          <p:cNvPr id="2" name="Slide Number Placeholder 1"/>
          <p:cNvSpPr>
            <a:spLocks noGrp="1"/>
          </p:cNvSpPr>
          <p:nvPr>
            <p:ph type="sldNum" sz="quarter" idx="12"/>
          </p:nvPr>
        </p:nvSpPr>
        <p:spPr>
          <a:xfrm>
            <a:off x="7061200" y="6182643"/>
            <a:ext cx="2743200" cy="526273"/>
          </a:xfrm>
        </p:spPr>
        <p:txBody>
          <a:bodyPr/>
          <a:lstStyle/>
          <a:p>
            <a:pPr algn="l"/>
            <a:r>
              <a:rPr lang="en-US" dirty="0">
                <a:solidFill>
                  <a:schemeClr val="tx1"/>
                </a:solidFill>
              </a:rPr>
              <a:t>Previous Sections 2 and 3 have been combined into Section 2.</a:t>
            </a:r>
          </a:p>
          <a:p>
            <a:endParaRPr lang="en-US" dirty="0"/>
          </a:p>
        </p:txBody>
      </p:sp>
      <p:pic>
        <p:nvPicPr>
          <p:cNvPr id="4" name="Picture 3">
            <a:extLst>
              <a:ext uri="{FF2B5EF4-FFF2-40B4-BE49-F238E27FC236}">
                <a16:creationId xmlns:a16="http://schemas.microsoft.com/office/drawing/2014/main" id="{78BD5330-B4F3-4754-1047-C326572ABE1C}"/>
              </a:ext>
            </a:extLst>
          </p:cNvPr>
          <p:cNvPicPr>
            <a:picLocks noChangeAspect="1"/>
          </p:cNvPicPr>
          <p:nvPr/>
        </p:nvPicPr>
        <p:blipFill>
          <a:blip r:embed="rId6"/>
          <a:stretch>
            <a:fillRect/>
          </a:stretch>
        </p:blipFill>
        <p:spPr>
          <a:xfrm>
            <a:off x="10923209" y="2502252"/>
            <a:ext cx="475529" cy="445047"/>
          </a:xfrm>
          <a:prstGeom prst="rect">
            <a:avLst/>
          </a:prstGeom>
        </p:spPr>
      </p:pic>
      <p:pic>
        <p:nvPicPr>
          <p:cNvPr id="7" name="Picture 6">
            <a:extLst>
              <a:ext uri="{FF2B5EF4-FFF2-40B4-BE49-F238E27FC236}">
                <a16:creationId xmlns:a16="http://schemas.microsoft.com/office/drawing/2014/main" id="{BF3AB6A5-83DB-7E53-C946-6118B7927ABD}"/>
              </a:ext>
            </a:extLst>
          </p:cNvPr>
          <p:cNvPicPr>
            <a:picLocks noChangeAspect="1"/>
          </p:cNvPicPr>
          <p:nvPr/>
        </p:nvPicPr>
        <p:blipFill>
          <a:blip r:embed="rId6"/>
          <a:stretch>
            <a:fillRect/>
          </a:stretch>
        </p:blipFill>
        <p:spPr>
          <a:xfrm>
            <a:off x="10942748" y="4937736"/>
            <a:ext cx="475529" cy="445047"/>
          </a:xfrm>
          <a:prstGeom prst="rect">
            <a:avLst/>
          </a:prstGeom>
        </p:spPr>
      </p:pic>
    </p:spTree>
    <p:extLst>
      <p:ext uri="{BB962C8B-B14F-4D97-AF65-F5344CB8AC3E}">
        <p14:creationId xmlns:p14="http://schemas.microsoft.com/office/powerpoint/2010/main" val="3555669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280977"/>
            <a:ext cx="12192000" cy="1064197"/>
          </a:xfrm>
          <a:prstGeom prst="rect">
            <a:avLst/>
          </a:prstGeom>
        </p:spPr>
      </p:pic>
      <p:sp>
        <p:nvSpPr>
          <p:cNvPr id="6" name="TextBox 5"/>
          <p:cNvSpPr txBox="1"/>
          <p:nvPr/>
        </p:nvSpPr>
        <p:spPr>
          <a:xfrm>
            <a:off x="0" y="491842"/>
            <a:ext cx="12191999" cy="584775"/>
          </a:xfrm>
          <a:prstGeom prst="rect">
            <a:avLst/>
          </a:prstGeom>
          <a:noFill/>
        </p:spPr>
        <p:txBody>
          <a:bodyPr wrap="square" rtlCol="0">
            <a:spAutoFit/>
          </a:bodyPr>
          <a:lstStyle/>
          <a:p>
            <a:pPr algn="ctr"/>
            <a:r>
              <a:rPr lang="en-US" sz="3200" b="1" i="1" dirty="0">
                <a:solidFill>
                  <a:prstClr val="white"/>
                </a:solidFill>
                <a:latin typeface="Times New Roman" panose="02020603050405020304" pitchFamily="18" charset="0"/>
                <a:ea typeface="Tahoma" panose="020B0604030504040204" pitchFamily="34" charset="0"/>
                <a:cs typeface="Times New Roman" panose="02020603050405020304" pitchFamily="18" charset="0"/>
              </a:rPr>
              <a:t>Constructed Travel Worksheet</a:t>
            </a: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806" y="1577"/>
            <a:ext cx="1415443" cy="1624035"/>
          </a:xfrm>
          <a:prstGeom prst="rect">
            <a:avLst/>
          </a:prstGeom>
        </p:spPr>
      </p:pic>
      <p:sp>
        <p:nvSpPr>
          <p:cNvPr id="2" name="Slide Number Placeholder 1"/>
          <p:cNvSpPr>
            <a:spLocks noGrp="1"/>
          </p:cNvSpPr>
          <p:nvPr>
            <p:ph type="sldNum" sz="quarter" idx="12"/>
          </p:nvPr>
        </p:nvSpPr>
        <p:spPr/>
        <p:txBody>
          <a:bodyPr/>
          <a:lstStyle/>
          <a:p>
            <a:fld id="{E6146206-84EF-4CD2-BEBE-C716950D3FAC}" type="slidenum">
              <a:rPr lang="en-US" smtClean="0"/>
              <a:t>24</a:t>
            </a:fld>
            <a:endParaRPr lang="en-US" dirty="0"/>
          </a:p>
        </p:txBody>
      </p:sp>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17202" y="2381250"/>
            <a:ext cx="6695696" cy="18710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6" name="Rectangle 15"/>
          <p:cNvSpPr/>
          <p:nvPr/>
        </p:nvSpPr>
        <p:spPr>
          <a:xfrm>
            <a:off x="759701" y="1417883"/>
            <a:ext cx="11145519" cy="4062651"/>
          </a:xfrm>
          <a:prstGeom prst="rect">
            <a:avLst/>
          </a:prstGeom>
        </p:spPr>
        <p:txBody>
          <a:bodyPr wrap="square">
            <a:spAutoFit/>
          </a:bodyPr>
          <a:lstStyle/>
          <a:p>
            <a:pPr marL="742950" lvl="1" indent="-285750" defTabSz="457200" eaLnBrk="0" fontAlgn="base" hangingPunct="0">
              <a:spcBef>
                <a:spcPts val="800"/>
              </a:spcBef>
              <a:spcAft>
                <a:spcPct val="0"/>
              </a:spcAft>
              <a:buClr>
                <a:srgbClr val="000000"/>
              </a:buClr>
              <a:buSzPct val="100000"/>
              <a:buFont typeface="Wingdings" panose="05000000000000000000" pitchFamily="2" charset="2"/>
              <a:buChar char="Ø"/>
              <a:tabLst>
                <a:tab pos="569913" algn="l"/>
                <a:tab pos="1484313" algn="l"/>
                <a:tab pos="2398713" algn="l"/>
                <a:tab pos="3313113" algn="l"/>
                <a:tab pos="4227513" algn="l"/>
                <a:tab pos="5141913" algn="l"/>
                <a:tab pos="6056313" algn="l"/>
                <a:tab pos="6970713" algn="l"/>
                <a:tab pos="7885113" algn="l"/>
                <a:tab pos="8799513" algn="l"/>
                <a:tab pos="9713913" algn="l"/>
              </a:tabLst>
              <a:defRPr/>
            </a:pPr>
            <a:r>
              <a:rPr lang="en-US" kern="0" dirty="0">
                <a:solidFill>
                  <a:prstClr val="black"/>
                </a:solidFill>
                <a:latin typeface="Times New Roman" panose="02020603050405020304" pitchFamily="18" charset="0"/>
                <a:cs typeface="Times New Roman" panose="02020603050405020304" pitchFamily="18" charset="0"/>
              </a:rPr>
              <a:t>The Constructed Travel Worksheet (CTW) should be available when adding a mileage expense or in the Pre-Audit screen anytime a mode other than Air is shown on the authorization.  </a:t>
            </a:r>
          </a:p>
          <a:p>
            <a:pPr marL="742950" lvl="1" indent="-285750" defTabSz="457200" eaLnBrk="0" fontAlgn="base" hangingPunct="0">
              <a:spcBef>
                <a:spcPts val="800"/>
              </a:spcBef>
              <a:spcAft>
                <a:spcPct val="0"/>
              </a:spcAft>
              <a:buClr>
                <a:srgbClr val="000000"/>
              </a:buClr>
              <a:buSzPct val="100000"/>
              <a:buFont typeface="Wingdings" panose="05000000000000000000" pitchFamily="2" charset="2"/>
              <a:buChar char="Ø"/>
              <a:tabLst>
                <a:tab pos="569913" algn="l"/>
                <a:tab pos="1484313" algn="l"/>
                <a:tab pos="2398713" algn="l"/>
                <a:tab pos="3313113" algn="l"/>
                <a:tab pos="4227513" algn="l"/>
                <a:tab pos="5141913" algn="l"/>
                <a:tab pos="6056313" algn="l"/>
                <a:tab pos="6970713" algn="l"/>
                <a:tab pos="7885113" algn="l"/>
                <a:tab pos="8799513" algn="l"/>
                <a:tab pos="9713913" algn="l"/>
              </a:tabLst>
              <a:defRPr/>
            </a:pPr>
            <a:endParaRPr lang="en-US" kern="0" dirty="0">
              <a:solidFill>
                <a:prstClr val="black"/>
              </a:solidFill>
              <a:latin typeface="Times New Roman" panose="02020603050405020304" pitchFamily="18" charset="0"/>
              <a:cs typeface="Times New Roman" panose="02020603050405020304" pitchFamily="18" charset="0"/>
            </a:endParaRPr>
          </a:p>
          <a:p>
            <a:pPr marL="742950" lvl="1" indent="-285750" defTabSz="457200" eaLnBrk="0" fontAlgn="base" hangingPunct="0">
              <a:spcBef>
                <a:spcPts val="800"/>
              </a:spcBef>
              <a:spcAft>
                <a:spcPct val="0"/>
              </a:spcAft>
              <a:buClr>
                <a:srgbClr val="000000"/>
              </a:buClr>
              <a:buSzPct val="100000"/>
              <a:buFont typeface="Wingdings" panose="05000000000000000000" pitchFamily="2" charset="2"/>
              <a:buChar char="Ø"/>
              <a:tabLst>
                <a:tab pos="569913" algn="l"/>
                <a:tab pos="1484313" algn="l"/>
                <a:tab pos="2398713" algn="l"/>
                <a:tab pos="3313113" algn="l"/>
                <a:tab pos="4227513" algn="l"/>
                <a:tab pos="5141913" algn="l"/>
                <a:tab pos="6056313" algn="l"/>
                <a:tab pos="6970713" algn="l"/>
                <a:tab pos="7885113" algn="l"/>
                <a:tab pos="8799513" algn="l"/>
                <a:tab pos="9713913" algn="l"/>
              </a:tabLst>
              <a:defRPr/>
            </a:pPr>
            <a:endParaRPr lang="en-US" kern="0" dirty="0">
              <a:solidFill>
                <a:prstClr val="black"/>
              </a:solidFill>
              <a:latin typeface="Times New Roman" panose="02020603050405020304" pitchFamily="18" charset="0"/>
              <a:cs typeface="Times New Roman" panose="02020603050405020304" pitchFamily="18" charset="0"/>
            </a:endParaRPr>
          </a:p>
          <a:p>
            <a:pPr marL="742950" lvl="1" indent="-285750" defTabSz="457200" eaLnBrk="0" fontAlgn="base" hangingPunct="0">
              <a:spcBef>
                <a:spcPts val="800"/>
              </a:spcBef>
              <a:spcAft>
                <a:spcPct val="0"/>
              </a:spcAft>
              <a:buClr>
                <a:srgbClr val="000000"/>
              </a:buClr>
              <a:buSzPct val="100000"/>
              <a:buFont typeface="Wingdings" panose="05000000000000000000" pitchFamily="2" charset="2"/>
              <a:buChar char="Ø"/>
              <a:tabLst>
                <a:tab pos="569913" algn="l"/>
                <a:tab pos="1484313" algn="l"/>
                <a:tab pos="2398713" algn="l"/>
                <a:tab pos="3313113" algn="l"/>
                <a:tab pos="4227513" algn="l"/>
                <a:tab pos="5141913" algn="l"/>
                <a:tab pos="6056313" algn="l"/>
                <a:tab pos="6970713" algn="l"/>
                <a:tab pos="7885113" algn="l"/>
                <a:tab pos="8799513" algn="l"/>
                <a:tab pos="9713913" algn="l"/>
              </a:tabLst>
              <a:defRPr/>
            </a:pPr>
            <a:endParaRPr lang="en-US" kern="0" dirty="0">
              <a:solidFill>
                <a:prstClr val="black"/>
              </a:solidFill>
              <a:latin typeface="Times New Roman" panose="02020603050405020304" pitchFamily="18" charset="0"/>
              <a:cs typeface="Times New Roman" panose="02020603050405020304" pitchFamily="18" charset="0"/>
            </a:endParaRPr>
          </a:p>
          <a:p>
            <a:pPr marL="742950" lvl="1" indent="-285750" defTabSz="457200" eaLnBrk="0" fontAlgn="base" hangingPunct="0">
              <a:spcBef>
                <a:spcPts val="800"/>
              </a:spcBef>
              <a:spcAft>
                <a:spcPct val="0"/>
              </a:spcAft>
              <a:buClr>
                <a:srgbClr val="000000"/>
              </a:buClr>
              <a:buSzPct val="100000"/>
              <a:buFont typeface="Wingdings" panose="05000000000000000000" pitchFamily="2" charset="2"/>
              <a:buChar char="Ø"/>
              <a:tabLst>
                <a:tab pos="569913" algn="l"/>
                <a:tab pos="1484313" algn="l"/>
                <a:tab pos="2398713" algn="l"/>
                <a:tab pos="3313113" algn="l"/>
                <a:tab pos="4227513" algn="l"/>
                <a:tab pos="5141913" algn="l"/>
                <a:tab pos="6056313" algn="l"/>
                <a:tab pos="6970713" algn="l"/>
                <a:tab pos="7885113" algn="l"/>
                <a:tab pos="8799513" algn="l"/>
                <a:tab pos="9713913" algn="l"/>
              </a:tabLst>
              <a:defRPr/>
            </a:pPr>
            <a:endParaRPr lang="en-US" kern="0" dirty="0">
              <a:solidFill>
                <a:prstClr val="black"/>
              </a:solidFill>
              <a:latin typeface="Times New Roman" panose="02020603050405020304" pitchFamily="18" charset="0"/>
              <a:cs typeface="Times New Roman" panose="02020603050405020304" pitchFamily="18" charset="0"/>
            </a:endParaRPr>
          </a:p>
          <a:p>
            <a:pPr marL="742950" lvl="1" indent="-285750" defTabSz="457200" eaLnBrk="0" fontAlgn="base" hangingPunct="0">
              <a:spcBef>
                <a:spcPts val="800"/>
              </a:spcBef>
              <a:spcAft>
                <a:spcPct val="0"/>
              </a:spcAft>
              <a:buClr>
                <a:srgbClr val="000000"/>
              </a:buClr>
              <a:buSzPct val="100000"/>
              <a:buFont typeface="Wingdings" panose="05000000000000000000" pitchFamily="2" charset="2"/>
              <a:buChar char="Ø"/>
              <a:tabLst>
                <a:tab pos="569913" algn="l"/>
                <a:tab pos="1484313" algn="l"/>
                <a:tab pos="2398713" algn="l"/>
                <a:tab pos="3313113" algn="l"/>
                <a:tab pos="4227513" algn="l"/>
                <a:tab pos="5141913" algn="l"/>
                <a:tab pos="6056313" algn="l"/>
                <a:tab pos="6970713" algn="l"/>
                <a:tab pos="7885113" algn="l"/>
                <a:tab pos="8799513" algn="l"/>
                <a:tab pos="9713913" algn="l"/>
              </a:tabLst>
              <a:defRPr/>
            </a:pPr>
            <a:endParaRPr lang="en-US" kern="0" dirty="0">
              <a:solidFill>
                <a:prstClr val="black"/>
              </a:solidFill>
              <a:latin typeface="Times New Roman" panose="02020603050405020304" pitchFamily="18" charset="0"/>
              <a:cs typeface="Times New Roman" panose="02020603050405020304" pitchFamily="18" charset="0"/>
            </a:endParaRPr>
          </a:p>
          <a:p>
            <a:pPr marL="742950" lvl="1" indent="-285750" defTabSz="457200" eaLnBrk="0" fontAlgn="base" hangingPunct="0">
              <a:spcBef>
                <a:spcPts val="800"/>
              </a:spcBef>
              <a:spcAft>
                <a:spcPct val="0"/>
              </a:spcAft>
              <a:buClr>
                <a:srgbClr val="000000"/>
              </a:buClr>
              <a:buSzPct val="100000"/>
              <a:buFont typeface="Wingdings" panose="05000000000000000000" pitchFamily="2" charset="2"/>
              <a:buChar char="Ø"/>
              <a:tabLst>
                <a:tab pos="569913" algn="l"/>
                <a:tab pos="1484313" algn="l"/>
                <a:tab pos="2398713" algn="l"/>
                <a:tab pos="3313113" algn="l"/>
                <a:tab pos="4227513" algn="l"/>
                <a:tab pos="5141913" algn="l"/>
                <a:tab pos="6056313" algn="l"/>
                <a:tab pos="6970713" algn="l"/>
                <a:tab pos="7885113" algn="l"/>
                <a:tab pos="8799513" algn="l"/>
                <a:tab pos="9713913" algn="l"/>
              </a:tabLst>
              <a:defRPr/>
            </a:pPr>
            <a:endParaRPr lang="en-US" kern="0" dirty="0">
              <a:solidFill>
                <a:prstClr val="black"/>
              </a:solidFill>
              <a:latin typeface="Times New Roman" panose="02020603050405020304" pitchFamily="18" charset="0"/>
              <a:cs typeface="Times New Roman" panose="02020603050405020304" pitchFamily="18" charset="0"/>
            </a:endParaRPr>
          </a:p>
          <a:p>
            <a:pPr marL="742950" lvl="1" indent="-285750" defTabSz="457200" eaLnBrk="0" fontAlgn="base" hangingPunct="0">
              <a:spcBef>
                <a:spcPts val="800"/>
              </a:spcBef>
              <a:spcAft>
                <a:spcPct val="0"/>
              </a:spcAft>
              <a:buClr>
                <a:srgbClr val="000000"/>
              </a:buClr>
              <a:buSzPct val="100000"/>
              <a:buFont typeface="Wingdings" panose="05000000000000000000" pitchFamily="2" charset="2"/>
              <a:buChar char="Ø"/>
              <a:tabLst>
                <a:tab pos="569913" algn="l"/>
                <a:tab pos="1484313" algn="l"/>
                <a:tab pos="2398713" algn="l"/>
                <a:tab pos="3313113" algn="l"/>
                <a:tab pos="4227513" algn="l"/>
                <a:tab pos="5141913" algn="l"/>
                <a:tab pos="6056313" algn="l"/>
                <a:tab pos="6970713" algn="l"/>
                <a:tab pos="7885113" algn="l"/>
                <a:tab pos="8799513" algn="l"/>
                <a:tab pos="9713913" algn="l"/>
              </a:tabLst>
              <a:defRPr/>
            </a:pPr>
            <a:endParaRPr lang="en-US" kern="0" dirty="0">
              <a:solidFill>
                <a:prstClr val="black"/>
              </a:solidFill>
              <a:latin typeface="Times New Roman" panose="02020603050405020304" pitchFamily="18" charset="0"/>
              <a:cs typeface="Times New Roman" panose="02020603050405020304" pitchFamily="18" charset="0"/>
            </a:endParaRPr>
          </a:p>
          <a:p>
            <a:pPr marL="742950" lvl="1" indent="-285750" defTabSz="457200" eaLnBrk="0" fontAlgn="base" hangingPunct="0">
              <a:spcBef>
                <a:spcPts val="800"/>
              </a:spcBef>
              <a:spcAft>
                <a:spcPct val="0"/>
              </a:spcAft>
              <a:buClr>
                <a:srgbClr val="000000"/>
              </a:buClr>
              <a:buSzPct val="100000"/>
              <a:buFont typeface="Wingdings" panose="05000000000000000000" pitchFamily="2" charset="2"/>
              <a:buChar char="Ø"/>
              <a:tabLst>
                <a:tab pos="569913" algn="l"/>
                <a:tab pos="1484313" algn="l"/>
                <a:tab pos="2398713" algn="l"/>
                <a:tab pos="3313113" algn="l"/>
                <a:tab pos="4227513" algn="l"/>
                <a:tab pos="5141913" algn="l"/>
                <a:tab pos="6056313" algn="l"/>
                <a:tab pos="6970713" algn="l"/>
                <a:tab pos="7885113" algn="l"/>
                <a:tab pos="8799513" algn="l"/>
                <a:tab pos="9713913" algn="l"/>
              </a:tabLst>
              <a:defRPr/>
            </a:pPr>
            <a:endParaRPr lang="en-US" kern="0" dirty="0">
              <a:solidFill>
                <a:prstClr val="black"/>
              </a:solidFill>
              <a:latin typeface="Times New Roman" panose="02020603050405020304" pitchFamily="18" charset="0"/>
              <a:cs typeface="Times New Roman" panose="02020603050405020304" pitchFamily="18" charset="0"/>
            </a:endParaRPr>
          </a:p>
          <a:p>
            <a:pPr lvl="1" defTabSz="457200" eaLnBrk="0" fontAlgn="base" hangingPunct="0">
              <a:spcBef>
                <a:spcPts val="800"/>
              </a:spcBef>
              <a:spcAft>
                <a:spcPct val="0"/>
              </a:spcAft>
              <a:buClr>
                <a:srgbClr val="000000"/>
              </a:buClr>
              <a:buSzPct val="100000"/>
              <a:tabLst>
                <a:tab pos="569913" algn="l"/>
                <a:tab pos="1484313" algn="l"/>
                <a:tab pos="2398713" algn="l"/>
                <a:tab pos="3313113" algn="l"/>
                <a:tab pos="4227513" algn="l"/>
                <a:tab pos="5141913" algn="l"/>
                <a:tab pos="6056313" algn="l"/>
                <a:tab pos="6970713" algn="l"/>
                <a:tab pos="7885113" algn="l"/>
                <a:tab pos="8799513" algn="l"/>
                <a:tab pos="9713913" algn="l"/>
              </a:tabLst>
              <a:defRPr/>
            </a:pPr>
            <a:endParaRPr lang="en-US" kern="0" dirty="0">
              <a:solidFill>
                <a:prstClr val="black"/>
              </a:solidFill>
              <a:latin typeface="Times New Roman" panose="02020603050405020304" pitchFamily="18" charset="0"/>
              <a:cs typeface="Times New Roman" panose="02020603050405020304" pitchFamily="18" charset="0"/>
            </a:endParaRPr>
          </a:p>
        </p:txBody>
      </p:sp>
      <p:sp>
        <p:nvSpPr>
          <p:cNvPr id="11" name="Right Arrow 10"/>
          <p:cNvSpPr/>
          <p:nvPr/>
        </p:nvSpPr>
        <p:spPr>
          <a:xfrm rot="10800000">
            <a:off x="6528393" y="2977015"/>
            <a:ext cx="651616" cy="15961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8" name="Picture 7">
            <a:extLst>
              <a:ext uri="{FF2B5EF4-FFF2-40B4-BE49-F238E27FC236}">
                <a16:creationId xmlns:a16="http://schemas.microsoft.com/office/drawing/2014/main" id="{39C03623-BC2D-6907-4F06-9E2EB667BD3B}"/>
              </a:ext>
            </a:extLst>
          </p:cNvPr>
          <p:cNvPicPr>
            <a:picLocks noChangeAspect="1"/>
          </p:cNvPicPr>
          <p:nvPr/>
        </p:nvPicPr>
        <p:blipFill>
          <a:blip r:embed="rId6"/>
          <a:stretch>
            <a:fillRect/>
          </a:stretch>
        </p:blipFill>
        <p:spPr>
          <a:xfrm>
            <a:off x="210280" y="2197100"/>
            <a:ext cx="4150705" cy="4309207"/>
          </a:xfrm>
          <a:prstGeom prst="rect">
            <a:avLst/>
          </a:prstGeom>
        </p:spPr>
      </p:pic>
      <p:pic>
        <p:nvPicPr>
          <p:cNvPr id="5" name="Picture 4">
            <a:extLst>
              <a:ext uri="{FF2B5EF4-FFF2-40B4-BE49-F238E27FC236}">
                <a16:creationId xmlns:a16="http://schemas.microsoft.com/office/drawing/2014/main" id="{EC55EF4F-F4A6-5685-3CB6-A178D10AA2A0}"/>
              </a:ext>
            </a:extLst>
          </p:cNvPr>
          <p:cNvPicPr>
            <a:picLocks noChangeAspect="1"/>
          </p:cNvPicPr>
          <p:nvPr/>
        </p:nvPicPr>
        <p:blipFill>
          <a:blip r:embed="rId7"/>
          <a:stretch>
            <a:fillRect/>
          </a:stretch>
        </p:blipFill>
        <p:spPr>
          <a:xfrm>
            <a:off x="4499781" y="2109730"/>
            <a:ext cx="6097" cy="4548010"/>
          </a:xfrm>
          <a:prstGeom prst="rect">
            <a:avLst/>
          </a:prstGeom>
        </p:spPr>
      </p:pic>
      <p:sp>
        <p:nvSpPr>
          <p:cNvPr id="4" name="Right Arrow 3"/>
          <p:cNvSpPr/>
          <p:nvPr/>
        </p:nvSpPr>
        <p:spPr>
          <a:xfrm rot="9057797">
            <a:off x="4205471" y="5749446"/>
            <a:ext cx="651616" cy="19960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2690999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280977"/>
            <a:ext cx="12192000" cy="1064197"/>
          </a:xfrm>
          <a:prstGeom prst="rect">
            <a:avLst/>
          </a:prstGeom>
        </p:spPr>
      </p:pic>
      <p:sp>
        <p:nvSpPr>
          <p:cNvPr id="6" name="TextBox 5"/>
          <p:cNvSpPr txBox="1"/>
          <p:nvPr/>
        </p:nvSpPr>
        <p:spPr>
          <a:xfrm>
            <a:off x="0" y="308962"/>
            <a:ext cx="12191999" cy="1354217"/>
          </a:xfrm>
          <a:prstGeom prst="rect">
            <a:avLst/>
          </a:prstGeom>
          <a:noFill/>
        </p:spPr>
        <p:txBody>
          <a:bodyPr wrap="square" rtlCol="0">
            <a:spAutoFit/>
          </a:bodyPr>
          <a:lstStyle/>
          <a:p>
            <a:pPr algn="ctr"/>
            <a:r>
              <a:rPr lang="en-US" sz="3200" b="1" i="1" dirty="0">
                <a:solidFill>
                  <a:prstClr val="white"/>
                </a:solidFill>
                <a:latin typeface="Times New Roman" panose="02020603050405020304" pitchFamily="18" charset="0"/>
                <a:ea typeface="Tahoma" panose="020B0604030504040204" pitchFamily="34" charset="0"/>
                <a:cs typeface="Times New Roman" panose="02020603050405020304" pitchFamily="18" charset="0"/>
              </a:rPr>
              <a:t>Constructed Travel Worksheet</a:t>
            </a:r>
          </a:p>
          <a:p>
            <a:pPr algn="ctr"/>
            <a:r>
              <a:rPr lang="en-US" sz="2500" b="1" i="1" dirty="0">
                <a:solidFill>
                  <a:prstClr val="white"/>
                </a:solidFill>
                <a:latin typeface="Times New Roman" panose="02020603050405020304" pitchFamily="18" charset="0"/>
                <a:ea typeface="Tahoma" panose="020B0604030504040204" pitchFamily="34" charset="0"/>
                <a:cs typeface="Times New Roman" panose="02020603050405020304" pitchFamily="18" charset="0"/>
              </a:rPr>
              <a:t>Section 3</a:t>
            </a:r>
          </a:p>
          <a:p>
            <a:pPr algn="ctr"/>
            <a:endParaRPr lang="en-US" sz="2500" b="1" i="1" dirty="0">
              <a:solidFill>
                <a:prstClr val="white"/>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637" y="1057"/>
            <a:ext cx="1415443" cy="1624035"/>
          </a:xfrm>
          <a:prstGeom prst="rect">
            <a:avLst/>
          </a:prstGeom>
        </p:spPr>
      </p:pic>
      <p:sp>
        <p:nvSpPr>
          <p:cNvPr id="12" name="Rectangle 11"/>
          <p:cNvSpPr/>
          <p:nvPr/>
        </p:nvSpPr>
        <p:spPr>
          <a:xfrm>
            <a:off x="756921" y="1625092"/>
            <a:ext cx="10596879" cy="1774845"/>
          </a:xfrm>
          <a:prstGeom prst="rect">
            <a:avLst/>
          </a:prstGeom>
        </p:spPr>
        <p:txBody>
          <a:bodyPr wrap="square">
            <a:spAutoFit/>
          </a:bodyPr>
          <a:lstStyle/>
          <a:p>
            <a:pPr marL="285750" indent="-285750" defTabSz="457200" eaLnBrk="0" fontAlgn="base" hangingPunct="0">
              <a:spcBef>
                <a:spcPts val="800"/>
              </a:spcBef>
              <a:spcAft>
                <a:spcPct val="0"/>
              </a:spcAft>
              <a:buClr>
                <a:srgbClr val="000000"/>
              </a:buClr>
              <a:buSzPct val="100000"/>
              <a:buFont typeface="Wingdings" panose="05000000000000000000" pitchFamily="2"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defRPr/>
            </a:pPr>
            <a:r>
              <a:rPr lang="en-US" sz="2400" b="1" kern="0" dirty="0">
                <a:solidFill>
                  <a:prstClr val="black"/>
                </a:solidFill>
                <a:latin typeface="Times New Roman" panose="02020603050405020304" pitchFamily="18" charset="0"/>
                <a:cs typeface="Times New Roman" panose="02020603050405020304" pitchFamily="18" charset="0"/>
              </a:rPr>
              <a:t>Section 3</a:t>
            </a:r>
            <a:r>
              <a:rPr lang="en-US" sz="2400" kern="0" dirty="0">
                <a:solidFill>
                  <a:prstClr val="black"/>
                </a:solidFill>
                <a:latin typeface="Times New Roman" panose="02020603050405020304" pitchFamily="18" charset="0"/>
                <a:cs typeface="Times New Roman" panose="02020603050405020304" pitchFamily="18" charset="0"/>
              </a:rPr>
              <a:t> is used to assist the AO in determining if requested mode is advantageous to the government</a:t>
            </a:r>
          </a:p>
          <a:p>
            <a:pPr marL="285750" indent="-285750" defTabSz="457200" eaLnBrk="0" fontAlgn="base" hangingPunct="0">
              <a:spcBef>
                <a:spcPts val="800"/>
              </a:spcBef>
              <a:spcAft>
                <a:spcPct val="0"/>
              </a:spcAft>
              <a:buClr>
                <a:srgbClr val="000000"/>
              </a:buClr>
              <a:buSzPct val="100000"/>
              <a:buFont typeface="Wingdings" panose="05000000000000000000" pitchFamily="2"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defRPr/>
            </a:pPr>
            <a:r>
              <a:rPr lang="en-US" sz="2400" kern="0" dirty="0">
                <a:solidFill>
                  <a:prstClr val="black"/>
                </a:solidFill>
                <a:latin typeface="Times New Roman" panose="02020603050405020304" pitchFamily="18" charset="0"/>
                <a:cs typeface="Times New Roman" panose="02020603050405020304" pitchFamily="18" charset="0"/>
              </a:rPr>
              <a:t>Highlights other non-monetary circumstances that may drive the AO’s decision</a:t>
            </a:r>
          </a:p>
          <a:p>
            <a:pPr marL="285750" indent="-285750" defTabSz="457200" eaLnBrk="0" fontAlgn="base" hangingPunct="0">
              <a:spcBef>
                <a:spcPts val="800"/>
              </a:spcBef>
              <a:spcAft>
                <a:spcPct val="0"/>
              </a:spcAft>
              <a:buClr>
                <a:srgbClr val="000000"/>
              </a:buClr>
              <a:buSzPct val="100000"/>
              <a:buFont typeface="Wingdings" panose="05000000000000000000" pitchFamily="2"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defRPr/>
            </a:pPr>
            <a:r>
              <a:rPr lang="en-US" sz="2400" kern="0" dirty="0">
                <a:solidFill>
                  <a:prstClr val="black"/>
                </a:solidFill>
                <a:latin typeface="Times New Roman" panose="02020603050405020304" pitchFamily="18" charset="0"/>
                <a:cs typeface="Times New Roman" panose="02020603050405020304" pitchFamily="18" charset="0"/>
              </a:rPr>
              <a:t>Cannot be a factor when Leave In Conjunction With Orders (LICWO) is involved</a:t>
            </a:r>
          </a:p>
        </p:txBody>
      </p:sp>
      <p:sp>
        <p:nvSpPr>
          <p:cNvPr id="2" name="Slide Number Placeholder 1"/>
          <p:cNvSpPr>
            <a:spLocks noGrp="1"/>
          </p:cNvSpPr>
          <p:nvPr>
            <p:ph type="sldNum" sz="quarter" idx="12"/>
          </p:nvPr>
        </p:nvSpPr>
        <p:spPr/>
        <p:txBody>
          <a:bodyPr/>
          <a:lstStyle/>
          <a:p>
            <a:fld id="{E6146206-84EF-4CD2-BEBE-C716950D3FAC}" type="slidenum">
              <a:rPr lang="en-US" smtClean="0"/>
              <a:t>25</a:t>
            </a:fld>
            <a:endParaRPr lang="en-US"/>
          </a:p>
        </p:txBody>
      </p:sp>
      <p:pic>
        <p:nvPicPr>
          <p:cNvPr id="7" name="Picture 6">
            <a:extLst>
              <a:ext uri="{FF2B5EF4-FFF2-40B4-BE49-F238E27FC236}">
                <a16:creationId xmlns:a16="http://schemas.microsoft.com/office/drawing/2014/main" id="{C49CF5FD-BAAE-7620-1143-F32BE58E4DFB}"/>
              </a:ext>
            </a:extLst>
          </p:cNvPr>
          <p:cNvPicPr>
            <a:picLocks noChangeAspect="1"/>
          </p:cNvPicPr>
          <p:nvPr/>
        </p:nvPicPr>
        <p:blipFill>
          <a:blip r:embed="rId5"/>
          <a:stretch>
            <a:fillRect/>
          </a:stretch>
        </p:blipFill>
        <p:spPr>
          <a:xfrm>
            <a:off x="797560" y="3911600"/>
            <a:ext cx="10403840" cy="2444749"/>
          </a:xfrm>
          <a:prstGeom prst="rect">
            <a:avLst/>
          </a:prstGeom>
        </p:spPr>
      </p:pic>
      <p:pic>
        <p:nvPicPr>
          <p:cNvPr id="4" name="Picture 3">
            <a:extLst>
              <a:ext uri="{FF2B5EF4-FFF2-40B4-BE49-F238E27FC236}">
                <a16:creationId xmlns:a16="http://schemas.microsoft.com/office/drawing/2014/main" id="{01532000-930E-8A56-3ABD-189F5CCDDDBF}"/>
              </a:ext>
            </a:extLst>
          </p:cNvPr>
          <p:cNvPicPr>
            <a:picLocks noChangeAspect="1"/>
          </p:cNvPicPr>
          <p:nvPr/>
        </p:nvPicPr>
        <p:blipFill>
          <a:blip r:embed="rId6"/>
          <a:stretch>
            <a:fillRect/>
          </a:stretch>
        </p:blipFill>
        <p:spPr>
          <a:xfrm>
            <a:off x="839780" y="3887255"/>
            <a:ext cx="10431160" cy="2469094"/>
          </a:xfrm>
          <a:prstGeom prst="rect">
            <a:avLst/>
          </a:prstGeom>
        </p:spPr>
      </p:pic>
    </p:spTree>
    <p:extLst>
      <p:ext uri="{BB962C8B-B14F-4D97-AF65-F5344CB8AC3E}">
        <p14:creationId xmlns:p14="http://schemas.microsoft.com/office/powerpoint/2010/main" val="35654882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280977"/>
            <a:ext cx="12192000" cy="1064197"/>
          </a:xfrm>
          <a:prstGeom prst="rect">
            <a:avLst/>
          </a:prstGeom>
        </p:spPr>
      </p:pic>
      <p:sp>
        <p:nvSpPr>
          <p:cNvPr id="6" name="TextBox 5"/>
          <p:cNvSpPr txBox="1"/>
          <p:nvPr/>
        </p:nvSpPr>
        <p:spPr>
          <a:xfrm>
            <a:off x="0" y="476602"/>
            <a:ext cx="12191999" cy="584775"/>
          </a:xfrm>
          <a:prstGeom prst="rect">
            <a:avLst/>
          </a:prstGeom>
          <a:noFill/>
        </p:spPr>
        <p:txBody>
          <a:bodyPr wrap="square" rtlCol="0">
            <a:spAutoFit/>
          </a:bodyPr>
          <a:lstStyle/>
          <a:p>
            <a:pPr algn="ctr"/>
            <a:r>
              <a:rPr lang="en-US" sz="3200" b="1" i="1" dirty="0">
                <a:solidFill>
                  <a:prstClr val="white"/>
                </a:solidFill>
                <a:latin typeface="Times New Roman" panose="02020603050405020304" pitchFamily="18" charset="0"/>
                <a:ea typeface="Tahoma" panose="020B0604030504040204" pitchFamily="34" charset="0"/>
                <a:cs typeface="Times New Roman" panose="02020603050405020304" pitchFamily="18" charset="0"/>
              </a:rPr>
              <a:t>Constructed Travel Worksheet</a:t>
            </a: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937" y="0"/>
            <a:ext cx="1415443" cy="1624035"/>
          </a:xfrm>
          <a:prstGeom prst="rect">
            <a:avLst/>
          </a:prstGeom>
        </p:spPr>
      </p:pic>
      <p:sp>
        <p:nvSpPr>
          <p:cNvPr id="12" name="Rectangle 11"/>
          <p:cNvSpPr/>
          <p:nvPr/>
        </p:nvSpPr>
        <p:spPr>
          <a:xfrm>
            <a:off x="873760" y="1580006"/>
            <a:ext cx="10485119" cy="748923"/>
          </a:xfrm>
          <a:prstGeom prst="rect">
            <a:avLst/>
          </a:prstGeom>
        </p:spPr>
        <p:txBody>
          <a:bodyPr wrap="square">
            <a:spAutoFit/>
          </a:bodyPr>
          <a:lstStyle/>
          <a:p>
            <a:pPr marL="285750" indent="-285750" defTabSz="457200" eaLnBrk="0" fontAlgn="base" hangingPunct="0">
              <a:spcBef>
                <a:spcPts val="800"/>
              </a:spcBef>
              <a:spcAft>
                <a:spcPct val="0"/>
              </a:spcAft>
              <a:buClr>
                <a:srgbClr val="000000"/>
              </a:buClr>
              <a:buSzPct val="100000"/>
              <a:buFont typeface="Wingdings" panose="05000000000000000000" pitchFamily="2"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defRPr/>
            </a:pPr>
            <a:r>
              <a:rPr lang="en-US" kern="0" dirty="0">
                <a:solidFill>
                  <a:prstClr val="black"/>
                </a:solidFill>
                <a:latin typeface="Times New Roman" panose="02020603050405020304" pitchFamily="18" charset="0"/>
                <a:cs typeface="Times New Roman" panose="02020603050405020304" pitchFamily="18" charset="0"/>
              </a:rPr>
              <a:t>The CTW must be loaded as that document type</a:t>
            </a:r>
          </a:p>
          <a:p>
            <a:pPr marL="285750" indent="-285750" defTabSz="457200" eaLnBrk="0" fontAlgn="base" hangingPunct="0">
              <a:spcBef>
                <a:spcPts val="800"/>
              </a:spcBef>
              <a:spcAft>
                <a:spcPct val="0"/>
              </a:spcAft>
              <a:buClr>
                <a:srgbClr val="000000"/>
              </a:buClr>
              <a:buSzPct val="100000"/>
              <a:buFont typeface="Wingdings" panose="05000000000000000000" pitchFamily="2"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defRPr/>
            </a:pPr>
            <a:r>
              <a:rPr lang="en-US" kern="0" dirty="0">
                <a:solidFill>
                  <a:prstClr val="black"/>
                </a:solidFill>
                <a:latin typeface="Times New Roman" panose="02020603050405020304" pitchFamily="18" charset="0"/>
                <a:cs typeface="Times New Roman" panose="02020603050405020304" pitchFamily="18" charset="0"/>
              </a:rPr>
              <a:t>Allows quick access for the AO in the Sign and Submit screen</a:t>
            </a:r>
          </a:p>
        </p:txBody>
      </p:sp>
      <p:sp>
        <p:nvSpPr>
          <p:cNvPr id="2" name="Slide Number Placeholder 1"/>
          <p:cNvSpPr>
            <a:spLocks noGrp="1"/>
          </p:cNvSpPr>
          <p:nvPr>
            <p:ph type="sldNum" sz="quarter" idx="12"/>
          </p:nvPr>
        </p:nvSpPr>
        <p:spPr/>
        <p:txBody>
          <a:bodyPr/>
          <a:lstStyle/>
          <a:p>
            <a:fld id="{E6146206-84EF-4CD2-BEBE-C716950D3FAC}" type="slidenum">
              <a:rPr lang="en-US" smtClean="0"/>
              <a:t>26</a:t>
            </a:fld>
            <a:endParaRPr lang="en-US"/>
          </a:p>
        </p:txBody>
      </p:sp>
      <p:grpSp>
        <p:nvGrpSpPr>
          <p:cNvPr id="4" name="Group 3"/>
          <p:cNvGrpSpPr/>
          <p:nvPr/>
        </p:nvGrpSpPr>
        <p:grpSpPr>
          <a:xfrm>
            <a:off x="960744" y="2563761"/>
            <a:ext cx="10943474" cy="3822751"/>
            <a:chOff x="960744" y="2563761"/>
            <a:chExt cx="10943474" cy="3822751"/>
          </a:xfrm>
        </p:grpSpPr>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r="685" b="71107"/>
            <a:stretch/>
          </p:blipFill>
          <p:spPr>
            <a:xfrm>
              <a:off x="4899388" y="2950917"/>
              <a:ext cx="7004830" cy="1089859"/>
            </a:xfrm>
            <a:prstGeom prst="rect">
              <a:avLst/>
            </a:prstGeom>
            <a:ln>
              <a:solidFill>
                <a:schemeClr val="tx1"/>
              </a:solidFill>
            </a:ln>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0744" y="2563761"/>
              <a:ext cx="3527273" cy="3822751"/>
            </a:xfrm>
            <a:prstGeom prst="rect">
              <a:avLst/>
            </a:prstGeom>
            <a:ln>
              <a:solidFill>
                <a:schemeClr val="tx1"/>
              </a:solidFill>
            </a:ln>
          </p:spPr>
        </p:pic>
      </p:grpSp>
      <p:sp>
        <p:nvSpPr>
          <p:cNvPr id="13" name="Right Arrow 12"/>
          <p:cNvSpPr/>
          <p:nvPr/>
        </p:nvSpPr>
        <p:spPr>
          <a:xfrm>
            <a:off x="549373" y="3608832"/>
            <a:ext cx="495808" cy="3048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p:cNvSpPr/>
          <p:nvPr/>
        </p:nvSpPr>
        <p:spPr>
          <a:xfrm>
            <a:off x="6195740" y="2597409"/>
            <a:ext cx="353568" cy="41452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28107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280977"/>
            <a:ext cx="12192000" cy="1064197"/>
          </a:xfrm>
          <a:prstGeom prst="rect">
            <a:avLst/>
          </a:prstGeom>
        </p:spPr>
      </p:pic>
      <p:sp>
        <p:nvSpPr>
          <p:cNvPr id="6" name="TextBox 5"/>
          <p:cNvSpPr txBox="1"/>
          <p:nvPr/>
        </p:nvSpPr>
        <p:spPr>
          <a:xfrm>
            <a:off x="0" y="476602"/>
            <a:ext cx="12191999" cy="584775"/>
          </a:xfrm>
          <a:prstGeom prst="rect">
            <a:avLst/>
          </a:prstGeom>
          <a:noFill/>
        </p:spPr>
        <p:txBody>
          <a:bodyPr wrap="square" rtlCol="0">
            <a:spAutoFit/>
          </a:bodyPr>
          <a:lstStyle/>
          <a:p>
            <a:pPr algn="ctr"/>
            <a:r>
              <a:rPr lang="en-US" sz="3200" b="1" i="1" dirty="0">
                <a:solidFill>
                  <a:prstClr val="white"/>
                </a:solidFill>
                <a:latin typeface="Times New Roman" panose="02020603050405020304" pitchFamily="18" charset="0"/>
                <a:ea typeface="Tahoma" panose="020B0604030504040204" pitchFamily="34" charset="0"/>
                <a:cs typeface="Times New Roman" panose="02020603050405020304" pitchFamily="18" charset="0"/>
              </a:rPr>
              <a:t>Constructed Travel Worksheet</a:t>
            </a: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937" y="0"/>
            <a:ext cx="1415443" cy="1624035"/>
          </a:xfrm>
          <a:prstGeom prst="rect">
            <a:avLst/>
          </a:prstGeom>
        </p:spPr>
      </p:pic>
      <p:sp>
        <p:nvSpPr>
          <p:cNvPr id="2" name="Slide Number Placeholder 1"/>
          <p:cNvSpPr>
            <a:spLocks noGrp="1"/>
          </p:cNvSpPr>
          <p:nvPr>
            <p:ph type="sldNum" sz="quarter" idx="12"/>
          </p:nvPr>
        </p:nvSpPr>
        <p:spPr/>
        <p:txBody>
          <a:bodyPr/>
          <a:lstStyle/>
          <a:p>
            <a:fld id="{E6146206-84EF-4CD2-BEBE-C716950D3FAC}" type="slidenum">
              <a:rPr lang="en-US" smtClean="0"/>
              <a:t>27</a:t>
            </a:fld>
            <a:endParaRPr lang="en-US"/>
          </a:p>
        </p:txBody>
      </p:sp>
      <p:pic>
        <p:nvPicPr>
          <p:cNvPr id="17" name="Picture 16">
            <a:extLst>
              <a:ext uri="{FF2B5EF4-FFF2-40B4-BE49-F238E27FC236}">
                <a16:creationId xmlns:a16="http://schemas.microsoft.com/office/drawing/2014/main" id="{5E292295-7D7E-D598-ED94-9F64CB3AA99E}"/>
              </a:ext>
            </a:extLst>
          </p:cNvPr>
          <p:cNvPicPr>
            <a:picLocks noChangeAspect="1"/>
          </p:cNvPicPr>
          <p:nvPr/>
        </p:nvPicPr>
        <p:blipFill>
          <a:blip r:embed="rId5"/>
          <a:stretch>
            <a:fillRect/>
          </a:stretch>
        </p:blipFill>
        <p:spPr>
          <a:xfrm>
            <a:off x="1543380" y="4668274"/>
            <a:ext cx="4249280" cy="1713124"/>
          </a:xfrm>
          <a:prstGeom prst="rect">
            <a:avLst/>
          </a:prstGeom>
        </p:spPr>
      </p:pic>
      <p:pic>
        <p:nvPicPr>
          <p:cNvPr id="8" name="Picture 7">
            <a:extLst>
              <a:ext uri="{FF2B5EF4-FFF2-40B4-BE49-F238E27FC236}">
                <a16:creationId xmlns:a16="http://schemas.microsoft.com/office/drawing/2014/main" id="{11664BF6-88B5-EEFF-CFF2-AD367EFC7589}"/>
              </a:ext>
            </a:extLst>
          </p:cNvPr>
          <p:cNvPicPr>
            <a:picLocks noChangeAspect="1"/>
          </p:cNvPicPr>
          <p:nvPr/>
        </p:nvPicPr>
        <p:blipFill>
          <a:blip r:embed="rId6"/>
          <a:stretch>
            <a:fillRect/>
          </a:stretch>
        </p:blipFill>
        <p:spPr>
          <a:xfrm>
            <a:off x="1148368" y="5651766"/>
            <a:ext cx="512108" cy="341406"/>
          </a:xfrm>
          <a:prstGeom prst="rect">
            <a:avLst/>
          </a:prstGeom>
        </p:spPr>
      </p:pic>
      <p:pic>
        <p:nvPicPr>
          <p:cNvPr id="18" name="Picture 17">
            <a:extLst>
              <a:ext uri="{FF2B5EF4-FFF2-40B4-BE49-F238E27FC236}">
                <a16:creationId xmlns:a16="http://schemas.microsoft.com/office/drawing/2014/main" id="{CC7DCA71-05E4-026B-6B60-B7460F1CC3FD}"/>
              </a:ext>
            </a:extLst>
          </p:cNvPr>
          <p:cNvPicPr>
            <a:picLocks noChangeAspect="1"/>
          </p:cNvPicPr>
          <p:nvPr/>
        </p:nvPicPr>
        <p:blipFill>
          <a:blip r:embed="rId7"/>
          <a:stretch>
            <a:fillRect/>
          </a:stretch>
        </p:blipFill>
        <p:spPr>
          <a:xfrm>
            <a:off x="7349248" y="2008577"/>
            <a:ext cx="3559668" cy="4192311"/>
          </a:xfrm>
          <a:prstGeom prst="rect">
            <a:avLst/>
          </a:prstGeom>
        </p:spPr>
      </p:pic>
      <p:sp>
        <p:nvSpPr>
          <p:cNvPr id="14" name="Down Arrow 13"/>
          <p:cNvSpPr/>
          <p:nvPr/>
        </p:nvSpPr>
        <p:spPr>
          <a:xfrm>
            <a:off x="7770540" y="1801313"/>
            <a:ext cx="353568" cy="41452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942CF2DF-4D9E-B963-BA95-695633143AAC}"/>
              </a:ext>
            </a:extLst>
          </p:cNvPr>
          <p:cNvPicPr>
            <a:picLocks noChangeAspect="1"/>
          </p:cNvPicPr>
          <p:nvPr/>
        </p:nvPicPr>
        <p:blipFill>
          <a:blip r:embed="rId8"/>
          <a:stretch>
            <a:fillRect/>
          </a:stretch>
        </p:blipFill>
        <p:spPr>
          <a:xfrm>
            <a:off x="1543380" y="1577948"/>
            <a:ext cx="3299374" cy="2272813"/>
          </a:xfrm>
          <a:prstGeom prst="rect">
            <a:avLst/>
          </a:prstGeom>
        </p:spPr>
      </p:pic>
      <p:sp>
        <p:nvSpPr>
          <p:cNvPr id="13" name="Right Arrow 12"/>
          <p:cNvSpPr/>
          <p:nvPr/>
        </p:nvSpPr>
        <p:spPr>
          <a:xfrm rot="10800000">
            <a:off x="3562824" y="1726490"/>
            <a:ext cx="495808" cy="3048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81476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280977"/>
            <a:ext cx="12192000" cy="1064197"/>
          </a:xfrm>
          <a:prstGeom prst="rect">
            <a:avLst/>
          </a:prstGeom>
        </p:spPr>
      </p:pic>
      <p:sp>
        <p:nvSpPr>
          <p:cNvPr id="6" name="TextBox 5"/>
          <p:cNvSpPr txBox="1"/>
          <p:nvPr/>
        </p:nvSpPr>
        <p:spPr>
          <a:xfrm>
            <a:off x="0" y="461362"/>
            <a:ext cx="12191999" cy="584775"/>
          </a:xfrm>
          <a:prstGeom prst="rect">
            <a:avLst/>
          </a:prstGeom>
          <a:noFill/>
        </p:spPr>
        <p:txBody>
          <a:bodyPr wrap="square" rtlCol="0">
            <a:spAutoFit/>
          </a:bodyPr>
          <a:lstStyle/>
          <a:p>
            <a:pPr algn="ctr"/>
            <a:r>
              <a:rPr lang="en-US" sz="3200" b="1" i="1" dirty="0">
                <a:solidFill>
                  <a:prstClr val="white"/>
                </a:solidFill>
                <a:latin typeface="Times New Roman" panose="02020603050405020304" pitchFamily="18" charset="0"/>
                <a:ea typeface="Tahoma" panose="020B0604030504040204" pitchFamily="34" charset="0"/>
                <a:cs typeface="Times New Roman" panose="02020603050405020304" pitchFamily="18" charset="0"/>
              </a:rPr>
              <a:t>Constructed Travel Worksheet</a:t>
            </a: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5718" y="0"/>
            <a:ext cx="1415443" cy="1624035"/>
          </a:xfrm>
          <a:prstGeom prst="rect">
            <a:avLst/>
          </a:prstGeom>
        </p:spPr>
      </p:pic>
      <p:sp>
        <p:nvSpPr>
          <p:cNvPr id="12" name="Rectangle 11"/>
          <p:cNvSpPr/>
          <p:nvPr/>
        </p:nvSpPr>
        <p:spPr>
          <a:xfrm>
            <a:off x="853439" y="1390732"/>
            <a:ext cx="10474959" cy="2339102"/>
          </a:xfrm>
          <a:prstGeom prst="rect">
            <a:avLst/>
          </a:prstGeom>
        </p:spPr>
        <p:txBody>
          <a:bodyPr wrap="square">
            <a:spAutoFit/>
          </a:bodyPr>
          <a:lstStyle/>
          <a:p>
            <a:pPr marL="285750" indent="-285750" defTabSz="457200" eaLnBrk="0" fontAlgn="base" hangingPunct="0">
              <a:spcBef>
                <a:spcPts val="800"/>
              </a:spcBef>
              <a:spcAft>
                <a:spcPct val="0"/>
              </a:spcAft>
              <a:buClr>
                <a:srgbClr val="000000"/>
              </a:buClr>
              <a:buSzPct val="100000"/>
              <a:buFont typeface="Wingdings" panose="05000000000000000000" pitchFamily="2"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defRPr/>
            </a:pPr>
            <a:endParaRPr lang="en-US" kern="0" dirty="0">
              <a:solidFill>
                <a:prstClr val="black"/>
              </a:solidFill>
              <a:latin typeface="Times New Roman" panose="02020603050405020304" pitchFamily="18" charset="0"/>
              <a:cs typeface="Times New Roman" panose="02020603050405020304" pitchFamily="18" charset="0"/>
            </a:endParaRPr>
          </a:p>
          <a:p>
            <a:pPr marL="285750" indent="-285750" defTabSz="457200" eaLnBrk="0" fontAlgn="base" hangingPunct="0">
              <a:spcBef>
                <a:spcPts val="800"/>
              </a:spcBef>
              <a:spcAft>
                <a:spcPct val="0"/>
              </a:spcAft>
              <a:buClr>
                <a:srgbClr val="000000"/>
              </a:buClr>
              <a:buSzPct val="100000"/>
              <a:buFont typeface="Wingdings" panose="05000000000000000000" pitchFamily="2"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defRPr/>
            </a:pPr>
            <a:r>
              <a:rPr lang="en-US" kern="0" dirty="0">
                <a:solidFill>
                  <a:prstClr val="black"/>
                </a:solidFill>
                <a:latin typeface="Times New Roman" panose="02020603050405020304" pitchFamily="18" charset="0"/>
                <a:cs typeface="Times New Roman" panose="02020603050405020304" pitchFamily="18" charset="0"/>
              </a:rPr>
              <a:t>AO must review the CTW and the provided supporting records</a:t>
            </a:r>
          </a:p>
          <a:p>
            <a:pPr marL="285750" indent="-285750" defTabSz="457200" eaLnBrk="0" fontAlgn="base" hangingPunct="0">
              <a:spcBef>
                <a:spcPts val="800"/>
              </a:spcBef>
              <a:spcAft>
                <a:spcPct val="0"/>
              </a:spcAft>
              <a:buClr>
                <a:srgbClr val="000000"/>
              </a:buClr>
              <a:buSzPct val="100000"/>
              <a:buFont typeface="Wingdings" panose="05000000000000000000" pitchFamily="2"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defRPr/>
            </a:pPr>
            <a:r>
              <a:rPr lang="en-US" kern="0" dirty="0">
                <a:solidFill>
                  <a:prstClr val="black"/>
                </a:solidFill>
                <a:latin typeface="Times New Roman" panose="02020603050405020304" pitchFamily="18" charset="0"/>
                <a:cs typeface="Times New Roman" panose="02020603050405020304" pitchFamily="18" charset="0"/>
              </a:rPr>
              <a:t>Once the AO determines the values are accurate, the AO will populate the Government Preferred Transportation block with the values contained in the CTW (block 2N) into the first block under Government Preferred Transportation</a:t>
            </a:r>
          </a:p>
          <a:p>
            <a:pPr marL="285750" indent="-285750" defTabSz="457200" eaLnBrk="0" fontAlgn="base" hangingPunct="0">
              <a:spcBef>
                <a:spcPts val="800"/>
              </a:spcBef>
              <a:spcAft>
                <a:spcPct val="0"/>
              </a:spcAft>
              <a:buClr>
                <a:srgbClr val="000000"/>
              </a:buClr>
              <a:buSzPct val="100000"/>
              <a:buFont typeface="Wingdings" panose="05000000000000000000" pitchFamily="2"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defRPr/>
            </a:pPr>
            <a:r>
              <a:rPr lang="en-US" kern="0" dirty="0">
                <a:solidFill>
                  <a:prstClr val="black"/>
                </a:solidFill>
                <a:latin typeface="Times New Roman" panose="02020603050405020304" pitchFamily="18" charset="0"/>
                <a:cs typeface="Times New Roman" panose="02020603050405020304" pitchFamily="18" charset="0"/>
              </a:rPr>
              <a:t>Traveler Preferred Transportation block is automatically populated by DTS based on proper Zip Code to Zip Code POV mileage values previously entered by the traveler &amp; shown at the beginning of this scenario.</a:t>
            </a:r>
          </a:p>
        </p:txBody>
      </p:sp>
      <p:sp>
        <p:nvSpPr>
          <p:cNvPr id="4" name="Slide Number Placeholder 3"/>
          <p:cNvSpPr>
            <a:spLocks noGrp="1"/>
          </p:cNvSpPr>
          <p:nvPr>
            <p:ph type="sldNum" sz="quarter" idx="12"/>
          </p:nvPr>
        </p:nvSpPr>
        <p:spPr/>
        <p:txBody>
          <a:bodyPr/>
          <a:lstStyle/>
          <a:p>
            <a:fld id="{E6146206-84EF-4CD2-BEBE-C716950D3FAC}" type="slidenum">
              <a:rPr lang="en-US" smtClean="0"/>
              <a:t>28</a:t>
            </a:fld>
            <a:endParaRPr lang="en-US"/>
          </a:p>
        </p:txBody>
      </p:sp>
      <p:pic>
        <p:nvPicPr>
          <p:cNvPr id="9" name="Picture 8">
            <a:extLst>
              <a:ext uri="{FF2B5EF4-FFF2-40B4-BE49-F238E27FC236}">
                <a16:creationId xmlns:a16="http://schemas.microsoft.com/office/drawing/2014/main" id="{7D6543E1-6776-6E08-1E6F-A8CA7D36C34F}"/>
              </a:ext>
            </a:extLst>
          </p:cNvPr>
          <p:cNvPicPr>
            <a:picLocks noChangeAspect="1"/>
          </p:cNvPicPr>
          <p:nvPr/>
        </p:nvPicPr>
        <p:blipFill>
          <a:blip r:embed="rId5"/>
          <a:stretch>
            <a:fillRect/>
          </a:stretch>
        </p:blipFill>
        <p:spPr>
          <a:xfrm>
            <a:off x="1144268" y="3762762"/>
            <a:ext cx="9893299" cy="3024844"/>
          </a:xfrm>
          <a:prstGeom prst="rect">
            <a:avLst/>
          </a:prstGeom>
        </p:spPr>
      </p:pic>
    </p:spTree>
    <p:extLst>
      <p:ext uri="{BB962C8B-B14F-4D97-AF65-F5344CB8AC3E}">
        <p14:creationId xmlns:p14="http://schemas.microsoft.com/office/powerpoint/2010/main" val="5745384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280977"/>
            <a:ext cx="12192000" cy="1064197"/>
          </a:xfrm>
          <a:prstGeom prst="rect">
            <a:avLst/>
          </a:prstGeom>
        </p:spPr>
      </p:pic>
      <p:sp>
        <p:nvSpPr>
          <p:cNvPr id="6" name="TextBox 5"/>
          <p:cNvSpPr txBox="1"/>
          <p:nvPr/>
        </p:nvSpPr>
        <p:spPr>
          <a:xfrm>
            <a:off x="0" y="461362"/>
            <a:ext cx="12191999" cy="584775"/>
          </a:xfrm>
          <a:prstGeom prst="rect">
            <a:avLst/>
          </a:prstGeom>
          <a:noFill/>
        </p:spPr>
        <p:txBody>
          <a:bodyPr wrap="square" rtlCol="0">
            <a:spAutoFit/>
          </a:bodyPr>
          <a:lstStyle/>
          <a:p>
            <a:pPr algn="ctr"/>
            <a:r>
              <a:rPr lang="en-US" sz="3200" b="1" i="1" dirty="0">
                <a:solidFill>
                  <a:prstClr val="white"/>
                </a:solidFill>
                <a:latin typeface="Times New Roman" panose="02020603050405020304" pitchFamily="18" charset="0"/>
                <a:ea typeface="Tahoma" panose="020B0604030504040204" pitchFamily="34" charset="0"/>
                <a:cs typeface="Times New Roman" panose="02020603050405020304" pitchFamily="18" charset="0"/>
              </a:rPr>
              <a:t>Constructed Travel Worksheet</a:t>
            </a: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077" y="1057"/>
            <a:ext cx="1415443" cy="1624035"/>
          </a:xfrm>
          <a:prstGeom prst="rect">
            <a:avLst/>
          </a:prstGeom>
        </p:spPr>
      </p:pic>
      <p:sp>
        <p:nvSpPr>
          <p:cNvPr id="7" name="Slide Number Placeholder 6"/>
          <p:cNvSpPr>
            <a:spLocks noGrp="1"/>
          </p:cNvSpPr>
          <p:nvPr>
            <p:ph type="sldNum" sz="quarter" idx="12"/>
          </p:nvPr>
        </p:nvSpPr>
        <p:spPr/>
        <p:txBody>
          <a:bodyPr/>
          <a:lstStyle/>
          <a:p>
            <a:fld id="{E6146206-84EF-4CD2-BEBE-C716950D3FAC}" type="slidenum">
              <a:rPr lang="en-US" smtClean="0"/>
              <a:t>29</a:t>
            </a:fld>
            <a:endParaRPr lang="en-US"/>
          </a:p>
        </p:txBody>
      </p:sp>
      <p:sp>
        <p:nvSpPr>
          <p:cNvPr id="13" name="Rectangle 12"/>
          <p:cNvSpPr/>
          <p:nvPr/>
        </p:nvSpPr>
        <p:spPr>
          <a:xfrm>
            <a:off x="990600" y="3429000"/>
            <a:ext cx="10768519" cy="3159839"/>
          </a:xfrm>
          <a:prstGeom prst="rect">
            <a:avLst/>
          </a:prstGeom>
        </p:spPr>
        <p:txBody>
          <a:bodyPr wrap="square">
            <a:spAutoFit/>
          </a:bodyPr>
          <a:lstStyle/>
          <a:p>
            <a:pPr marL="285750" indent="-285750" defTabSz="457200" eaLnBrk="0" fontAlgn="base" hangingPunct="0">
              <a:spcBef>
                <a:spcPts val="800"/>
              </a:spcBef>
              <a:spcAft>
                <a:spcPct val="0"/>
              </a:spcAft>
              <a:buClr>
                <a:srgbClr val="000000"/>
              </a:buClr>
              <a:buSzPct val="100000"/>
              <a:buFont typeface="Wingdings" panose="05000000000000000000" pitchFamily="2"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defRPr/>
            </a:pPr>
            <a:endParaRPr lang="en-US" kern="0" dirty="0">
              <a:solidFill>
                <a:prstClr val="black"/>
              </a:solidFill>
              <a:latin typeface="Times New Roman" panose="02020603050405020304" pitchFamily="18" charset="0"/>
              <a:cs typeface="Times New Roman" panose="02020603050405020304" pitchFamily="18" charset="0"/>
            </a:endParaRPr>
          </a:p>
          <a:p>
            <a:pPr defTabSz="457200" eaLnBrk="0" fontAlgn="base" hangingPunct="0">
              <a:spcBef>
                <a:spcPts val="800"/>
              </a:spcBef>
              <a:spcAft>
                <a:spcPct val="0"/>
              </a:spcAft>
              <a:buClr>
                <a:srgbClr val="000000"/>
              </a:buClr>
              <a:buSzPct val="100000"/>
              <a:tabLst>
                <a:tab pos="569913" algn="l"/>
                <a:tab pos="1484313" algn="l"/>
                <a:tab pos="2398713" algn="l"/>
                <a:tab pos="3313113" algn="l"/>
                <a:tab pos="4227513" algn="l"/>
                <a:tab pos="5141913" algn="l"/>
                <a:tab pos="6056313" algn="l"/>
                <a:tab pos="6970713" algn="l"/>
                <a:tab pos="7885113" algn="l"/>
                <a:tab pos="8799513" algn="l"/>
                <a:tab pos="9713913" algn="l"/>
              </a:tabLst>
              <a:defRPr/>
            </a:pPr>
            <a:endParaRPr lang="en-US" sz="1600" kern="0" dirty="0">
              <a:solidFill>
                <a:prstClr val="black"/>
              </a:solidFill>
              <a:latin typeface="Times New Roman" panose="02020603050405020304" pitchFamily="18" charset="0"/>
              <a:cs typeface="Times New Roman" panose="02020603050405020304" pitchFamily="18" charset="0"/>
            </a:endParaRPr>
          </a:p>
          <a:p>
            <a:pPr defTabSz="457200" eaLnBrk="0" fontAlgn="base" hangingPunct="0">
              <a:spcBef>
                <a:spcPts val="800"/>
              </a:spcBef>
              <a:spcAft>
                <a:spcPct val="0"/>
              </a:spcAft>
              <a:buClr>
                <a:srgbClr val="000000"/>
              </a:buClr>
              <a:buSzPct val="100000"/>
              <a:tabLst>
                <a:tab pos="569913" algn="l"/>
                <a:tab pos="1484313" algn="l"/>
                <a:tab pos="2398713" algn="l"/>
                <a:tab pos="3313113" algn="l"/>
                <a:tab pos="4227513" algn="l"/>
                <a:tab pos="5141913" algn="l"/>
                <a:tab pos="6056313" algn="l"/>
                <a:tab pos="6970713" algn="l"/>
                <a:tab pos="7885113" algn="l"/>
                <a:tab pos="8799513" algn="l"/>
                <a:tab pos="9713913" algn="l"/>
              </a:tabLst>
              <a:defRPr/>
            </a:pPr>
            <a:endParaRPr lang="en-US" sz="1600" kern="0" dirty="0">
              <a:solidFill>
                <a:prstClr val="black"/>
              </a:solidFill>
              <a:latin typeface="Times New Roman" panose="02020603050405020304" pitchFamily="18" charset="0"/>
              <a:cs typeface="Times New Roman" panose="02020603050405020304" pitchFamily="18" charset="0"/>
            </a:endParaRPr>
          </a:p>
          <a:p>
            <a:pPr defTabSz="457200" eaLnBrk="0" fontAlgn="base" hangingPunct="0">
              <a:spcBef>
                <a:spcPts val="800"/>
              </a:spcBef>
              <a:spcAft>
                <a:spcPct val="0"/>
              </a:spcAft>
              <a:buClr>
                <a:srgbClr val="000000"/>
              </a:buClr>
              <a:buSzPct val="100000"/>
              <a:tabLst>
                <a:tab pos="569913" algn="l"/>
                <a:tab pos="1484313" algn="l"/>
                <a:tab pos="2398713" algn="l"/>
                <a:tab pos="3313113" algn="l"/>
                <a:tab pos="4227513" algn="l"/>
                <a:tab pos="5141913" algn="l"/>
                <a:tab pos="6056313" algn="l"/>
                <a:tab pos="6970713" algn="l"/>
                <a:tab pos="7885113" algn="l"/>
                <a:tab pos="8799513" algn="l"/>
                <a:tab pos="9713913" algn="l"/>
              </a:tabLst>
              <a:defRPr/>
            </a:pPr>
            <a:endParaRPr lang="en-US" sz="1600" kern="0" dirty="0">
              <a:solidFill>
                <a:prstClr val="black"/>
              </a:solidFill>
              <a:latin typeface="Times New Roman" panose="02020603050405020304" pitchFamily="18" charset="0"/>
              <a:cs typeface="Times New Roman" panose="02020603050405020304" pitchFamily="18" charset="0"/>
            </a:endParaRPr>
          </a:p>
          <a:p>
            <a:pPr defTabSz="457200" eaLnBrk="0" fontAlgn="base" hangingPunct="0">
              <a:spcBef>
                <a:spcPts val="800"/>
              </a:spcBef>
              <a:spcAft>
                <a:spcPct val="0"/>
              </a:spcAft>
              <a:buClr>
                <a:srgbClr val="000000"/>
              </a:buClr>
              <a:buSzPct val="100000"/>
              <a:tabLst>
                <a:tab pos="569913" algn="l"/>
                <a:tab pos="1484313" algn="l"/>
                <a:tab pos="2398713" algn="l"/>
                <a:tab pos="3313113" algn="l"/>
                <a:tab pos="4227513" algn="l"/>
                <a:tab pos="5141913" algn="l"/>
                <a:tab pos="6056313" algn="l"/>
                <a:tab pos="6970713" algn="l"/>
                <a:tab pos="7885113" algn="l"/>
                <a:tab pos="8799513" algn="l"/>
                <a:tab pos="9713913" algn="l"/>
              </a:tabLst>
              <a:defRPr/>
            </a:pPr>
            <a:endParaRPr lang="en-US" sz="1600" kern="0" dirty="0">
              <a:solidFill>
                <a:prstClr val="black"/>
              </a:solidFill>
              <a:latin typeface="Times New Roman" panose="02020603050405020304" pitchFamily="18" charset="0"/>
              <a:cs typeface="Times New Roman" panose="02020603050405020304" pitchFamily="18" charset="0"/>
            </a:endParaRPr>
          </a:p>
          <a:p>
            <a:pPr defTabSz="457200" eaLnBrk="0" fontAlgn="base" hangingPunct="0">
              <a:spcBef>
                <a:spcPts val="800"/>
              </a:spcBef>
              <a:spcAft>
                <a:spcPct val="0"/>
              </a:spcAft>
              <a:buClr>
                <a:srgbClr val="000000"/>
              </a:buClr>
              <a:buSzPct val="100000"/>
              <a:tabLst>
                <a:tab pos="569913" algn="l"/>
                <a:tab pos="1484313" algn="l"/>
                <a:tab pos="2398713" algn="l"/>
                <a:tab pos="3313113" algn="l"/>
                <a:tab pos="4227513" algn="l"/>
                <a:tab pos="5141913" algn="l"/>
                <a:tab pos="6056313" algn="l"/>
                <a:tab pos="6970713" algn="l"/>
                <a:tab pos="7885113" algn="l"/>
                <a:tab pos="8799513" algn="l"/>
                <a:tab pos="9713913" algn="l"/>
              </a:tabLst>
              <a:defRPr/>
            </a:pPr>
            <a:endParaRPr lang="en-US" sz="1600" kern="0" dirty="0">
              <a:solidFill>
                <a:prstClr val="black"/>
              </a:solidFill>
              <a:latin typeface="Times New Roman" panose="02020603050405020304" pitchFamily="18" charset="0"/>
              <a:cs typeface="Times New Roman" panose="02020603050405020304" pitchFamily="18" charset="0"/>
            </a:endParaRPr>
          </a:p>
          <a:p>
            <a:pPr defTabSz="457200" eaLnBrk="0" fontAlgn="base" hangingPunct="0">
              <a:spcBef>
                <a:spcPts val="800"/>
              </a:spcBef>
              <a:spcAft>
                <a:spcPct val="0"/>
              </a:spcAft>
              <a:buClr>
                <a:srgbClr val="000000"/>
              </a:buClr>
              <a:buSzPct val="100000"/>
              <a:tabLst>
                <a:tab pos="569913" algn="l"/>
                <a:tab pos="1484313" algn="l"/>
                <a:tab pos="2398713" algn="l"/>
                <a:tab pos="3313113" algn="l"/>
                <a:tab pos="4227513" algn="l"/>
                <a:tab pos="5141913" algn="l"/>
                <a:tab pos="6056313" algn="l"/>
                <a:tab pos="6970713" algn="l"/>
                <a:tab pos="7885113" algn="l"/>
                <a:tab pos="8799513" algn="l"/>
                <a:tab pos="9713913" algn="l"/>
              </a:tabLst>
              <a:defRPr/>
            </a:pPr>
            <a:endParaRPr lang="en-US" sz="1600" kern="0" dirty="0">
              <a:solidFill>
                <a:prstClr val="black"/>
              </a:solidFill>
              <a:latin typeface="Times New Roman" panose="02020603050405020304" pitchFamily="18" charset="0"/>
              <a:cs typeface="Times New Roman" panose="02020603050405020304" pitchFamily="18" charset="0"/>
            </a:endParaRPr>
          </a:p>
          <a:p>
            <a:pPr defTabSz="457200" eaLnBrk="0" fontAlgn="base" hangingPunct="0">
              <a:spcBef>
                <a:spcPts val="800"/>
              </a:spcBef>
              <a:spcAft>
                <a:spcPct val="0"/>
              </a:spcAft>
              <a:buClr>
                <a:srgbClr val="000000"/>
              </a:buClr>
              <a:buSzPct val="100000"/>
              <a:tabLst>
                <a:tab pos="569913" algn="l"/>
                <a:tab pos="1484313" algn="l"/>
                <a:tab pos="2398713" algn="l"/>
                <a:tab pos="3313113" algn="l"/>
                <a:tab pos="4227513" algn="l"/>
                <a:tab pos="5141913" algn="l"/>
                <a:tab pos="6056313" algn="l"/>
                <a:tab pos="6970713" algn="l"/>
                <a:tab pos="7885113" algn="l"/>
                <a:tab pos="8799513" algn="l"/>
                <a:tab pos="9713913" algn="l"/>
              </a:tabLst>
              <a:defRPr/>
            </a:pPr>
            <a:endParaRPr lang="en-US" sz="1600" kern="0" dirty="0">
              <a:solidFill>
                <a:prstClr val="black"/>
              </a:solidFill>
              <a:latin typeface="Times New Roman" panose="02020603050405020304" pitchFamily="18" charset="0"/>
              <a:cs typeface="Times New Roman" panose="02020603050405020304" pitchFamily="18" charset="0"/>
            </a:endParaRPr>
          </a:p>
          <a:p>
            <a:pPr defTabSz="457200" eaLnBrk="0" fontAlgn="base" hangingPunct="0">
              <a:spcBef>
                <a:spcPts val="800"/>
              </a:spcBef>
              <a:spcAft>
                <a:spcPct val="0"/>
              </a:spcAft>
              <a:buClr>
                <a:srgbClr val="000000"/>
              </a:buClr>
              <a:buSzPct val="100000"/>
              <a:tabLst>
                <a:tab pos="569913" algn="l"/>
                <a:tab pos="1484313" algn="l"/>
                <a:tab pos="2398713" algn="l"/>
                <a:tab pos="3313113" algn="l"/>
                <a:tab pos="4227513" algn="l"/>
                <a:tab pos="5141913" algn="l"/>
                <a:tab pos="6056313" algn="l"/>
                <a:tab pos="6970713" algn="l"/>
                <a:tab pos="7885113" algn="l"/>
                <a:tab pos="8799513" algn="l"/>
                <a:tab pos="9713913" algn="l"/>
              </a:tabLst>
              <a:defRPr/>
            </a:pPr>
            <a:r>
              <a:rPr lang="en-US" sz="1600" kern="0" dirty="0">
                <a:solidFill>
                  <a:prstClr val="black"/>
                </a:solidFill>
                <a:latin typeface="Times New Roman" panose="02020603050405020304" pitchFamily="18" charset="0"/>
                <a:cs typeface="Times New Roman" panose="02020603050405020304" pitchFamily="18" charset="0"/>
              </a:rPr>
              <a:t>Note:  For vouchers, the choice is only presented to the Finance Office</a:t>
            </a:r>
          </a:p>
        </p:txBody>
      </p:sp>
      <p:pic>
        <p:nvPicPr>
          <p:cNvPr id="9" name="Picture 8">
            <a:extLst>
              <a:ext uri="{FF2B5EF4-FFF2-40B4-BE49-F238E27FC236}">
                <a16:creationId xmlns:a16="http://schemas.microsoft.com/office/drawing/2014/main" id="{2F57D886-F086-3F3C-E005-BE534CAE3846}"/>
              </a:ext>
            </a:extLst>
          </p:cNvPr>
          <p:cNvPicPr>
            <a:picLocks noChangeAspect="1"/>
          </p:cNvPicPr>
          <p:nvPr/>
        </p:nvPicPr>
        <p:blipFill>
          <a:blip r:embed="rId5"/>
          <a:stretch>
            <a:fillRect/>
          </a:stretch>
        </p:blipFill>
        <p:spPr>
          <a:xfrm>
            <a:off x="1393519" y="1805476"/>
            <a:ext cx="4719767" cy="3477723"/>
          </a:xfrm>
          <a:prstGeom prst="rect">
            <a:avLst/>
          </a:prstGeom>
        </p:spPr>
      </p:pic>
      <p:pic>
        <p:nvPicPr>
          <p:cNvPr id="12" name="Picture 11">
            <a:extLst>
              <a:ext uri="{FF2B5EF4-FFF2-40B4-BE49-F238E27FC236}">
                <a16:creationId xmlns:a16="http://schemas.microsoft.com/office/drawing/2014/main" id="{A4BF5E1A-2BD4-335D-AB23-F9845DC1A55E}"/>
              </a:ext>
            </a:extLst>
          </p:cNvPr>
          <p:cNvPicPr>
            <a:picLocks noChangeAspect="1"/>
          </p:cNvPicPr>
          <p:nvPr/>
        </p:nvPicPr>
        <p:blipFill>
          <a:blip r:embed="rId6"/>
          <a:stretch>
            <a:fillRect/>
          </a:stretch>
        </p:blipFill>
        <p:spPr>
          <a:xfrm>
            <a:off x="6381750" y="1872223"/>
            <a:ext cx="4507360" cy="3410975"/>
          </a:xfrm>
          <a:prstGeom prst="rect">
            <a:avLst/>
          </a:prstGeom>
        </p:spPr>
      </p:pic>
    </p:spTree>
    <p:extLst>
      <p:ext uri="{BB962C8B-B14F-4D97-AF65-F5344CB8AC3E}">
        <p14:creationId xmlns:p14="http://schemas.microsoft.com/office/powerpoint/2010/main" val="36159741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280977"/>
            <a:ext cx="12192000" cy="1064197"/>
          </a:xfrm>
          <a:prstGeom prst="rect">
            <a:avLst/>
          </a:prstGeom>
        </p:spPr>
      </p:pic>
      <p:sp>
        <p:nvSpPr>
          <p:cNvPr id="6" name="TextBox 5"/>
          <p:cNvSpPr txBox="1"/>
          <p:nvPr/>
        </p:nvSpPr>
        <p:spPr>
          <a:xfrm>
            <a:off x="0" y="522322"/>
            <a:ext cx="12191999" cy="584775"/>
          </a:xfrm>
          <a:prstGeom prst="rect">
            <a:avLst/>
          </a:prstGeom>
          <a:noFill/>
        </p:spPr>
        <p:txBody>
          <a:bodyPr wrap="square" rtlCol="0">
            <a:spAutoFit/>
          </a:bodyPr>
          <a:lstStyle/>
          <a:p>
            <a:pPr algn="ctr"/>
            <a:r>
              <a:rPr lang="en-US" sz="3200" b="1" i="1" dirty="0">
                <a:solidFill>
                  <a:prstClr val="white"/>
                </a:solidFill>
                <a:latin typeface="Times New Roman" panose="02020603050405020304" pitchFamily="18" charset="0"/>
                <a:ea typeface="Tahoma" panose="020B0604030504040204" pitchFamily="34" charset="0"/>
                <a:cs typeface="Times New Roman" panose="02020603050405020304" pitchFamily="18" charset="0"/>
              </a:rPr>
              <a:t>Constructed Travel</a:t>
            </a: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9441" y="0"/>
            <a:ext cx="1415443" cy="1624035"/>
          </a:xfrm>
          <a:prstGeom prst="rect">
            <a:avLst/>
          </a:prstGeom>
        </p:spPr>
      </p:pic>
      <p:sp>
        <p:nvSpPr>
          <p:cNvPr id="4" name="Slide Number Placeholder 3"/>
          <p:cNvSpPr>
            <a:spLocks noGrp="1"/>
          </p:cNvSpPr>
          <p:nvPr>
            <p:ph type="sldNum" sz="quarter" idx="12"/>
          </p:nvPr>
        </p:nvSpPr>
        <p:spPr/>
        <p:txBody>
          <a:bodyPr/>
          <a:lstStyle/>
          <a:p>
            <a:fld id="{E6146206-84EF-4CD2-BEBE-C716950D3FAC}" type="slidenum">
              <a:rPr lang="en-US" smtClean="0"/>
              <a:t>3</a:t>
            </a:fld>
            <a:endParaRPr lang="en-US"/>
          </a:p>
        </p:txBody>
      </p:sp>
      <p:sp>
        <p:nvSpPr>
          <p:cNvPr id="11" name="Rectangle 10"/>
          <p:cNvSpPr/>
          <p:nvPr/>
        </p:nvSpPr>
        <p:spPr>
          <a:xfrm>
            <a:off x="1554884" y="1580006"/>
            <a:ext cx="9392515" cy="5155257"/>
          </a:xfrm>
          <a:prstGeom prst="rect">
            <a:avLst/>
          </a:prstGeom>
        </p:spPr>
        <p:txBody>
          <a:bodyPr wrap="square">
            <a:spAutoFit/>
          </a:bodyPr>
          <a:lstStyle/>
          <a:p>
            <a:pPr marL="342900" indent="-342900">
              <a:buFont typeface="Wingdings" panose="05000000000000000000" pitchFamily="2" charset="2"/>
              <a:buChar char="§"/>
            </a:pPr>
            <a:r>
              <a:rPr lang="en-US" sz="2400" kern="0" dirty="0">
                <a:solidFill>
                  <a:srgbClr val="000000"/>
                </a:solidFill>
                <a:latin typeface="Times New Roman" panose="02020603050405020304" pitchFamily="18" charset="0"/>
                <a:cs typeface="Times New Roman" panose="02020603050405020304" pitchFamily="18" charset="0"/>
              </a:rPr>
              <a:t>The JTR allows the traveler to use their selected transportation mode, but it also directs the AO to limit their transportation reimbursement if their choice is more expensive </a:t>
            </a:r>
          </a:p>
          <a:p>
            <a:endParaRPr lang="en-US" sz="2400" kern="0" dirty="0">
              <a:solidFill>
                <a:srgbClr val="000000"/>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
            </a:pPr>
            <a:r>
              <a:rPr lang="en-US" sz="2400" kern="0" dirty="0">
                <a:solidFill>
                  <a:srgbClr val="000000"/>
                </a:solidFill>
                <a:latin typeface="Times New Roman" panose="02020603050405020304" pitchFamily="18" charset="0"/>
                <a:cs typeface="Times New Roman" panose="02020603050405020304" pitchFamily="18" charset="0"/>
              </a:rPr>
              <a:t>This is known as Constructed Travel; lets the AO compare the true costs of the same trip using different transportation modes</a:t>
            </a:r>
          </a:p>
          <a:p>
            <a:pPr marL="342900" indent="-342900">
              <a:buFont typeface="Wingdings" panose="05000000000000000000" pitchFamily="2" charset="2"/>
              <a:buChar char="Ø"/>
            </a:pPr>
            <a:endParaRPr lang="en-US" sz="2400" kern="0" dirty="0">
              <a:solidFill>
                <a:srgbClr val="000000"/>
              </a:solidFill>
              <a:latin typeface="Times New Roman" panose="02020603050405020304" pitchFamily="18" charset="0"/>
              <a:cs typeface="Times New Roman" panose="02020603050405020304" pitchFamily="18" charset="0"/>
            </a:endParaRPr>
          </a:p>
          <a:p>
            <a:pPr marL="342900" indent="-342900" defTabSz="457200" eaLnBrk="0" fontAlgn="base" hangingPunct="0">
              <a:spcBef>
                <a:spcPts val="800"/>
              </a:spcBef>
              <a:spcAft>
                <a:spcPct val="0"/>
              </a:spcAft>
              <a:buClr>
                <a:srgbClr val="000000"/>
              </a:buClr>
              <a:buSzPct val="100000"/>
              <a:buFont typeface="Wingdings" panose="05000000000000000000" pitchFamily="2"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defRPr/>
            </a:pPr>
            <a:r>
              <a:rPr lang="en-US" sz="2400" kern="0" dirty="0">
                <a:solidFill>
                  <a:srgbClr val="000000"/>
                </a:solidFill>
                <a:latin typeface="Times New Roman" panose="02020603050405020304" pitchFamily="18" charset="0"/>
                <a:cs typeface="Times New Roman" panose="02020603050405020304" pitchFamily="18" charset="0"/>
              </a:rPr>
              <a:t>Due to JTR 0202 change the Constructed Travel Worksheet (CTW) has also changed, new worksheet dated April 2024 should be utilized, all others are obsolete.   </a:t>
            </a:r>
            <a:r>
              <a:rPr lang="en-US" sz="2400" kern="0" dirty="0">
                <a:solidFill>
                  <a:srgbClr val="000000"/>
                </a:solidFill>
                <a:latin typeface="Times New Roman" panose="02020603050405020304" pitchFamily="18" charset="0"/>
                <a:cs typeface="Times New Roman" panose="02020603050405020304" pitchFamily="18" charset="0"/>
                <a:hlinkClick r:id="rId5"/>
              </a:rPr>
              <a:t>https://www.defensetravel.dod.mil/CnstTvl/</a:t>
            </a:r>
            <a:r>
              <a:rPr lang="en-US" sz="2400" kern="0" dirty="0">
                <a:solidFill>
                  <a:srgbClr val="000000"/>
                </a:solidFill>
                <a:latin typeface="Times New Roman" panose="02020603050405020304" pitchFamily="18" charset="0"/>
                <a:cs typeface="Times New Roman" panose="02020603050405020304" pitchFamily="18" charset="0"/>
              </a:rPr>
              <a:t> </a:t>
            </a:r>
          </a:p>
          <a:p>
            <a:pPr marL="708660" indent="-342900" defTabSz="457200" eaLnBrk="0" fontAlgn="base" hangingPunct="0">
              <a:spcBef>
                <a:spcPts val="800"/>
              </a:spcBef>
              <a:spcAft>
                <a:spcPct val="0"/>
              </a:spcAft>
              <a:buClr>
                <a:srgbClr val="000000"/>
              </a:buClr>
              <a:buSzPct val="100000"/>
              <a:buFont typeface="Wingdings" panose="05000000000000000000" pitchFamily="2" charset="2"/>
              <a:buChar char="Ø"/>
              <a:tabLst>
                <a:tab pos="569913" algn="l"/>
                <a:tab pos="1484313" algn="l"/>
                <a:tab pos="2398713" algn="l"/>
                <a:tab pos="3313113" algn="l"/>
                <a:tab pos="4227513" algn="l"/>
                <a:tab pos="5141913" algn="l"/>
                <a:tab pos="6056313" algn="l"/>
                <a:tab pos="6970713" algn="l"/>
                <a:tab pos="7885113" algn="l"/>
                <a:tab pos="8799513" algn="l"/>
                <a:tab pos="9713913" algn="l"/>
              </a:tabLst>
              <a:defRPr/>
            </a:pPr>
            <a:r>
              <a:rPr lang="en-US" sz="2400" kern="0" dirty="0">
                <a:solidFill>
                  <a:srgbClr val="0000FF"/>
                </a:solidFill>
                <a:latin typeface="Times New Roman" panose="02020603050405020304" pitchFamily="18" charset="0"/>
                <a:cs typeface="Times New Roman" panose="02020603050405020304" pitchFamily="18" charset="0"/>
              </a:rPr>
              <a:t>Do not use a saved version of the CTW</a:t>
            </a:r>
          </a:p>
          <a:p>
            <a:pPr marL="1200150" lvl="2" indent="-285750" defTabSz="457200" eaLnBrk="0" fontAlgn="base" hangingPunct="0">
              <a:spcBef>
                <a:spcPts val="800"/>
              </a:spcBef>
              <a:spcAft>
                <a:spcPct val="0"/>
              </a:spcAft>
              <a:buClr>
                <a:srgbClr val="000000"/>
              </a:buClr>
              <a:buSzPct val="100000"/>
              <a:buFont typeface="Wingdings" panose="05000000000000000000" pitchFamily="2" charset="2"/>
              <a:buChar char="Ø"/>
              <a:tabLst>
                <a:tab pos="569913" algn="l"/>
                <a:tab pos="1484313" algn="l"/>
                <a:tab pos="2398713" algn="l"/>
                <a:tab pos="3313113" algn="l"/>
                <a:tab pos="4227513" algn="l"/>
                <a:tab pos="5141913" algn="l"/>
                <a:tab pos="6056313" algn="l"/>
                <a:tab pos="6970713" algn="l"/>
                <a:tab pos="7885113" algn="l"/>
                <a:tab pos="8799513" algn="l"/>
                <a:tab pos="9713913" algn="l"/>
              </a:tabLst>
              <a:defRPr/>
            </a:pPr>
            <a:endParaRPr lang="en-US" sz="2400" kern="0" dirty="0">
              <a:solidFill>
                <a:srgbClr val="000000"/>
              </a:solidFill>
              <a:latin typeface="Times New Roman" panose="02020603050405020304" pitchFamily="18" charset="0"/>
              <a:cs typeface="Times New Roman" panose="02020603050405020304" pitchFamily="18" charset="0"/>
            </a:endParaRPr>
          </a:p>
          <a:p>
            <a:pPr marL="1141413" lvl="2" indent="-341313" defTabSz="457200" eaLnBrk="0" fontAlgn="base" hangingPunct="0">
              <a:spcBef>
                <a:spcPts val="600"/>
              </a:spcBef>
              <a:spcAft>
                <a:spcPct val="0"/>
              </a:spcAft>
              <a:buClr>
                <a:srgbClr val="000000"/>
              </a:buClr>
              <a:buSzPct val="100000"/>
              <a:buFont typeface="Wingdings" panose="05000000000000000000" pitchFamily="2" charset="2"/>
              <a:buChar char="Ø"/>
              <a:tabLst>
                <a:tab pos="569913" algn="l"/>
                <a:tab pos="1484313" algn="l"/>
                <a:tab pos="2398713" algn="l"/>
                <a:tab pos="3313113" algn="l"/>
                <a:tab pos="4227513" algn="l"/>
                <a:tab pos="5141913" algn="l"/>
                <a:tab pos="6056313" algn="l"/>
                <a:tab pos="6970713" algn="l"/>
                <a:tab pos="7885113" algn="l"/>
                <a:tab pos="8799513" algn="l"/>
                <a:tab pos="9713913" algn="l"/>
              </a:tabLst>
              <a:defRPr/>
            </a:pPr>
            <a:endParaRPr lang="en-US" sz="1600" kern="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965523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280977"/>
            <a:ext cx="12192000" cy="1064197"/>
          </a:xfrm>
          <a:prstGeom prst="rect">
            <a:avLst/>
          </a:prstGeom>
        </p:spPr>
      </p:pic>
      <p:sp>
        <p:nvSpPr>
          <p:cNvPr id="6" name="TextBox 5"/>
          <p:cNvSpPr txBox="1"/>
          <p:nvPr/>
        </p:nvSpPr>
        <p:spPr>
          <a:xfrm>
            <a:off x="0" y="461362"/>
            <a:ext cx="12191999" cy="584775"/>
          </a:xfrm>
          <a:prstGeom prst="rect">
            <a:avLst/>
          </a:prstGeom>
          <a:noFill/>
        </p:spPr>
        <p:txBody>
          <a:bodyPr wrap="square" rtlCol="0">
            <a:spAutoFit/>
          </a:bodyPr>
          <a:lstStyle/>
          <a:p>
            <a:pPr algn="ctr"/>
            <a:r>
              <a:rPr lang="en-US" sz="3200" b="1" i="1" dirty="0">
                <a:solidFill>
                  <a:prstClr val="white"/>
                </a:solidFill>
                <a:latin typeface="Times New Roman" panose="02020603050405020304" pitchFamily="18" charset="0"/>
                <a:ea typeface="Tahoma" panose="020B0604030504040204" pitchFamily="34" charset="0"/>
                <a:cs typeface="Times New Roman" panose="02020603050405020304" pitchFamily="18" charset="0"/>
              </a:rPr>
              <a:t>Constructed Travel Worksheet</a:t>
            </a: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806" y="1057"/>
            <a:ext cx="1415443" cy="1624035"/>
          </a:xfrm>
          <a:prstGeom prst="rect">
            <a:avLst/>
          </a:prstGeom>
        </p:spPr>
      </p:pic>
      <p:sp>
        <p:nvSpPr>
          <p:cNvPr id="2" name="Slide Number Placeholder 1"/>
          <p:cNvSpPr>
            <a:spLocks noGrp="1"/>
          </p:cNvSpPr>
          <p:nvPr>
            <p:ph type="sldNum" sz="quarter" idx="12"/>
          </p:nvPr>
        </p:nvSpPr>
        <p:spPr/>
        <p:txBody>
          <a:bodyPr/>
          <a:lstStyle/>
          <a:p>
            <a:fld id="{E6146206-84EF-4CD2-BEBE-C716950D3FAC}" type="slidenum">
              <a:rPr lang="en-US" smtClean="0"/>
              <a:t>30</a:t>
            </a:fld>
            <a:endParaRPr lang="en-US"/>
          </a:p>
        </p:txBody>
      </p:sp>
      <p:grpSp>
        <p:nvGrpSpPr>
          <p:cNvPr id="11" name="Group 10"/>
          <p:cNvGrpSpPr/>
          <p:nvPr/>
        </p:nvGrpSpPr>
        <p:grpSpPr>
          <a:xfrm>
            <a:off x="1010653" y="2275114"/>
            <a:ext cx="10200272" cy="3461645"/>
            <a:chOff x="1010653" y="2667000"/>
            <a:chExt cx="10200272" cy="3461645"/>
          </a:xfrm>
        </p:grpSpPr>
        <p:pic>
          <p:nvPicPr>
            <p:cNvPr id="12" name="Content Placeholder 6">
              <a:extLst>
                <a:ext uri="{FF2B5EF4-FFF2-40B4-BE49-F238E27FC236}">
                  <a16:creationId xmlns:a16="http://schemas.microsoft.com/office/drawing/2014/main" id="{34D4A768-BA04-491C-BE5A-D36BFA6DFA2B}"/>
                </a:ext>
              </a:extLst>
            </p:cNvPr>
            <p:cNvPicPr>
              <a:picLocks noChangeAspect="1"/>
            </p:cNvPicPr>
            <p:nvPr/>
          </p:nvPicPr>
          <p:blipFill>
            <a:blip r:embed="rId5"/>
            <a:stretch>
              <a:fillRect/>
            </a:stretch>
          </p:blipFill>
          <p:spPr>
            <a:xfrm>
              <a:off x="3048000" y="2667000"/>
              <a:ext cx="8162925" cy="2438400"/>
            </a:xfrm>
            <a:prstGeom prst="rect">
              <a:avLst/>
            </a:prstGeom>
          </p:spPr>
        </p:pic>
        <p:sp>
          <p:nvSpPr>
            <p:cNvPr id="13" name="Right Arrow 12"/>
            <p:cNvSpPr/>
            <p:nvPr/>
          </p:nvSpPr>
          <p:spPr>
            <a:xfrm>
              <a:off x="1010653" y="3195586"/>
              <a:ext cx="5505650" cy="2933059"/>
            </a:xfrm>
            <a:prstGeom prst="rightArrow">
              <a:avLst/>
            </a:prstGeom>
            <a:solidFill>
              <a:srgbClr val="DEE5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1FB9E3DB-614F-4A9A-8D0D-D323FEFD8C0B}"/>
                </a:ext>
              </a:extLst>
            </p:cNvPr>
            <p:cNvSpPr txBox="1"/>
            <p:nvPr/>
          </p:nvSpPr>
          <p:spPr>
            <a:xfrm>
              <a:off x="1193533" y="4013735"/>
              <a:ext cx="3741018" cy="1255292"/>
            </a:xfrm>
            <a:prstGeom prst="rect">
              <a:avLst/>
            </a:prstGeom>
            <a:solidFill>
              <a:schemeClr val="accent5">
                <a:lumMod val="20000"/>
                <a:lumOff val="80000"/>
              </a:schemeClr>
            </a:solidFill>
            <a:ln>
              <a:noFill/>
            </a:ln>
          </p:spPr>
          <p:txBody>
            <a:bodyPr wrap="square" rtlCol="0" anchor="ctr">
              <a:normAutofit/>
            </a:bodyPr>
            <a:lstStyle/>
            <a:p>
              <a:r>
                <a:rPr lang="en-US" sz="1600" dirty="0">
                  <a:solidFill>
                    <a:prstClr val="black"/>
                  </a:solidFill>
                  <a:latin typeface="Times New Roman" panose="02020603050405020304" pitchFamily="18" charset="0"/>
                  <a:cs typeface="Times New Roman" panose="02020603050405020304" pitchFamily="18" charset="0"/>
                </a:rPr>
                <a:t>When a document is Approved as Limited, the </a:t>
              </a:r>
              <a:r>
                <a:rPr lang="en-US" sz="1600" b="1" dirty="0">
                  <a:solidFill>
                    <a:prstClr val="black"/>
                  </a:solidFill>
                  <a:latin typeface="Times New Roman" panose="02020603050405020304" pitchFamily="18" charset="0"/>
                  <a:cs typeface="Times New Roman" panose="02020603050405020304" pitchFamily="18" charset="0"/>
                </a:rPr>
                <a:t>Actual</a:t>
              </a:r>
              <a:r>
                <a:rPr lang="en-US" sz="1600" dirty="0">
                  <a:solidFill>
                    <a:prstClr val="black"/>
                  </a:solidFill>
                  <a:latin typeface="Times New Roman" panose="02020603050405020304" pitchFamily="18" charset="0"/>
                  <a:cs typeface="Times New Roman" panose="02020603050405020304" pitchFamily="18" charset="0"/>
                </a:rPr>
                <a:t> and </a:t>
              </a:r>
              <a:r>
                <a:rPr lang="en-US" sz="1600" b="1" dirty="0">
                  <a:solidFill>
                    <a:prstClr val="black"/>
                  </a:solidFill>
                  <a:latin typeface="Times New Roman" panose="02020603050405020304" pitchFamily="18" charset="0"/>
                  <a:cs typeface="Times New Roman" panose="02020603050405020304" pitchFamily="18" charset="0"/>
                </a:rPr>
                <a:t>Allowed</a:t>
              </a:r>
              <a:r>
                <a:rPr lang="en-US" sz="1600" dirty="0">
                  <a:solidFill>
                    <a:prstClr val="black"/>
                  </a:solidFill>
                  <a:latin typeface="Times New Roman" panose="02020603050405020304" pitchFamily="18" charset="0"/>
                  <a:cs typeface="Times New Roman" panose="02020603050405020304" pitchFamily="18" charset="0"/>
                </a:rPr>
                <a:t> columns will be different</a:t>
              </a:r>
            </a:p>
          </p:txBody>
        </p:sp>
        <p:sp>
          <p:nvSpPr>
            <p:cNvPr id="15" name="Rectangle 14"/>
            <p:cNvSpPr/>
            <p:nvPr/>
          </p:nvSpPr>
          <p:spPr>
            <a:xfrm>
              <a:off x="8008219" y="4302493"/>
              <a:ext cx="3128210" cy="66414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497137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280977"/>
            <a:ext cx="12192000" cy="1064197"/>
          </a:xfrm>
          <a:prstGeom prst="rect">
            <a:avLst/>
          </a:prstGeom>
        </p:spPr>
      </p:pic>
      <p:sp>
        <p:nvSpPr>
          <p:cNvPr id="6" name="TextBox 5"/>
          <p:cNvSpPr txBox="1"/>
          <p:nvPr/>
        </p:nvSpPr>
        <p:spPr>
          <a:xfrm>
            <a:off x="0" y="461362"/>
            <a:ext cx="12191999" cy="584775"/>
          </a:xfrm>
          <a:prstGeom prst="rect">
            <a:avLst/>
          </a:prstGeom>
          <a:noFill/>
        </p:spPr>
        <p:txBody>
          <a:bodyPr wrap="square" rtlCol="0">
            <a:spAutoFit/>
          </a:bodyPr>
          <a:lstStyle/>
          <a:p>
            <a:pPr algn="ctr"/>
            <a:r>
              <a:rPr lang="en-US" sz="3200" b="1" i="1" dirty="0">
                <a:solidFill>
                  <a:prstClr val="white"/>
                </a:solidFill>
                <a:latin typeface="Times New Roman" panose="02020603050405020304" pitchFamily="18" charset="0"/>
                <a:ea typeface="Tahoma" panose="020B0604030504040204" pitchFamily="34" charset="0"/>
                <a:cs typeface="Times New Roman" panose="02020603050405020304" pitchFamily="18" charset="0"/>
              </a:rPr>
              <a:t>Constructed Travel Worksheet</a:t>
            </a: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506" y="1057"/>
            <a:ext cx="1415443" cy="1624035"/>
          </a:xfrm>
          <a:prstGeom prst="rect">
            <a:avLst/>
          </a:prstGeom>
        </p:spPr>
      </p:pic>
      <p:sp>
        <p:nvSpPr>
          <p:cNvPr id="2" name="Slide Number Placeholder 1"/>
          <p:cNvSpPr>
            <a:spLocks noGrp="1"/>
          </p:cNvSpPr>
          <p:nvPr>
            <p:ph type="sldNum" sz="quarter" idx="12"/>
          </p:nvPr>
        </p:nvSpPr>
        <p:spPr/>
        <p:txBody>
          <a:bodyPr/>
          <a:lstStyle/>
          <a:p>
            <a:fld id="{E6146206-84EF-4CD2-BEBE-C716950D3FAC}" type="slidenum">
              <a:rPr lang="en-US" smtClean="0"/>
              <a:t>31</a:t>
            </a:fld>
            <a:endParaRPr lang="en-US"/>
          </a:p>
        </p:txBody>
      </p:sp>
      <p:grpSp>
        <p:nvGrpSpPr>
          <p:cNvPr id="9" name="Group 8"/>
          <p:cNvGrpSpPr/>
          <p:nvPr/>
        </p:nvGrpSpPr>
        <p:grpSpPr>
          <a:xfrm>
            <a:off x="471638" y="2374652"/>
            <a:ext cx="11453662" cy="3083173"/>
            <a:chOff x="471638" y="2374652"/>
            <a:chExt cx="11453662" cy="3083173"/>
          </a:xfrm>
        </p:grpSpPr>
        <p:pic>
          <p:nvPicPr>
            <p:cNvPr id="13" name="Content Placeholder 9">
              <a:extLst>
                <a:ext uri="{FF2B5EF4-FFF2-40B4-BE49-F238E27FC236}">
                  <a16:creationId xmlns:a16="http://schemas.microsoft.com/office/drawing/2014/main" id="{0BB8CEF3-9C9F-413E-B5BB-5196BAB759ED}"/>
                </a:ext>
              </a:extLst>
            </p:cNvPr>
            <p:cNvPicPr>
              <a:picLocks noChangeAspect="1"/>
            </p:cNvPicPr>
            <p:nvPr/>
          </p:nvPicPr>
          <p:blipFill>
            <a:blip r:embed="rId5"/>
            <a:stretch>
              <a:fillRect/>
            </a:stretch>
          </p:blipFill>
          <p:spPr bwMode="auto">
            <a:xfrm>
              <a:off x="3152775" y="2438400"/>
              <a:ext cx="8772525" cy="3019425"/>
            </a:xfrm>
            <a:prstGeom prst="rect">
              <a:avLst/>
            </a:prstGeom>
            <a:noFill/>
            <a:ln w="9525">
              <a:noFill/>
              <a:miter lim="800000"/>
              <a:headEnd/>
              <a:tailEnd/>
            </a:ln>
          </p:spPr>
        </p:pic>
        <p:grpSp>
          <p:nvGrpSpPr>
            <p:cNvPr id="14" name="Group 13"/>
            <p:cNvGrpSpPr/>
            <p:nvPr/>
          </p:nvGrpSpPr>
          <p:grpSpPr>
            <a:xfrm>
              <a:off x="471638" y="2374652"/>
              <a:ext cx="3391942" cy="2957639"/>
              <a:chOff x="471638" y="2374652"/>
              <a:chExt cx="3391942" cy="2957639"/>
            </a:xfrm>
          </p:grpSpPr>
          <p:sp>
            <p:nvSpPr>
              <p:cNvPr id="16" name="Right Arrow 15"/>
              <p:cNvSpPr/>
              <p:nvPr/>
            </p:nvSpPr>
            <p:spPr>
              <a:xfrm>
                <a:off x="471638" y="2374652"/>
                <a:ext cx="3391942" cy="2957639"/>
              </a:xfrm>
              <a:prstGeom prst="rightArrow">
                <a:avLst/>
              </a:prstGeom>
              <a:solidFill>
                <a:srgbClr val="DEE5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0E4DB7E6-C379-49AC-8C5C-C8850E2066B7}"/>
                  </a:ext>
                </a:extLst>
              </p:cNvPr>
              <p:cNvSpPr txBox="1"/>
              <p:nvPr/>
            </p:nvSpPr>
            <p:spPr>
              <a:xfrm>
                <a:off x="577515" y="3312796"/>
                <a:ext cx="2695073" cy="1081350"/>
              </a:xfrm>
              <a:prstGeom prst="rect">
                <a:avLst/>
              </a:prstGeom>
              <a:solidFill>
                <a:schemeClr val="accent5">
                  <a:lumMod val="20000"/>
                  <a:lumOff val="80000"/>
                </a:schemeClr>
              </a:solidFill>
              <a:ln>
                <a:noFill/>
              </a:ln>
            </p:spPr>
            <p:txBody>
              <a:bodyPr wrap="square" rtlCol="0" anchor="ctr">
                <a:normAutofit lnSpcReduction="10000"/>
              </a:bodyPr>
              <a:lstStyle/>
              <a:p>
                <a:r>
                  <a:rPr lang="en-US" sz="1400" dirty="0">
                    <a:solidFill>
                      <a:prstClr val="black"/>
                    </a:solidFill>
                    <a:latin typeface="Times New Roman" panose="02020603050405020304" pitchFamily="18" charset="0"/>
                    <a:cs typeface="Times New Roman" panose="02020603050405020304" pitchFamily="18" charset="0"/>
                  </a:rPr>
                  <a:t>When a document is Approved as Limited, the </a:t>
                </a:r>
                <a:r>
                  <a:rPr lang="en-US" sz="1400" b="1" dirty="0">
                    <a:solidFill>
                      <a:prstClr val="black"/>
                    </a:solidFill>
                    <a:latin typeface="Times New Roman" panose="02020603050405020304" pitchFamily="18" charset="0"/>
                    <a:cs typeface="Times New Roman" panose="02020603050405020304" pitchFamily="18" charset="0"/>
                  </a:rPr>
                  <a:t>CONSTRUCTED TRAVEL</a:t>
                </a:r>
                <a:r>
                  <a:rPr lang="en-US" sz="1400" dirty="0">
                    <a:solidFill>
                      <a:prstClr val="black"/>
                    </a:solidFill>
                    <a:latin typeface="Times New Roman" panose="02020603050405020304" pitchFamily="18" charset="0"/>
                    <a:cs typeface="Times New Roman" panose="02020603050405020304" pitchFamily="18" charset="0"/>
                  </a:rPr>
                  <a:t> stamp will appear in the history on the sign and submit page </a:t>
                </a:r>
              </a:p>
            </p:txBody>
          </p:sp>
        </p:grpSp>
        <p:sp>
          <p:nvSpPr>
            <p:cNvPr id="15" name="Rectangle 14"/>
            <p:cNvSpPr/>
            <p:nvPr/>
          </p:nvSpPr>
          <p:spPr>
            <a:xfrm>
              <a:off x="4639377" y="3561347"/>
              <a:ext cx="1857676" cy="57751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885202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280977"/>
            <a:ext cx="12192000" cy="1064197"/>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206" y="1057"/>
            <a:ext cx="1415443" cy="1624035"/>
          </a:xfrm>
          <a:prstGeom prst="rect">
            <a:avLst/>
          </a:prstGeom>
        </p:spPr>
      </p:pic>
      <p:sp>
        <p:nvSpPr>
          <p:cNvPr id="7" name="Title 3"/>
          <p:cNvSpPr txBox="1">
            <a:spLocks/>
          </p:cNvSpPr>
          <p:nvPr/>
        </p:nvSpPr>
        <p:spPr>
          <a:xfrm>
            <a:off x="1" y="516366"/>
            <a:ext cx="12113110" cy="66697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i="1" dirty="0">
                <a:solidFill>
                  <a:schemeClr val="bg1"/>
                </a:solidFill>
                <a:latin typeface="Times New Roman" panose="02020603050405020304" pitchFamily="18" charset="0"/>
                <a:cs typeface="Times New Roman" panose="02020603050405020304" pitchFamily="18" charset="0"/>
              </a:rPr>
              <a:t>Question?</a:t>
            </a:r>
          </a:p>
        </p:txBody>
      </p:sp>
      <p:sp>
        <p:nvSpPr>
          <p:cNvPr id="8" name="TextBox 7"/>
          <p:cNvSpPr txBox="1"/>
          <p:nvPr/>
        </p:nvSpPr>
        <p:spPr>
          <a:xfrm>
            <a:off x="1221161" y="2106497"/>
            <a:ext cx="9670789" cy="2308324"/>
          </a:xfrm>
          <a:prstGeom prst="rect">
            <a:avLst/>
          </a:prstGeom>
          <a:noFill/>
        </p:spPr>
        <p:txBody>
          <a:bodyPr wrap="none" rtlCol="0">
            <a:spAutoFit/>
          </a:bodyPr>
          <a:lstStyle/>
          <a:p>
            <a:pPr algn="ctr"/>
            <a:r>
              <a:rPr lang="en-US" sz="3600" b="1" dirty="0">
                <a:solidFill>
                  <a:srgbClr val="0000CC"/>
                </a:solidFill>
                <a:latin typeface="Times New Roman" panose="02020603050405020304" pitchFamily="18" charset="0"/>
                <a:cs typeface="Times New Roman" panose="02020603050405020304" pitchFamily="18" charset="0"/>
              </a:rPr>
              <a:t>A traveler should complete a CTW every time a </a:t>
            </a:r>
          </a:p>
          <a:p>
            <a:pPr algn="ctr"/>
            <a:r>
              <a:rPr lang="en-US" sz="3600" b="1" dirty="0">
                <a:solidFill>
                  <a:srgbClr val="0000CC"/>
                </a:solidFill>
                <a:latin typeface="Times New Roman" panose="02020603050405020304" pitchFamily="18" charset="0"/>
                <a:cs typeface="Times New Roman" panose="02020603050405020304" pitchFamily="18" charset="0"/>
              </a:rPr>
              <a:t>POV is driven for TDY.</a:t>
            </a:r>
          </a:p>
          <a:p>
            <a:pPr algn="ctr"/>
            <a:endParaRPr lang="en-US" sz="3600" dirty="0">
              <a:solidFill>
                <a:srgbClr val="0000CC"/>
              </a:solidFill>
              <a:latin typeface="Times New Roman" panose="02020603050405020304" pitchFamily="18" charset="0"/>
              <a:cs typeface="Times New Roman" panose="02020603050405020304" pitchFamily="18" charset="0"/>
            </a:endParaRPr>
          </a:p>
          <a:p>
            <a:pPr algn="ctr"/>
            <a:r>
              <a:rPr lang="en-US" sz="3600" i="1" dirty="0">
                <a:solidFill>
                  <a:srgbClr val="0000CC"/>
                </a:solidFill>
                <a:latin typeface="Times New Roman" panose="02020603050405020304" pitchFamily="18" charset="0"/>
                <a:cs typeface="Times New Roman" panose="02020603050405020304" pitchFamily="18" charset="0"/>
              </a:rPr>
              <a:t>True or False?</a:t>
            </a:r>
          </a:p>
        </p:txBody>
      </p:sp>
      <p:pic>
        <p:nvPicPr>
          <p:cNvPr id="9" name="Picture 8"/>
          <p:cNvPicPr>
            <a:picLocks noChangeAspect="1"/>
          </p:cNvPicPr>
          <p:nvPr/>
        </p:nvPicPr>
        <p:blipFill>
          <a:blip r:embed="rId5"/>
          <a:stretch>
            <a:fillRect/>
          </a:stretch>
        </p:blipFill>
        <p:spPr>
          <a:xfrm>
            <a:off x="787226" y="3053564"/>
            <a:ext cx="2307265" cy="3025342"/>
          </a:xfrm>
          <a:prstGeom prst="rect">
            <a:avLst/>
          </a:prstGeom>
        </p:spPr>
      </p:pic>
    </p:spTree>
    <p:extLst>
      <p:ext uri="{BB962C8B-B14F-4D97-AF65-F5344CB8AC3E}">
        <p14:creationId xmlns:p14="http://schemas.microsoft.com/office/powerpoint/2010/main" val="42570298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280977"/>
            <a:ext cx="12192000" cy="1064197"/>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206" y="1057"/>
            <a:ext cx="1415443" cy="1624035"/>
          </a:xfrm>
          <a:prstGeom prst="rect">
            <a:avLst/>
          </a:prstGeom>
        </p:spPr>
      </p:pic>
      <p:sp>
        <p:nvSpPr>
          <p:cNvPr id="7" name="Title 3"/>
          <p:cNvSpPr txBox="1">
            <a:spLocks/>
          </p:cNvSpPr>
          <p:nvPr/>
        </p:nvSpPr>
        <p:spPr>
          <a:xfrm>
            <a:off x="1" y="516366"/>
            <a:ext cx="12113110" cy="66697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i="1" dirty="0">
                <a:solidFill>
                  <a:schemeClr val="bg1"/>
                </a:solidFill>
                <a:latin typeface="Times New Roman" panose="02020603050405020304" pitchFamily="18" charset="0"/>
                <a:cs typeface="Times New Roman" panose="02020603050405020304" pitchFamily="18" charset="0"/>
              </a:rPr>
              <a:t>Question?</a:t>
            </a:r>
          </a:p>
        </p:txBody>
      </p:sp>
      <p:sp>
        <p:nvSpPr>
          <p:cNvPr id="8" name="TextBox 7"/>
          <p:cNvSpPr txBox="1"/>
          <p:nvPr/>
        </p:nvSpPr>
        <p:spPr>
          <a:xfrm>
            <a:off x="372280" y="1625092"/>
            <a:ext cx="11753539" cy="3108543"/>
          </a:xfrm>
          <a:prstGeom prst="rect">
            <a:avLst/>
          </a:prstGeom>
          <a:noFill/>
        </p:spPr>
        <p:txBody>
          <a:bodyPr wrap="square" rtlCol="0">
            <a:spAutoFit/>
          </a:bodyPr>
          <a:lstStyle/>
          <a:p>
            <a:pPr algn="ctr"/>
            <a:r>
              <a:rPr lang="en-US" sz="3600" b="1" dirty="0">
                <a:solidFill>
                  <a:srgbClr val="0000CC"/>
                </a:solidFill>
                <a:latin typeface="Times New Roman" panose="02020603050405020304" pitchFamily="18" charset="0"/>
                <a:cs typeface="Times New Roman" panose="02020603050405020304" pitchFamily="18" charset="0"/>
              </a:rPr>
              <a:t>The constructed transportation cost is the cost of the</a:t>
            </a:r>
          </a:p>
          <a:p>
            <a:endParaRPr lang="en-US" sz="3200" dirty="0">
              <a:solidFill>
                <a:srgbClr val="0000CC"/>
              </a:solidFill>
              <a:latin typeface="Times New Roman" panose="02020603050405020304" pitchFamily="18" charset="0"/>
              <a:cs typeface="Times New Roman" panose="02020603050405020304" pitchFamily="18" charset="0"/>
            </a:endParaRPr>
          </a:p>
          <a:p>
            <a:pPr marL="742950" indent="-742950">
              <a:buAutoNum type="alphaUcParenR"/>
            </a:pPr>
            <a:r>
              <a:rPr lang="en-US" sz="3200" i="1" dirty="0">
                <a:solidFill>
                  <a:srgbClr val="0000CC"/>
                </a:solidFill>
                <a:latin typeface="Times New Roman" panose="02020603050405020304" pitchFamily="18" charset="0"/>
                <a:cs typeface="Times New Roman" panose="02020603050405020304" pitchFamily="18" charset="0"/>
              </a:rPr>
              <a:t>Directed transportation mode, minus taxes &amp; fees</a:t>
            </a:r>
          </a:p>
          <a:p>
            <a:pPr marL="742950" indent="-742950">
              <a:buAutoNum type="alphaUcParenR"/>
            </a:pPr>
            <a:r>
              <a:rPr lang="en-US" sz="3200" i="1" dirty="0">
                <a:solidFill>
                  <a:srgbClr val="0000CC"/>
                </a:solidFill>
                <a:latin typeface="Times New Roman" panose="02020603050405020304" pitchFamily="18" charset="0"/>
                <a:cs typeface="Times New Roman" panose="02020603050405020304" pitchFamily="18" charset="0"/>
              </a:rPr>
              <a:t>Traveler’s preferred transportation mode, including taxes &amp; fees</a:t>
            </a:r>
          </a:p>
          <a:p>
            <a:pPr marL="742950" indent="-742950">
              <a:buAutoNum type="alphaUcParenR"/>
            </a:pPr>
            <a:r>
              <a:rPr lang="en-US" sz="3200" i="1" dirty="0">
                <a:solidFill>
                  <a:srgbClr val="0000CC"/>
                </a:solidFill>
                <a:latin typeface="Times New Roman" panose="02020603050405020304" pitchFamily="18" charset="0"/>
                <a:cs typeface="Times New Roman" panose="02020603050405020304" pitchFamily="18" charset="0"/>
              </a:rPr>
              <a:t>Directed transportation mode, including TMC &amp; related cost</a:t>
            </a:r>
          </a:p>
          <a:p>
            <a:pPr marL="742950" indent="-742950">
              <a:buAutoNum type="alphaUcParenR"/>
            </a:pPr>
            <a:r>
              <a:rPr lang="en-US" sz="3200" i="1" dirty="0">
                <a:solidFill>
                  <a:srgbClr val="0000CC"/>
                </a:solidFill>
                <a:latin typeface="Times New Roman" panose="02020603050405020304" pitchFamily="18" charset="0"/>
                <a:cs typeface="Times New Roman" panose="02020603050405020304" pitchFamily="18" charset="0"/>
              </a:rPr>
              <a:t>Traveler’s preferred transportation mode, minus taxes &amp; fees</a:t>
            </a:r>
          </a:p>
        </p:txBody>
      </p:sp>
      <p:pic>
        <p:nvPicPr>
          <p:cNvPr id="9" name="Picture 8"/>
          <p:cNvPicPr>
            <a:picLocks noChangeAspect="1"/>
          </p:cNvPicPr>
          <p:nvPr/>
        </p:nvPicPr>
        <p:blipFill>
          <a:blip r:embed="rId5"/>
          <a:stretch>
            <a:fillRect/>
          </a:stretch>
        </p:blipFill>
        <p:spPr>
          <a:xfrm>
            <a:off x="4699016" y="4899252"/>
            <a:ext cx="1396984" cy="1831759"/>
          </a:xfrm>
          <a:prstGeom prst="rect">
            <a:avLst/>
          </a:prstGeom>
        </p:spPr>
      </p:pic>
    </p:spTree>
    <p:extLst>
      <p:ext uri="{BB962C8B-B14F-4D97-AF65-F5344CB8AC3E}">
        <p14:creationId xmlns:p14="http://schemas.microsoft.com/office/powerpoint/2010/main" val="11164753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280977"/>
            <a:ext cx="12192000" cy="1064197"/>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206" y="1057"/>
            <a:ext cx="1415443" cy="1624035"/>
          </a:xfrm>
          <a:prstGeom prst="rect">
            <a:avLst/>
          </a:prstGeom>
        </p:spPr>
      </p:pic>
      <p:sp>
        <p:nvSpPr>
          <p:cNvPr id="7" name="Title 3"/>
          <p:cNvSpPr txBox="1">
            <a:spLocks/>
          </p:cNvSpPr>
          <p:nvPr/>
        </p:nvSpPr>
        <p:spPr>
          <a:xfrm>
            <a:off x="1" y="516366"/>
            <a:ext cx="12113110" cy="66697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i="1" dirty="0">
                <a:solidFill>
                  <a:schemeClr val="bg1"/>
                </a:solidFill>
                <a:latin typeface="Times New Roman" panose="02020603050405020304" pitchFamily="18" charset="0"/>
                <a:cs typeface="Times New Roman" panose="02020603050405020304" pitchFamily="18" charset="0"/>
              </a:rPr>
              <a:t>Question?</a:t>
            </a:r>
          </a:p>
        </p:txBody>
      </p:sp>
      <p:sp>
        <p:nvSpPr>
          <p:cNvPr id="8" name="TextBox 7"/>
          <p:cNvSpPr txBox="1"/>
          <p:nvPr/>
        </p:nvSpPr>
        <p:spPr>
          <a:xfrm>
            <a:off x="850901" y="1625092"/>
            <a:ext cx="10121900" cy="4216539"/>
          </a:xfrm>
          <a:prstGeom prst="rect">
            <a:avLst/>
          </a:prstGeom>
          <a:noFill/>
        </p:spPr>
        <p:txBody>
          <a:bodyPr wrap="square" rtlCol="0">
            <a:spAutoFit/>
          </a:bodyPr>
          <a:lstStyle/>
          <a:p>
            <a:pPr algn="ctr"/>
            <a:r>
              <a:rPr lang="en-US" sz="3600" b="1" dirty="0">
                <a:solidFill>
                  <a:srgbClr val="0000CC"/>
                </a:solidFill>
                <a:latin typeface="Times New Roman" panose="02020603050405020304" pitchFamily="18" charset="0"/>
                <a:cs typeface="Times New Roman" panose="02020603050405020304" pitchFamily="18" charset="0"/>
              </a:rPr>
              <a:t>If the AO does not authorize a transportation mode before a traveler departs, what authorized mode is implied?</a:t>
            </a:r>
          </a:p>
          <a:p>
            <a:endParaRPr lang="en-US" sz="3200" dirty="0">
              <a:solidFill>
                <a:srgbClr val="0000CC"/>
              </a:solidFill>
              <a:latin typeface="Times New Roman" panose="02020603050405020304" pitchFamily="18" charset="0"/>
              <a:cs typeface="Times New Roman" panose="02020603050405020304" pitchFamily="18" charset="0"/>
            </a:endParaRPr>
          </a:p>
          <a:p>
            <a:pPr marL="742950" indent="-742950">
              <a:buAutoNum type="alphaUcParenR"/>
            </a:pPr>
            <a:r>
              <a:rPr lang="en-US" sz="3200" i="1" dirty="0">
                <a:solidFill>
                  <a:srgbClr val="0000CC"/>
                </a:solidFill>
                <a:latin typeface="Times New Roman" panose="02020603050405020304" pitchFamily="18" charset="0"/>
                <a:cs typeface="Times New Roman" panose="02020603050405020304" pitchFamily="18" charset="0"/>
              </a:rPr>
              <a:t>Under 250 miles - rail, government auto, rental</a:t>
            </a:r>
          </a:p>
          <a:p>
            <a:pPr marL="742950" indent="-742950">
              <a:buAutoNum type="alphaUcParenR"/>
            </a:pPr>
            <a:r>
              <a:rPr lang="en-US" sz="3200" i="1" dirty="0">
                <a:solidFill>
                  <a:srgbClr val="0000CC"/>
                </a:solidFill>
                <a:latin typeface="Times New Roman" panose="02020603050405020304" pitchFamily="18" charset="0"/>
                <a:cs typeface="Times New Roman" panose="02020603050405020304" pitchFamily="18" charset="0"/>
              </a:rPr>
              <a:t>Over 250 miles - Air</a:t>
            </a:r>
          </a:p>
          <a:p>
            <a:pPr marL="742950" indent="-742950">
              <a:buAutoNum type="alphaUcParenR"/>
            </a:pPr>
            <a:r>
              <a:rPr lang="en-US" sz="3200" i="1" dirty="0">
                <a:solidFill>
                  <a:srgbClr val="0000CC"/>
                </a:solidFill>
                <a:latin typeface="Times New Roman" panose="02020603050405020304" pitchFamily="18" charset="0"/>
                <a:cs typeface="Times New Roman" panose="02020603050405020304" pitchFamily="18" charset="0"/>
              </a:rPr>
              <a:t>Traveler’s preference</a:t>
            </a:r>
          </a:p>
          <a:p>
            <a:pPr marL="742950" indent="-742950">
              <a:buAutoNum type="alphaUcParenR"/>
            </a:pPr>
            <a:r>
              <a:rPr lang="en-US" sz="3200" i="1" dirty="0">
                <a:solidFill>
                  <a:srgbClr val="0000CC"/>
                </a:solidFill>
                <a:latin typeface="Times New Roman" panose="02020603050405020304" pitchFamily="18" charset="0"/>
                <a:cs typeface="Times New Roman" panose="02020603050405020304" pitchFamily="18" charset="0"/>
              </a:rPr>
              <a:t>Transoceanic - Air</a:t>
            </a:r>
          </a:p>
        </p:txBody>
      </p:sp>
      <p:pic>
        <p:nvPicPr>
          <p:cNvPr id="9" name="Picture 8"/>
          <p:cNvPicPr>
            <a:picLocks noChangeAspect="1"/>
          </p:cNvPicPr>
          <p:nvPr/>
        </p:nvPicPr>
        <p:blipFill>
          <a:blip r:embed="rId5"/>
          <a:stretch>
            <a:fillRect/>
          </a:stretch>
        </p:blipFill>
        <p:spPr>
          <a:xfrm>
            <a:off x="10274309" y="3733361"/>
            <a:ext cx="1396984" cy="1831759"/>
          </a:xfrm>
          <a:prstGeom prst="rect">
            <a:avLst/>
          </a:prstGeom>
        </p:spPr>
      </p:pic>
    </p:spTree>
    <p:extLst>
      <p:ext uri="{BB962C8B-B14F-4D97-AF65-F5344CB8AC3E}">
        <p14:creationId xmlns:p14="http://schemas.microsoft.com/office/powerpoint/2010/main" val="23470549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280977"/>
            <a:ext cx="12192000" cy="1064197"/>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206" y="1057"/>
            <a:ext cx="1415443" cy="1624035"/>
          </a:xfrm>
          <a:prstGeom prst="rect">
            <a:avLst/>
          </a:prstGeom>
        </p:spPr>
      </p:pic>
      <p:sp>
        <p:nvSpPr>
          <p:cNvPr id="7" name="Title 3"/>
          <p:cNvSpPr txBox="1">
            <a:spLocks/>
          </p:cNvSpPr>
          <p:nvPr/>
        </p:nvSpPr>
        <p:spPr>
          <a:xfrm>
            <a:off x="1" y="516366"/>
            <a:ext cx="12113110" cy="66697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i="1" dirty="0">
                <a:solidFill>
                  <a:schemeClr val="bg1"/>
                </a:solidFill>
                <a:latin typeface="Times New Roman" panose="02020603050405020304" pitchFamily="18" charset="0"/>
                <a:cs typeface="Times New Roman" panose="02020603050405020304" pitchFamily="18" charset="0"/>
              </a:rPr>
              <a:t>Question?</a:t>
            </a:r>
          </a:p>
        </p:txBody>
      </p:sp>
      <p:sp>
        <p:nvSpPr>
          <p:cNvPr id="8" name="TextBox 7"/>
          <p:cNvSpPr txBox="1"/>
          <p:nvPr/>
        </p:nvSpPr>
        <p:spPr>
          <a:xfrm>
            <a:off x="457200" y="1625092"/>
            <a:ext cx="11226799" cy="4154984"/>
          </a:xfrm>
          <a:prstGeom prst="rect">
            <a:avLst/>
          </a:prstGeom>
          <a:noFill/>
        </p:spPr>
        <p:txBody>
          <a:bodyPr wrap="square" rtlCol="0">
            <a:spAutoFit/>
          </a:bodyPr>
          <a:lstStyle/>
          <a:p>
            <a:pPr algn="ctr"/>
            <a:r>
              <a:rPr lang="en-US" sz="3600" b="1" dirty="0">
                <a:solidFill>
                  <a:srgbClr val="0000CC"/>
                </a:solidFill>
                <a:latin typeface="Times New Roman" panose="02020603050405020304" pitchFamily="18" charset="0"/>
                <a:cs typeface="Times New Roman" panose="02020603050405020304" pitchFamily="18" charset="0"/>
              </a:rPr>
              <a:t>What is the traveler’s transportation reimbursement if the traveler did not use the authorized mode?</a:t>
            </a:r>
          </a:p>
          <a:p>
            <a:endParaRPr lang="en-US" sz="3200" dirty="0">
              <a:solidFill>
                <a:srgbClr val="0000CC"/>
              </a:solidFill>
              <a:latin typeface="Times New Roman" panose="02020603050405020304" pitchFamily="18" charset="0"/>
              <a:cs typeface="Times New Roman" panose="02020603050405020304" pitchFamily="18" charset="0"/>
            </a:endParaRPr>
          </a:p>
          <a:p>
            <a:pPr marL="742950" indent="-742950">
              <a:buFontTx/>
              <a:buAutoNum type="alphaUcParenR"/>
            </a:pPr>
            <a:r>
              <a:rPr lang="en-US" sz="3200" i="1" dirty="0">
                <a:solidFill>
                  <a:srgbClr val="0000CC"/>
                </a:solidFill>
                <a:latin typeface="Times New Roman" panose="02020603050405020304" pitchFamily="18" charset="0"/>
                <a:cs typeface="Times New Roman" panose="02020603050405020304" pitchFamily="18" charset="0"/>
              </a:rPr>
              <a:t>Traveler may always claim the full reimbursement</a:t>
            </a:r>
          </a:p>
          <a:p>
            <a:pPr marL="742950" indent="-742950">
              <a:buAutoNum type="alphaUcParenR"/>
            </a:pPr>
            <a:r>
              <a:rPr lang="en-US" sz="3200" i="1" dirty="0">
                <a:solidFill>
                  <a:srgbClr val="0000CC"/>
                </a:solidFill>
                <a:latin typeface="Times New Roman" panose="02020603050405020304" pitchFamily="18" charset="0"/>
                <a:cs typeface="Times New Roman" panose="02020603050405020304" pitchFamily="18" charset="0"/>
              </a:rPr>
              <a:t>AO may limit to the cost of the authorized transportation mode</a:t>
            </a:r>
          </a:p>
          <a:p>
            <a:pPr marL="742950" indent="-742950">
              <a:buAutoNum type="alphaUcParenR"/>
            </a:pPr>
            <a:r>
              <a:rPr lang="en-US" sz="3200" i="1" dirty="0">
                <a:solidFill>
                  <a:srgbClr val="0000CC"/>
                </a:solidFill>
                <a:latin typeface="Times New Roman" panose="02020603050405020304" pitchFamily="18" charset="0"/>
                <a:cs typeface="Times New Roman" panose="02020603050405020304" pitchFamily="18" charset="0"/>
              </a:rPr>
              <a:t>Traveler did not use the authorized mode, no reimbursement</a:t>
            </a:r>
          </a:p>
          <a:p>
            <a:pPr marL="742950" indent="-742950">
              <a:buAutoNum type="alphaUcParenR"/>
            </a:pPr>
            <a:r>
              <a:rPr lang="en-US" sz="3200" i="1" dirty="0">
                <a:solidFill>
                  <a:srgbClr val="0000CC"/>
                </a:solidFill>
                <a:latin typeface="Times New Roman" panose="02020603050405020304" pitchFamily="18" charset="0"/>
                <a:cs typeface="Times New Roman" panose="02020603050405020304" pitchFamily="18" charset="0"/>
              </a:rPr>
              <a:t>Organization’s local policy determines limitation</a:t>
            </a:r>
          </a:p>
          <a:p>
            <a:pPr marL="742950" indent="-742950">
              <a:buAutoNum type="alphaUcParenR"/>
            </a:pPr>
            <a:endParaRPr lang="en-US" sz="3200" i="1" dirty="0">
              <a:solidFill>
                <a:srgbClr val="0000CC"/>
              </a:solidFill>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5"/>
          <a:stretch>
            <a:fillRect/>
          </a:stretch>
        </p:blipFill>
        <p:spPr>
          <a:xfrm>
            <a:off x="9258315" y="4864196"/>
            <a:ext cx="1396984" cy="1831759"/>
          </a:xfrm>
          <a:prstGeom prst="rect">
            <a:avLst/>
          </a:prstGeom>
        </p:spPr>
      </p:pic>
    </p:spTree>
    <p:extLst>
      <p:ext uri="{BB962C8B-B14F-4D97-AF65-F5344CB8AC3E}">
        <p14:creationId xmlns:p14="http://schemas.microsoft.com/office/powerpoint/2010/main" val="36130757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280977"/>
            <a:ext cx="12192000" cy="1064197"/>
          </a:xfrm>
          <a:prstGeom prst="rect">
            <a:avLst/>
          </a:prstGeom>
        </p:spPr>
      </p:pic>
      <p:sp>
        <p:nvSpPr>
          <p:cNvPr id="6" name="TextBox 5"/>
          <p:cNvSpPr txBox="1"/>
          <p:nvPr/>
        </p:nvSpPr>
        <p:spPr>
          <a:xfrm>
            <a:off x="0" y="522322"/>
            <a:ext cx="12191999" cy="584775"/>
          </a:xfrm>
          <a:prstGeom prst="rect">
            <a:avLst/>
          </a:prstGeom>
          <a:noFill/>
        </p:spPr>
        <p:txBody>
          <a:bodyPr wrap="square" rtlCol="0">
            <a:spAutoFit/>
          </a:bodyPr>
          <a:lstStyle/>
          <a:p>
            <a:pPr algn="ctr"/>
            <a:r>
              <a:rPr lang="en-US" sz="3200" b="1" i="1" dirty="0">
                <a:solidFill>
                  <a:prstClr val="white"/>
                </a:solidFill>
                <a:latin typeface="Times New Roman" panose="02020603050405020304" pitchFamily="18" charset="0"/>
                <a:ea typeface="Tahoma" panose="020B0604030504040204" pitchFamily="34" charset="0"/>
                <a:cs typeface="Times New Roman" panose="02020603050405020304" pitchFamily="18" charset="0"/>
              </a:rPr>
              <a:t>Constructed Travel</a:t>
            </a: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9441" y="0"/>
            <a:ext cx="1415443" cy="1624035"/>
          </a:xfrm>
          <a:prstGeom prst="rect">
            <a:avLst/>
          </a:prstGeom>
        </p:spPr>
      </p:pic>
      <p:sp>
        <p:nvSpPr>
          <p:cNvPr id="4" name="Slide Number Placeholder 3"/>
          <p:cNvSpPr>
            <a:spLocks noGrp="1"/>
          </p:cNvSpPr>
          <p:nvPr>
            <p:ph type="sldNum" sz="quarter" idx="12"/>
          </p:nvPr>
        </p:nvSpPr>
        <p:spPr/>
        <p:txBody>
          <a:bodyPr/>
          <a:lstStyle/>
          <a:p>
            <a:fld id="{E6146206-84EF-4CD2-BEBE-C716950D3FAC}" type="slidenum">
              <a:rPr lang="en-US" smtClean="0"/>
              <a:t>4</a:t>
            </a:fld>
            <a:endParaRPr lang="en-US"/>
          </a:p>
        </p:txBody>
      </p:sp>
      <p:sp>
        <p:nvSpPr>
          <p:cNvPr id="11" name="Rectangle 10"/>
          <p:cNvSpPr/>
          <p:nvPr/>
        </p:nvSpPr>
        <p:spPr>
          <a:xfrm>
            <a:off x="673100" y="1624035"/>
            <a:ext cx="11112500" cy="3842077"/>
          </a:xfrm>
          <a:prstGeom prst="rect">
            <a:avLst/>
          </a:prstGeom>
        </p:spPr>
        <p:txBody>
          <a:bodyPr wrap="square">
            <a:spAutoFit/>
          </a:bodyPr>
          <a:lstStyle/>
          <a:p>
            <a:pPr marL="342900" indent="-342900">
              <a:buFont typeface="Wingdings" panose="05000000000000000000" pitchFamily="2" charset="2"/>
              <a:buChar char="§"/>
            </a:pPr>
            <a:r>
              <a:rPr lang="en-US" sz="2800" kern="0" dirty="0">
                <a:solidFill>
                  <a:srgbClr val="000000"/>
                </a:solidFill>
                <a:cs typeface="Times New Roman" panose="02020603050405020304" pitchFamily="18" charset="0"/>
              </a:rPr>
              <a:t>JTR 020203.B </a:t>
            </a:r>
          </a:p>
          <a:p>
            <a:pPr marL="342900" indent="-342900">
              <a:buFont typeface="Wingdings" panose="05000000000000000000" pitchFamily="2" charset="2"/>
              <a:buChar char="§"/>
            </a:pPr>
            <a:endParaRPr lang="en-US" sz="2800" kern="0" dirty="0">
              <a:solidFill>
                <a:srgbClr val="000000"/>
              </a:solidFill>
              <a:cs typeface="Times New Roman" panose="02020603050405020304" pitchFamily="18" charset="0"/>
            </a:endParaRPr>
          </a:p>
          <a:p>
            <a:pPr marL="800100" lvl="1" indent="-342900">
              <a:buFont typeface="Wingdings" panose="05000000000000000000" pitchFamily="2" charset="2"/>
              <a:buChar char="§"/>
            </a:pPr>
            <a:r>
              <a:rPr lang="en-US" sz="2800" dirty="0"/>
              <a:t>Determination Factors. The AO will </a:t>
            </a:r>
            <a:r>
              <a:rPr lang="en-US" sz="2800" dirty="0">
                <a:highlight>
                  <a:srgbClr val="FFFF00"/>
                </a:highlight>
              </a:rPr>
              <a:t>consider cost and</a:t>
            </a:r>
            <a:r>
              <a:rPr lang="en-US" sz="2800" dirty="0"/>
              <a:t> the following factors </a:t>
            </a:r>
            <a:r>
              <a:rPr lang="en-US" sz="2800" dirty="0">
                <a:highlight>
                  <a:srgbClr val="FFFF00"/>
                </a:highlight>
              </a:rPr>
              <a:t>when determining mode</a:t>
            </a:r>
            <a:r>
              <a:rPr lang="en-US" sz="2800" dirty="0"/>
              <a:t> of transportation most </a:t>
            </a:r>
            <a:r>
              <a:rPr lang="en-US" sz="2800" u="sng" dirty="0"/>
              <a:t>advantageous to the Government </a:t>
            </a:r>
            <a:r>
              <a:rPr lang="en-US" sz="2800" dirty="0"/>
              <a:t>for TDY travel. </a:t>
            </a:r>
          </a:p>
          <a:p>
            <a:pPr marL="800100" lvl="1" indent="-342900">
              <a:buFont typeface="Wingdings" panose="05000000000000000000" pitchFamily="2" charset="2"/>
              <a:buChar char="§"/>
            </a:pPr>
            <a:endParaRPr lang="en-US" sz="2800" dirty="0"/>
          </a:p>
          <a:p>
            <a:pPr marL="342900" indent="-342900">
              <a:buFont typeface="Wingdings" panose="05000000000000000000" pitchFamily="2" charset="2"/>
              <a:buChar char="§"/>
            </a:pPr>
            <a:endParaRPr lang="en-US" sz="2400" kern="0" dirty="0">
              <a:solidFill>
                <a:srgbClr val="0000FF"/>
              </a:solidFill>
              <a:latin typeface="Times New Roman" panose="02020603050405020304" pitchFamily="18" charset="0"/>
              <a:cs typeface="Times New Roman" panose="02020603050405020304" pitchFamily="18" charset="0"/>
            </a:endParaRPr>
          </a:p>
          <a:p>
            <a:pPr marL="1200150" lvl="2" indent="-285750" defTabSz="457200" eaLnBrk="0" fontAlgn="base" hangingPunct="0">
              <a:spcBef>
                <a:spcPts val="800"/>
              </a:spcBef>
              <a:spcAft>
                <a:spcPct val="0"/>
              </a:spcAft>
              <a:buClr>
                <a:srgbClr val="000000"/>
              </a:buClr>
              <a:buSzPct val="100000"/>
              <a:buFont typeface="Wingdings" panose="05000000000000000000" pitchFamily="2" charset="2"/>
              <a:buChar char="Ø"/>
              <a:tabLst>
                <a:tab pos="569913" algn="l"/>
                <a:tab pos="1484313" algn="l"/>
                <a:tab pos="2398713" algn="l"/>
                <a:tab pos="3313113" algn="l"/>
                <a:tab pos="4227513" algn="l"/>
                <a:tab pos="5141913" algn="l"/>
                <a:tab pos="6056313" algn="l"/>
                <a:tab pos="6970713" algn="l"/>
                <a:tab pos="7885113" algn="l"/>
                <a:tab pos="8799513" algn="l"/>
                <a:tab pos="9713913" algn="l"/>
              </a:tabLst>
              <a:defRPr/>
            </a:pPr>
            <a:endParaRPr lang="en-US" sz="2400" kern="0" dirty="0">
              <a:solidFill>
                <a:srgbClr val="000000"/>
              </a:solidFill>
              <a:latin typeface="Times New Roman" panose="02020603050405020304" pitchFamily="18" charset="0"/>
              <a:cs typeface="Times New Roman" panose="02020603050405020304" pitchFamily="18" charset="0"/>
            </a:endParaRPr>
          </a:p>
          <a:p>
            <a:pPr marL="1141413" lvl="2" indent="-341313" defTabSz="457200" eaLnBrk="0" fontAlgn="base" hangingPunct="0">
              <a:spcBef>
                <a:spcPts val="600"/>
              </a:spcBef>
              <a:spcAft>
                <a:spcPct val="0"/>
              </a:spcAft>
              <a:buClr>
                <a:srgbClr val="000000"/>
              </a:buClr>
              <a:buSzPct val="100000"/>
              <a:buFont typeface="Wingdings" panose="05000000000000000000" pitchFamily="2" charset="2"/>
              <a:buChar char="Ø"/>
              <a:tabLst>
                <a:tab pos="569913" algn="l"/>
                <a:tab pos="1484313" algn="l"/>
                <a:tab pos="2398713" algn="l"/>
                <a:tab pos="3313113" algn="l"/>
                <a:tab pos="4227513" algn="l"/>
                <a:tab pos="5141913" algn="l"/>
                <a:tab pos="6056313" algn="l"/>
                <a:tab pos="6970713" algn="l"/>
                <a:tab pos="7885113" algn="l"/>
                <a:tab pos="8799513" algn="l"/>
                <a:tab pos="9713913" algn="l"/>
              </a:tabLst>
              <a:defRPr/>
            </a:pPr>
            <a:endParaRPr lang="en-US" sz="1600" kern="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44342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280977"/>
            <a:ext cx="12192000" cy="1064197"/>
          </a:xfrm>
          <a:prstGeom prst="rect">
            <a:avLst/>
          </a:prstGeom>
        </p:spPr>
      </p:pic>
      <p:sp>
        <p:nvSpPr>
          <p:cNvPr id="6" name="TextBox 5"/>
          <p:cNvSpPr txBox="1"/>
          <p:nvPr/>
        </p:nvSpPr>
        <p:spPr>
          <a:xfrm>
            <a:off x="0" y="522322"/>
            <a:ext cx="12191999" cy="584775"/>
          </a:xfrm>
          <a:prstGeom prst="rect">
            <a:avLst/>
          </a:prstGeom>
          <a:noFill/>
        </p:spPr>
        <p:txBody>
          <a:bodyPr wrap="square" rtlCol="0">
            <a:spAutoFit/>
          </a:bodyPr>
          <a:lstStyle/>
          <a:p>
            <a:pPr algn="ctr"/>
            <a:r>
              <a:rPr lang="en-US" sz="3200" b="1" i="1" dirty="0">
                <a:solidFill>
                  <a:prstClr val="white"/>
                </a:solidFill>
                <a:latin typeface="Times New Roman" panose="02020603050405020304" pitchFamily="18" charset="0"/>
                <a:ea typeface="Tahoma" panose="020B0604030504040204" pitchFamily="34" charset="0"/>
                <a:cs typeface="Times New Roman" panose="02020603050405020304" pitchFamily="18" charset="0"/>
              </a:rPr>
              <a:t>Constructed Travel</a:t>
            </a: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9441" y="0"/>
            <a:ext cx="1415443" cy="1624035"/>
          </a:xfrm>
          <a:prstGeom prst="rect">
            <a:avLst/>
          </a:prstGeom>
        </p:spPr>
      </p:pic>
      <p:sp>
        <p:nvSpPr>
          <p:cNvPr id="4" name="Slide Number Placeholder 3"/>
          <p:cNvSpPr>
            <a:spLocks noGrp="1"/>
          </p:cNvSpPr>
          <p:nvPr>
            <p:ph type="sldNum" sz="quarter" idx="12"/>
          </p:nvPr>
        </p:nvSpPr>
        <p:spPr/>
        <p:txBody>
          <a:bodyPr/>
          <a:lstStyle/>
          <a:p>
            <a:fld id="{E6146206-84EF-4CD2-BEBE-C716950D3FAC}" type="slidenum">
              <a:rPr lang="en-US" smtClean="0"/>
              <a:t>5</a:t>
            </a:fld>
            <a:endParaRPr lang="en-US"/>
          </a:p>
        </p:txBody>
      </p:sp>
      <p:sp>
        <p:nvSpPr>
          <p:cNvPr id="11" name="Rectangle 10"/>
          <p:cNvSpPr/>
          <p:nvPr/>
        </p:nvSpPr>
        <p:spPr>
          <a:xfrm>
            <a:off x="673100" y="1624035"/>
            <a:ext cx="10909300" cy="5934958"/>
          </a:xfrm>
          <a:prstGeom prst="rect">
            <a:avLst/>
          </a:prstGeom>
        </p:spPr>
        <p:txBody>
          <a:bodyPr wrap="square">
            <a:spAutoFit/>
          </a:bodyPr>
          <a:lstStyle/>
          <a:p>
            <a:pPr marL="342900" indent="-342900">
              <a:buFont typeface="Wingdings" panose="05000000000000000000" pitchFamily="2" charset="2"/>
              <a:buChar char="§"/>
            </a:pPr>
            <a:r>
              <a:rPr lang="en-US" sz="2800" kern="0" dirty="0">
                <a:solidFill>
                  <a:srgbClr val="000000"/>
                </a:solidFill>
                <a:cs typeface="Times New Roman" panose="02020603050405020304" pitchFamily="18" charset="0"/>
              </a:rPr>
              <a:t>JTR 020210.F </a:t>
            </a:r>
          </a:p>
          <a:p>
            <a:pPr marL="342900" indent="-342900">
              <a:buFont typeface="Wingdings" panose="05000000000000000000" pitchFamily="2" charset="2"/>
              <a:buChar char="§"/>
            </a:pPr>
            <a:endParaRPr lang="en-US" sz="2800" kern="0" dirty="0">
              <a:solidFill>
                <a:srgbClr val="000000"/>
              </a:solidFill>
              <a:cs typeface="Times New Roman" panose="02020603050405020304" pitchFamily="18" charset="0"/>
            </a:endParaRPr>
          </a:p>
          <a:p>
            <a:r>
              <a:rPr lang="en-US" sz="2400" dirty="0"/>
              <a:t>Cost Comparisons Between Use of a POV and Other Modes of Transportation (Computation and Calculation Rules). When a traveler uses a POV instead of an authorized type of transportation </a:t>
            </a:r>
            <a:r>
              <a:rPr lang="en-US" sz="2400" dirty="0">
                <a:highlight>
                  <a:srgbClr val="FFFF00"/>
                </a:highlight>
              </a:rPr>
              <a:t>deemed most advantageous to the Government</a:t>
            </a:r>
            <a:r>
              <a:rPr lang="en-US" sz="2400" dirty="0"/>
              <a:t>, a cost comparison is done to determine reimbursement. The POV mileage is compared to the constructed cost of the authorized transportation type and the lesser of the two amounts is reimbursed. The constructed cost is the sum of the transportation ticket cost, </a:t>
            </a:r>
            <a:r>
              <a:rPr lang="en-US" sz="2400" dirty="0">
                <a:highlight>
                  <a:srgbClr val="FFFF00"/>
                </a:highlight>
              </a:rPr>
              <a:t>the TMC fee, and other related costs that include, but not limited to, taxi and TNC fares, terminal mileage, baggage fees, ferry fees, parking, or rental car when authorized and necessary.</a:t>
            </a:r>
            <a:r>
              <a:rPr lang="en-US" sz="2400" dirty="0"/>
              <a:t> The per diem that the Government would have incurred if travel had been performed by the authorized transportation mode is paid.</a:t>
            </a:r>
          </a:p>
          <a:p>
            <a:pPr marL="342900" indent="-342900">
              <a:buFont typeface="Wingdings" panose="05000000000000000000" pitchFamily="2" charset="2"/>
              <a:buChar char="§"/>
            </a:pPr>
            <a:endParaRPr lang="en-US" sz="2400" kern="0" dirty="0">
              <a:solidFill>
                <a:srgbClr val="0000FF"/>
              </a:solidFill>
              <a:latin typeface="Times New Roman" panose="02020603050405020304" pitchFamily="18" charset="0"/>
              <a:cs typeface="Times New Roman" panose="02020603050405020304" pitchFamily="18" charset="0"/>
            </a:endParaRPr>
          </a:p>
          <a:p>
            <a:pPr marL="1200150" lvl="2" indent="-285750" defTabSz="457200" eaLnBrk="0" fontAlgn="base" hangingPunct="0">
              <a:spcBef>
                <a:spcPts val="800"/>
              </a:spcBef>
              <a:spcAft>
                <a:spcPct val="0"/>
              </a:spcAft>
              <a:buClr>
                <a:srgbClr val="000000"/>
              </a:buClr>
              <a:buSzPct val="100000"/>
              <a:buFont typeface="Wingdings" panose="05000000000000000000" pitchFamily="2" charset="2"/>
              <a:buChar char="Ø"/>
              <a:tabLst>
                <a:tab pos="569913" algn="l"/>
                <a:tab pos="1484313" algn="l"/>
                <a:tab pos="2398713" algn="l"/>
                <a:tab pos="3313113" algn="l"/>
                <a:tab pos="4227513" algn="l"/>
                <a:tab pos="5141913" algn="l"/>
                <a:tab pos="6056313" algn="l"/>
                <a:tab pos="6970713" algn="l"/>
                <a:tab pos="7885113" algn="l"/>
                <a:tab pos="8799513" algn="l"/>
                <a:tab pos="9713913" algn="l"/>
              </a:tabLst>
              <a:defRPr/>
            </a:pPr>
            <a:endParaRPr lang="en-US" sz="2400" kern="0" dirty="0">
              <a:solidFill>
                <a:srgbClr val="000000"/>
              </a:solidFill>
              <a:latin typeface="Times New Roman" panose="02020603050405020304" pitchFamily="18" charset="0"/>
              <a:cs typeface="Times New Roman" panose="02020603050405020304" pitchFamily="18" charset="0"/>
            </a:endParaRPr>
          </a:p>
          <a:p>
            <a:pPr marL="1141413" lvl="2" indent="-341313" defTabSz="457200" eaLnBrk="0" fontAlgn="base" hangingPunct="0">
              <a:spcBef>
                <a:spcPts val="600"/>
              </a:spcBef>
              <a:spcAft>
                <a:spcPct val="0"/>
              </a:spcAft>
              <a:buClr>
                <a:srgbClr val="000000"/>
              </a:buClr>
              <a:buSzPct val="100000"/>
              <a:buFont typeface="Wingdings" panose="05000000000000000000" pitchFamily="2" charset="2"/>
              <a:buChar char="Ø"/>
              <a:tabLst>
                <a:tab pos="569913" algn="l"/>
                <a:tab pos="1484313" algn="l"/>
                <a:tab pos="2398713" algn="l"/>
                <a:tab pos="3313113" algn="l"/>
                <a:tab pos="4227513" algn="l"/>
                <a:tab pos="5141913" algn="l"/>
                <a:tab pos="6056313" algn="l"/>
                <a:tab pos="6970713" algn="l"/>
                <a:tab pos="7885113" algn="l"/>
                <a:tab pos="8799513" algn="l"/>
                <a:tab pos="9713913" algn="l"/>
              </a:tabLst>
              <a:defRPr/>
            </a:pPr>
            <a:endParaRPr lang="en-US" sz="1600" kern="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808728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280977"/>
            <a:ext cx="12192000" cy="1064197"/>
          </a:xfrm>
          <a:prstGeom prst="rect">
            <a:avLst/>
          </a:prstGeom>
        </p:spPr>
      </p:pic>
      <p:sp>
        <p:nvSpPr>
          <p:cNvPr id="6" name="TextBox 5"/>
          <p:cNvSpPr txBox="1"/>
          <p:nvPr/>
        </p:nvSpPr>
        <p:spPr>
          <a:xfrm>
            <a:off x="0" y="522322"/>
            <a:ext cx="12191999" cy="584775"/>
          </a:xfrm>
          <a:prstGeom prst="rect">
            <a:avLst/>
          </a:prstGeom>
          <a:noFill/>
        </p:spPr>
        <p:txBody>
          <a:bodyPr wrap="square" rtlCol="0">
            <a:spAutoFit/>
          </a:bodyPr>
          <a:lstStyle/>
          <a:p>
            <a:pPr algn="ctr"/>
            <a:r>
              <a:rPr lang="en-US" sz="3200" b="1" i="1" dirty="0">
                <a:solidFill>
                  <a:prstClr val="white"/>
                </a:solidFill>
                <a:latin typeface="Times New Roman" panose="02020603050405020304" pitchFamily="18" charset="0"/>
                <a:ea typeface="Tahoma" panose="020B0604030504040204" pitchFamily="34" charset="0"/>
                <a:cs typeface="Times New Roman" panose="02020603050405020304" pitchFamily="18" charset="0"/>
              </a:rPr>
              <a:t>Constructed Travel</a:t>
            </a: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9441" y="0"/>
            <a:ext cx="1415443" cy="1624035"/>
          </a:xfrm>
          <a:prstGeom prst="rect">
            <a:avLst/>
          </a:prstGeom>
        </p:spPr>
      </p:pic>
      <p:sp>
        <p:nvSpPr>
          <p:cNvPr id="4" name="Slide Number Placeholder 3"/>
          <p:cNvSpPr>
            <a:spLocks noGrp="1"/>
          </p:cNvSpPr>
          <p:nvPr>
            <p:ph type="sldNum" sz="quarter" idx="12"/>
          </p:nvPr>
        </p:nvSpPr>
        <p:spPr/>
        <p:txBody>
          <a:bodyPr/>
          <a:lstStyle/>
          <a:p>
            <a:fld id="{E6146206-84EF-4CD2-BEBE-C716950D3FAC}" type="slidenum">
              <a:rPr lang="en-US" smtClean="0"/>
              <a:t>6</a:t>
            </a:fld>
            <a:endParaRPr lang="en-US"/>
          </a:p>
        </p:txBody>
      </p:sp>
      <p:sp>
        <p:nvSpPr>
          <p:cNvPr id="7" name="TextBox 6">
            <a:extLst>
              <a:ext uri="{FF2B5EF4-FFF2-40B4-BE49-F238E27FC236}">
                <a16:creationId xmlns:a16="http://schemas.microsoft.com/office/drawing/2014/main" id="{F6DE6281-D04E-49DB-9354-DF39568B0050}"/>
              </a:ext>
            </a:extLst>
          </p:cNvPr>
          <p:cNvSpPr txBox="1"/>
          <p:nvPr/>
        </p:nvSpPr>
        <p:spPr>
          <a:xfrm>
            <a:off x="838200" y="1777040"/>
            <a:ext cx="10718800" cy="4893647"/>
          </a:xfrm>
          <a:prstGeom prst="rect">
            <a:avLst/>
          </a:prstGeom>
          <a:noFill/>
        </p:spPr>
        <p:txBody>
          <a:bodyPr wrap="square">
            <a:spAutoFit/>
          </a:bodyPr>
          <a:lstStyle/>
          <a:p>
            <a:pPr marL="342900" indent="-342900">
              <a:buFont typeface="Wingdings" panose="05000000000000000000" pitchFamily="2" charset="2"/>
              <a:buChar char="§"/>
            </a:pPr>
            <a:r>
              <a:rPr lang="en-US" sz="2400" dirty="0"/>
              <a:t>The conditions for a Constructed Travel Worksheet (CTW) have now changed</a:t>
            </a:r>
          </a:p>
          <a:p>
            <a:pPr marL="342900" indent="-342900">
              <a:buFont typeface="Wingdings" panose="05000000000000000000" pitchFamily="2" charset="2"/>
              <a:buChar char="§"/>
            </a:pPr>
            <a:endParaRPr lang="en-US" sz="2400" dirty="0"/>
          </a:p>
          <a:p>
            <a:pPr marL="800100" lvl="1" indent="-342900">
              <a:buFont typeface="Wingdings" panose="05000000000000000000" pitchFamily="2" charset="2"/>
              <a:buChar char="§"/>
            </a:pPr>
            <a:r>
              <a:rPr lang="en-US" sz="2400" dirty="0"/>
              <a:t>A CTW </a:t>
            </a:r>
            <a:r>
              <a:rPr lang="en-US" sz="2400" b="1" u="sng" dirty="0">
                <a:solidFill>
                  <a:schemeClr val="accent1">
                    <a:lumMod val="75000"/>
                  </a:schemeClr>
                </a:solidFill>
              </a:rPr>
              <a:t>is not required</a:t>
            </a:r>
            <a:r>
              <a:rPr lang="en-US" sz="2400" dirty="0">
                <a:solidFill>
                  <a:schemeClr val="accent1">
                    <a:lumMod val="75000"/>
                  </a:schemeClr>
                </a:solidFill>
              </a:rPr>
              <a:t> </a:t>
            </a:r>
            <a:r>
              <a:rPr lang="en-US" sz="2400" dirty="0"/>
              <a:t>if you will use the transportation mode that the AO authorizes or directs for </a:t>
            </a:r>
            <a:r>
              <a:rPr lang="en-US" sz="2400" u="sng" dirty="0"/>
              <a:t>every leg </a:t>
            </a:r>
            <a:r>
              <a:rPr lang="en-US" sz="2400" dirty="0"/>
              <a:t>of your travel. </a:t>
            </a:r>
          </a:p>
          <a:p>
            <a:pPr marL="342900" indent="-342900">
              <a:buFont typeface="Wingdings" panose="05000000000000000000" pitchFamily="2" charset="2"/>
              <a:buChar char="§"/>
            </a:pPr>
            <a:endParaRPr lang="en-US" sz="2400" dirty="0"/>
          </a:p>
          <a:p>
            <a:pPr marL="800100" lvl="1" indent="-342900">
              <a:buFont typeface="Wingdings" panose="05000000000000000000" pitchFamily="2" charset="2"/>
              <a:buChar char="§"/>
            </a:pPr>
            <a:r>
              <a:rPr lang="en-US" sz="2400" dirty="0"/>
              <a:t>A CTW </a:t>
            </a:r>
            <a:r>
              <a:rPr lang="en-US" sz="2400" b="1" u="sng" dirty="0">
                <a:solidFill>
                  <a:schemeClr val="accent1">
                    <a:lumMod val="75000"/>
                  </a:schemeClr>
                </a:solidFill>
              </a:rPr>
              <a:t>is not required</a:t>
            </a:r>
            <a:r>
              <a:rPr lang="en-US" sz="2400" b="1" dirty="0">
                <a:solidFill>
                  <a:schemeClr val="accent1">
                    <a:lumMod val="75000"/>
                  </a:schemeClr>
                </a:solidFill>
              </a:rPr>
              <a:t> </a:t>
            </a:r>
            <a:r>
              <a:rPr lang="en-US" sz="2400" dirty="0"/>
              <a:t>if government transportation is authorized or directed.</a:t>
            </a:r>
          </a:p>
          <a:p>
            <a:pPr marL="342900" indent="-342900">
              <a:buFont typeface="Wingdings" panose="05000000000000000000" pitchFamily="2" charset="2"/>
              <a:buChar char="§"/>
            </a:pPr>
            <a:endParaRPr lang="en-US" sz="2400" dirty="0"/>
          </a:p>
          <a:p>
            <a:pPr marL="800100" lvl="1" indent="-342900">
              <a:buFont typeface="Wingdings" panose="05000000000000000000" pitchFamily="2" charset="2"/>
              <a:buChar char="§"/>
            </a:pPr>
            <a:r>
              <a:rPr lang="en-US" sz="2400" dirty="0"/>
              <a:t>A CTW </a:t>
            </a:r>
            <a:r>
              <a:rPr lang="en-US" sz="2400" b="1" u="sng" dirty="0">
                <a:solidFill>
                  <a:srgbClr val="FF0000"/>
                </a:solidFill>
              </a:rPr>
              <a:t>is required</a:t>
            </a:r>
            <a:r>
              <a:rPr lang="en-US" sz="2400" dirty="0">
                <a:solidFill>
                  <a:srgbClr val="FF0000"/>
                </a:solidFill>
              </a:rPr>
              <a:t> </a:t>
            </a:r>
            <a:r>
              <a:rPr lang="en-US" sz="2400" dirty="0"/>
              <a:t>any time you use your Privately Owned Vehicle (POV). </a:t>
            </a:r>
          </a:p>
          <a:p>
            <a:pPr marL="342900" indent="-342900">
              <a:buFont typeface="Wingdings" panose="05000000000000000000" pitchFamily="2" charset="2"/>
              <a:buChar char="§"/>
            </a:pPr>
            <a:endParaRPr lang="en-US" sz="2400" dirty="0"/>
          </a:p>
          <a:p>
            <a:pPr marL="1257300" lvl="2" indent="-342900">
              <a:buFont typeface="Wingdings" panose="05000000000000000000" pitchFamily="2" charset="2"/>
              <a:buChar char="§"/>
            </a:pPr>
            <a:r>
              <a:rPr lang="en-US" sz="2400" dirty="0"/>
              <a:t>A POV can be a privately owned automobile, motorcycle, airplane, or boat.</a:t>
            </a:r>
          </a:p>
          <a:p>
            <a:pPr lvl="2"/>
            <a:endParaRPr lang="en-US" sz="2400" dirty="0"/>
          </a:p>
          <a:p>
            <a:pPr marL="342900" indent="-342900">
              <a:buFont typeface="Wingdings" panose="05000000000000000000" pitchFamily="2" charset="2"/>
              <a:buChar char="§"/>
            </a:pPr>
            <a:r>
              <a:rPr lang="en-US" sz="2400" dirty="0"/>
              <a:t>Keep in mind that a CTW is not required for local travel or when using your POV to travel to/from the terminal.</a:t>
            </a:r>
          </a:p>
        </p:txBody>
      </p:sp>
    </p:spTree>
    <p:extLst>
      <p:ext uri="{BB962C8B-B14F-4D97-AF65-F5344CB8AC3E}">
        <p14:creationId xmlns:p14="http://schemas.microsoft.com/office/powerpoint/2010/main" val="1447922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280977"/>
            <a:ext cx="12192000" cy="1064197"/>
          </a:xfrm>
          <a:prstGeom prst="rect">
            <a:avLst/>
          </a:prstGeom>
        </p:spPr>
      </p:pic>
      <p:sp>
        <p:nvSpPr>
          <p:cNvPr id="6" name="TextBox 5"/>
          <p:cNvSpPr txBox="1"/>
          <p:nvPr/>
        </p:nvSpPr>
        <p:spPr>
          <a:xfrm>
            <a:off x="0" y="522322"/>
            <a:ext cx="12191999" cy="584775"/>
          </a:xfrm>
          <a:prstGeom prst="rect">
            <a:avLst/>
          </a:prstGeom>
          <a:noFill/>
        </p:spPr>
        <p:txBody>
          <a:bodyPr wrap="square" rtlCol="0">
            <a:spAutoFit/>
          </a:bodyPr>
          <a:lstStyle/>
          <a:p>
            <a:pPr algn="ctr"/>
            <a:r>
              <a:rPr lang="en-US" sz="3200" b="1" i="1" dirty="0">
                <a:solidFill>
                  <a:prstClr val="white"/>
                </a:solidFill>
                <a:latin typeface="Times New Roman" panose="02020603050405020304" pitchFamily="18" charset="0"/>
                <a:ea typeface="Tahoma" panose="020B0604030504040204" pitchFamily="34" charset="0"/>
                <a:cs typeface="Times New Roman" panose="02020603050405020304" pitchFamily="18" charset="0"/>
              </a:rPr>
              <a:t>JTR Table 2-11-POV</a:t>
            </a: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9441" y="0"/>
            <a:ext cx="1415443" cy="1624035"/>
          </a:xfrm>
          <a:prstGeom prst="rect">
            <a:avLst/>
          </a:prstGeom>
        </p:spPr>
      </p:pic>
      <p:sp>
        <p:nvSpPr>
          <p:cNvPr id="4" name="Slide Number Placeholder 3"/>
          <p:cNvSpPr>
            <a:spLocks noGrp="1"/>
          </p:cNvSpPr>
          <p:nvPr>
            <p:ph type="sldNum" sz="quarter" idx="12"/>
          </p:nvPr>
        </p:nvSpPr>
        <p:spPr/>
        <p:txBody>
          <a:bodyPr/>
          <a:lstStyle/>
          <a:p>
            <a:fld id="{E6146206-84EF-4CD2-BEBE-C716950D3FAC}" type="slidenum">
              <a:rPr lang="en-US" smtClean="0"/>
              <a:t>7</a:t>
            </a:fld>
            <a:endParaRPr lang="en-US"/>
          </a:p>
        </p:txBody>
      </p:sp>
      <p:pic>
        <p:nvPicPr>
          <p:cNvPr id="2" name="Picture 1">
            <a:extLst>
              <a:ext uri="{FF2B5EF4-FFF2-40B4-BE49-F238E27FC236}">
                <a16:creationId xmlns:a16="http://schemas.microsoft.com/office/drawing/2014/main" id="{8F707BFA-6471-72F6-3DB3-99B5BC7D22DF}"/>
              </a:ext>
            </a:extLst>
          </p:cNvPr>
          <p:cNvPicPr>
            <a:picLocks noChangeAspect="1"/>
          </p:cNvPicPr>
          <p:nvPr/>
        </p:nvPicPr>
        <p:blipFill>
          <a:blip r:embed="rId5"/>
          <a:stretch>
            <a:fillRect/>
          </a:stretch>
        </p:blipFill>
        <p:spPr>
          <a:xfrm>
            <a:off x="952500" y="2132034"/>
            <a:ext cx="10401300" cy="3811565"/>
          </a:xfrm>
          <a:prstGeom prst="rect">
            <a:avLst/>
          </a:prstGeom>
        </p:spPr>
      </p:pic>
    </p:spTree>
    <p:extLst>
      <p:ext uri="{BB962C8B-B14F-4D97-AF65-F5344CB8AC3E}">
        <p14:creationId xmlns:p14="http://schemas.microsoft.com/office/powerpoint/2010/main" val="11342982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280977"/>
            <a:ext cx="12192000" cy="1064197"/>
          </a:xfrm>
          <a:prstGeom prst="rect">
            <a:avLst/>
          </a:prstGeom>
        </p:spPr>
      </p:pic>
      <p:sp>
        <p:nvSpPr>
          <p:cNvPr id="6" name="TextBox 5"/>
          <p:cNvSpPr txBox="1"/>
          <p:nvPr/>
        </p:nvSpPr>
        <p:spPr>
          <a:xfrm>
            <a:off x="0" y="522322"/>
            <a:ext cx="12191999" cy="584775"/>
          </a:xfrm>
          <a:prstGeom prst="rect">
            <a:avLst/>
          </a:prstGeom>
          <a:noFill/>
        </p:spPr>
        <p:txBody>
          <a:bodyPr wrap="square" rtlCol="0">
            <a:spAutoFit/>
          </a:bodyPr>
          <a:lstStyle/>
          <a:p>
            <a:pPr algn="ctr"/>
            <a:r>
              <a:rPr lang="en-US" sz="3200" b="1" i="1" dirty="0">
                <a:solidFill>
                  <a:prstClr val="white"/>
                </a:solidFill>
                <a:latin typeface="Times New Roman" panose="02020603050405020304" pitchFamily="18" charset="0"/>
                <a:ea typeface="Tahoma" panose="020B0604030504040204" pitchFamily="34" charset="0"/>
                <a:cs typeface="Times New Roman" panose="02020603050405020304" pitchFamily="18" charset="0"/>
              </a:rPr>
              <a:t>JTR Table 2-11-Air</a:t>
            </a: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9441" y="0"/>
            <a:ext cx="1415443" cy="1624035"/>
          </a:xfrm>
          <a:prstGeom prst="rect">
            <a:avLst/>
          </a:prstGeom>
        </p:spPr>
      </p:pic>
      <p:sp>
        <p:nvSpPr>
          <p:cNvPr id="4" name="Slide Number Placeholder 3"/>
          <p:cNvSpPr>
            <a:spLocks noGrp="1"/>
          </p:cNvSpPr>
          <p:nvPr>
            <p:ph type="sldNum" sz="quarter" idx="12"/>
          </p:nvPr>
        </p:nvSpPr>
        <p:spPr/>
        <p:txBody>
          <a:bodyPr/>
          <a:lstStyle/>
          <a:p>
            <a:fld id="{E6146206-84EF-4CD2-BEBE-C716950D3FAC}" type="slidenum">
              <a:rPr lang="en-US" smtClean="0"/>
              <a:t>8</a:t>
            </a:fld>
            <a:endParaRPr lang="en-US"/>
          </a:p>
        </p:txBody>
      </p:sp>
      <p:pic>
        <p:nvPicPr>
          <p:cNvPr id="5" name="Picture 4">
            <a:extLst>
              <a:ext uri="{FF2B5EF4-FFF2-40B4-BE49-F238E27FC236}">
                <a16:creationId xmlns:a16="http://schemas.microsoft.com/office/drawing/2014/main" id="{50365123-A6B5-5589-1413-0F0F6222F884}"/>
              </a:ext>
            </a:extLst>
          </p:cNvPr>
          <p:cNvPicPr>
            <a:picLocks noChangeAspect="1"/>
          </p:cNvPicPr>
          <p:nvPr/>
        </p:nvPicPr>
        <p:blipFill>
          <a:blip r:embed="rId5"/>
          <a:stretch>
            <a:fillRect/>
          </a:stretch>
        </p:blipFill>
        <p:spPr>
          <a:xfrm>
            <a:off x="850900" y="1843882"/>
            <a:ext cx="10502900" cy="4633117"/>
          </a:xfrm>
          <a:prstGeom prst="rect">
            <a:avLst/>
          </a:prstGeom>
        </p:spPr>
      </p:pic>
      <p:pic>
        <p:nvPicPr>
          <p:cNvPr id="2" name="Picture 1">
            <a:extLst>
              <a:ext uri="{FF2B5EF4-FFF2-40B4-BE49-F238E27FC236}">
                <a16:creationId xmlns:a16="http://schemas.microsoft.com/office/drawing/2014/main" id="{2539DE18-4F30-D26A-EE62-7AF2DF9E44DC}"/>
              </a:ext>
            </a:extLst>
          </p:cNvPr>
          <p:cNvPicPr>
            <a:picLocks noChangeAspect="1"/>
          </p:cNvPicPr>
          <p:nvPr/>
        </p:nvPicPr>
        <p:blipFill>
          <a:blip r:embed="rId6"/>
          <a:stretch>
            <a:fillRect/>
          </a:stretch>
        </p:blipFill>
        <p:spPr>
          <a:xfrm>
            <a:off x="11353800" y="3536676"/>
            <a:ext cx="524301" cy="445047"/>
          </a:xfrm>
          <a:prstGeom prst="rect">
            <a:avLst/>
          </a:prstGeom>
        </p:spPr>
      </p:pic>
      <p:pic>
        <p:nvPicPr>
          <p:cNvPr id="7" name="Picture 6">
            <a:extLst>
              <a:ext uri="{FF2B5EF4-FFF2-40B4-BE49-F238E27FC236}">
                <a16:creationId xmlns:a16="http://schemas.microsoft.com/office/drawing/2014/main" id="{76407C3D-09B3-A5FD-3569-EC4AC91415CE}"/>
              </a:ext>
            </a:extLst>
          </p:cNvPr>
          <p:cNvPicPr>
            <a:picLocks noChangeAspect="1"/>
          </p:cNvPicPr>
          <p:nvPr/>
        </p:nvPicPr>
        <p:blipFill>
          <a:blip r:embed="rId6"/>
          <a:stretch>
            <a:fillRect/>
          </a:stretch>
        </p:blipFill>
        <p:spPr>
          <a:xfrm>
            <a:off x="11353800" y="4387576"/>
            <a:ext cx="524301" cy="445047"/>
          </a:xfrm>
          <a:prstGeom prst="rect">
            <a:avLst/>
          </a:prstGeom>
        </p:spPr>
      </p:pic>
    </p:spTree>
    <p:extLst>
      <p:ext uri="{BB962C8B-B14F-4D97-AF65-F5344CB8AC3E}">
        <p14:creationId xmlns:p14="http://schemas.microsoft.com/office/powerpoint/2010/main" val="35464644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280977"/>
            <a:ext cx="12192000" cy="1064197"/>
          </a:xfrm>
          <a:prstGeom prst="rect">
            <a:avLst/>
          </a:prstGeom>
        </p:spPr>
      </p:pic>
      <p:sp>
        <p:nvSpPr>
          <p:cNvPr id="6" name="TextBox 5"/>
          <p:cNvSpPr txBox="1"/>
          <p:nvPr/>
        </p:nvSpPr>
        <p:spPr>
          <a:xfrm>
            <a:off x="0" y="522322"/>
            <a:ext cx="12191999" cy="584775"/>
          </a:xfrm>
          <a:prstGeom prst="rect">
            <a:avLst/>
          </a:prstGeom>
          <a:noFill/>
        </p:spPr>
        <p:txBody>
          <a:bodyPr wrap="square" rtlCol="0">
            <a:spAutoFit/>
          </a:bodyPr>
          <a:lstStyle/>
          <a:p>
            <a:pPr algn="ctr"/>
            <a:r>
              <a:rPr lang="en-US" sz="3200" b="1" i="1" dirty="0">
                <a:solidFill>
                  <a:prstClr val="white"/>
                </a:solidFill>
                <a:latin typeface="Times New Roman" panose="02020603050405020304" pitchFamily="18" charset="0"/>
                <a:ea typeface="Tahoma" panose="020B0604030504040204" pitchFamily="34" charset="0"/>
                <a:cs typeface="Times New Roman" panose="02020603050405020304" pitchFamily="18" charset="0"/>
              </a:rPr>
              <a:t>JTR Table 2-11-Rail</a:t>
            </a: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9441" y="0"/>
            <a:ext cx="1415443" cy="1624035"/>
          </a:xfrm>
          <a:prstGeom prst="rect">
            <a:avLst/>
          </a:prstGeom>
        </p:spPr>
      </p:pic>
      <p:sp>
        <p:nvSpPr>
          <p:cNvPr id="4" name="Slide Number Placeholder 3"/>
          <p:cNvSpPr>
            <a:spLocks noGrp="1"/>
          </p:cNvSpPr>
          <p:nvPr>
            <p:ph type="sldNum" sz="quarter" idx="12"/>
          </p:nvPr>
        </p:nvSpPr>
        <p:spPr/>
        <p:txBody>
          <a:bodyPr/>
          <a:lstStyle/>
          <a:p>
            <a:fld id="{E6146206-84EF-4CD2-BEBE-C716950D3FAC}" type="slidenum">
              <a:rPr lang="en-US" smtClean="0"/>
              <a:t>9</a:t>
            </a:fld>
            <a:endParaRPr lang="en-US"/>
          </a:p>
        </p:txBody>
      </p:sp>
      <p:pic>
        <p:nvPicPr>
          <p:cNvPr id="2" name="Picture 1">
            <a:extLst>
              <a:ext uri="{FF2B5EF4-FFF2-40B4-BE49-F238E27FC236}">
                <a16:creationId xmlns:a16="http://schemas.microsoft.com/office/drawing/2014/main" id="{2D6442D4-1C11-B091-AA15-B4A01275FF97}"/>
              </a:ext>
            </a:extLst>
          </p:cNvPr>
          <p:cNvPicPr>
            <a:picLocks noChangeAspect="1"/>
          </p:cNvPicPr>
          <p:nvPr/>
        </p:nvPicPr>
        <p:blipFill>
          <a:blip r:embed="rId5"/>
          <a:stretch>
            <a:fillRect/>
          </a:stretch>
        </p:blipFill>
        <p:spPr>
          <a:xfrm>
            <a:off x="847162" y="1905012"/>
            <a:ext cx="10477500" cy="4414591"/>
          </a:xfrm>
          <a:prstGeom prst="rect">
            <a:avLst/>
          </a:prstGeom>
        </p:spPr>
      </p:pic>
    </p:spTree>
    <p:extLst>
      <p:ext uri="{BB962C8B-B14F-4D97-AF65-F5344CB8AC3E}">
        <p14:creationId xmlns:p14="http://schemas.microsoft.com/office/powerpoint/2010/main" val="29308422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E1E6D68CEB8914C913A7DFACA5BC23D" ma:contentTypeVersion="15" ma:contentTypeDescription="Create a new document." ma:contentTypeScope="" ma:versionID="ff5046cdf05f067ed98183a2c0d03312">
  <xsd:schema xmlns:xsd="http://www.w3.org/2001/XMLSchema" xmlns:xs="http://www.w3.org/2001/XMLSchema" xmlns:p="http://schemas.microsoft.com/office/2006/metadata/properties" xmlns:ns1="http://schemas.microsoft.com/sharepoint/v3" xmlns:ns2="c28a0796-50ce-4cea-a3d3-0f3e388d32e3" xmlns:ns3="52d0efc8-b1ba-46f3-9355-bc2ff6c593ca" xmlns:ns4="a5b1e761-728c-41c7-922f-af95005c6c26" targetNamespace="http://schemas.microsoft.com/office/2006/metadata/properties" ma:root="true" ma:fieldsID="e9d8630a2e337d83390f3fb617a2c7fb" ns1:_="" ns2:_="" ns3:_="" ns4:_="">
    <xsd:import namespace="http://schemas.microsoft.com/sharepoint/v3"/>
    <xsd:import namespace="c28a0796-50ce-4cea-a3d3-0f3e388d32e3"/>
    <xsd:import namespace="52d0efc8-b1ba-46f3-9355-bc2ff6c593ca"/>
    <xsd:import namespace="a5b1e761-728c-41c7-922f-af95005c6c26"/>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ObjectDetectorVersions" minOccurs="0"/>
                <xsd:element ref="ns3:lcf76f155ced4ddcb4097134ff3c332f" minOccurs="0"/>
                <xsd:element ref="ns4:TaxCatchAll" minOccurs="0"/>
                <xsd:element ref="ns3:MediaServiceOCR" minOccurs="0"/>
                <xsd:element ref="ns3:MediaServiceGenerationTime" minOccurs="0"/>
                <xsd:element ref="ns3:MediaServiceEventHashCode" minOccurs="0"/>
                <xsd:element ref="ns3:MediaServiceDateTaken" minOccurs="0"/>
                <xsd:element ref="ns1:_ip_UnifiedCompliancePolicyProperties" minOccurs="0"/>
                <xsd:element ref="ns1:_ip_UnifiedCompliancePolicyUIAction" minOccurs="0"/>
                <xsd:element ref="ns4:SharedWithUsers" minOccurs="0"/>
                <xsd:element ref="ns4:SharedWithDetail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28a0796-50ce-4cea-a3d3-0f3e388d32e3"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52d0efc8-b1ba-46f3-9355-bc2ff6c593ca"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1c7be36e-9551-4638-a550-39ad87444971"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5b1e761-728c-41c7-922f-af95005c6c26"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2f5ad2c4-6104-4b82-9c11-295ffaaf1dd2}" ma:internalName="TaxCatchAll" ma:showField="CatchAllData" ma:web="a5b1e761-728c-41c7-922f-af95005c6c26">
      <xsd:complexType>
        <xsd:complexContent>
          <xsd:extension base="dms:MultiChoiceLookup">
            <xsd:sequence>
              <xsd:element name="Value" type="dms:Lookup" maxOccurs="unbounded" minOccurs="0" nillable="true"/>
            </xsd:sequence>
          </xsd:extension>
        </xsd:complexContent>
      </xsd:complexType>
    </xsd:element>
    <xsd:element name="SharedWithUsers" ma:index="2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TaxCatchAll xmlns="a5b1e761-728c-41c7-922f-af95005c6c26" xsi:nil="true"/>
    <lcf76f155ced4ddcb4097134ff3c332f xmlns="52d0efc8-b1ba-46f3-9355-bc2ff6c593ca">
      <Terms xmlns="http://schemas.microsoft.com/office/infopath/2007/PartnerControls"/>
    </lcf76f155ced4ddcb4097134ff3c332f>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A8E2AF35-349D-4E59-9CAB-8150F24E084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28a0796-50ce-4cea-a3d3-0f3e388d32e3"/>
    <ds:schemaRef ds:uri="52d0efc8-b1ba-46f3-9355-bc2ff6c593ca"/>
    <ds:schemaRef ds:uri="a5b1e761-728c-41c7-922f-af95005c6c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5FD0F33-19C6-4BFF-9ECB-95DEAF0E2808}">
  <ds:schemaRefs>
    <ds:schemaRef ds:uri="http://schemas.microsoft.com/sharepoint/events"/>
  </ds:schemaRefs>
</ds:datastoreItem>
</file>

<file path=customXml/itemProps3.xml><?xml version="1.0" encoding="utf-8"?>
<ds:datastoreItem xmlns:ds="http://schemas.openxmlformats.org/officeDocument/2006/customXml" ds:itemID="{2F7BBC59-EB7A-4225-85F1-119E1BED2D0C}">
  <ds:schemaRefs>
    <ds:schemaRef ds:uri="http://schemas.microsoft.com/sharepoint/v3/contenttype/forms"/>
  </ds:schemaRefs>
</ds:datastoreItem>
</file>

<file path=customXml/itemProps4.xml><?xml version="1.0" encoding="utf-8"?>
<ds:datastoreItem xmlns:ds="http://schemas.openxmlformats.org/officeDocument/2006/customXml" ds:itemID="{1DAABC84-11CC-48E3-91C2-54788D06A744}">
  <ds:schemaRefs>
    <ds:schemaRef ds:uri="http://schemas.microsoft.com/office/2006/metadata/properties"/>
    <ds:schemaRef ds:uri="http://schemas.microsoft.com/sharepoint/v3"/>
    <ds:schemaRef ds:uri="http://schemas.microsoft.com/office/infopath/2007/PartnerControls"/>
    <ds:schemaRef ds:uri="http://purl.org/dc/terms/"/>
    <ds:schemaRef ds:uri="http://www.w3.org/XML/1998/namespace"/>
    <ds:schemaRef ds:uri="c28a0796-50ce-4cea-a3d3-0f3e388d32e3"/>
    <ds:schemaRef ds:uri="http://schemas.microsoft.com/office/2006/documentManagement/types"/>
    <ds:schemaRef ds:uri="http://purl.org/dc/dcmitype/"/>
    <ds:schemaRef ds:uri="a5b1e761-728c-41c7-922f-af95005c6c26"/>
    <ds:schemaRef ds:uri="http://schemas.openxmlformats.org/package/2006/metadata/core-properties"/>
    <ds:schemaRef ds:uri="52d0efc8-b1ba-46f3-9355-bc2ff6c593ca"/>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1368</TotalTime>
  <Words>4417</Words>
  <Application>Microsoft Office PowerPoint</Application>
  <PresentationFormat>Widescreen</PresentationFormat>
  <Paragraphs>352</Paragraphs>
  <Slides>35</Slides>
  <Notes>35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Arial</vt:lpstr>
      <vt:lpstr>Calibri</vt:lpstr>
      <vt:lpstr>Calibri Light</vt:lpstr>
      <vt:lpstr>Segoe UI</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United States Marine Corps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Oliver CIV Jerry M</dc:creator>
  <cp:lastModifiedBy>Chong CIV Krystal L</cp:lastModifiedBy>
  <cp:revision>25</cp:revision>
  <cp:lastPrinted>2024-05-16T11:51:15Z</cp:lastPrinted>
  <dcterms:created xsi:type="dcterms:W3CDTF">2022-08-09T19:19:12Z</dcterms:created>
  <dcterms:modified xsi:type="dcterms:W3CDTF">2024-06-11T13:48:48Z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0x0101000E1E6D68CEB8914C913A7DFACA5BC23D</vt:lpwstr>
  </property>
</Properties>
</file>