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5" r:id="rId4"/>
  </p:sldMasterIdLst>
  <p:notesMasterIdLst>
    <p:notesMasterId r:id="rId24"/>
  </p:notesMasterIdLst>
  <p:sldIdLst>
    <p:sldId id="284" r:id="rId5"/>
    <p:sldId id="285" r:id="rId6"/>
    <p:sldId id="286" r:id="rId7"/>
    <p:sldId id="287" r:id="rId8"/>
    <p:sldId id="288" r:id="rId9"/>
    <p:sldId id="289" r:id="rId10"/>
    <p:sldId id="294" r:id="rId11"/>
    <p:sldId id="295" r:id="rId12"/>
    <p:sldId id="296" r:id="rId13"/>
    <p:sldId id="297" r:id="rId14"/>
    <p:sldId id="298" r:id="rId15"/>
    <p:sldId id="299" r:id="rId16"/>
    <p:sldId id="300" r:id="rId17"/>
    <p:sldId id="301" r:id="rId18"/>
    <p:sldId id="302" r:id="rId19"/>
    <p:sldId id="303" r:id="rId20"/>
    <p:sldId id="304" r:id="rId21"/>
    <p:sldId id="305" r:id="rId22"/>
    <p:sldId id="306" r:id="rId23"/>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Beverly Larson" initials="BL" lastIdx="1" clrIdx="0"/>
  <p:cmAuthor id="1" name="admin" initials="a" lastIdx="1"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19" autoAdjust="0"/>
    <p:restoredTop sz="73095" autoAdjust="0"/>
  </p:normalViewPr>
  <p:slideViewPr>
    <p:cSldViewPr>
      <p:cViewPr varScale="1">
        <p:scale>
          <a:sx n="63" d="100"/>
          <a:sy n="63" d="100"/>
        </p:scale>
        <p:origin x="972" y="7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834"/>
    </p:cViewPr>
  </p:sorterViewPr>
  <p:notesViewPr>
    <p:cSldViewPr>
      <p:cViewPr>
        <p:scale>
          <a:sx n="66" d="100"/>
          <a:sy n="66" d="100"/>
        </p:scale>
        <p:origin x="-1908" y="-120"/>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commentAuthors" Target="commentAuthor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notesMaster" Target="notesMasters/notesMaster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4C38B30-86C1-4ACA-AEF7-191EB260B9D3}" type="datetimeFigureOut">
              <a:rPr lang="en-US" smtClean="0"/>
              <a:pPr/>
              <a:t>11/8/2016</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512DE047-B577-466B-8079-7EC6040FAD8D}" type="slidenum">
              <a:rPr lang="en-US" smtClean="0"/>
              <a:pPr/>
              <a:t>‹#›</a:t>
            </a:fld>
            <a:endParaRPr lang="en-US" dirty="0"/>
          </a:p>
        </p:txBody>
      </p:sp>
    </p:spTree>
    <p:extLst>
      <p:ext uri="{BB962C8B-B14F-4D97-AF65-F5344CB8AC3E}">
        <p14:creationId xmlns:p14="http://schemas.microsoft.com/office/powerpoint/2010/main" val="352126522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512DE047-B577-466B-8079-7EC6040FAD8D}" type="slidenum">
              <a:rPr lang="en-US" smtClean="0"/>
              <a:pPr/>
              <a:t>1</a:t>
            </a:fld>
            <a:endParaRPr lang="en-US" dirty="0"/>
          </a:p>
        </p:txBody>
      </p:sp>
    </p:spTree>
    <p:extLst>
      <p:ext uri="{BB962C8B-B14F-4D97-AF65-F5344CB8AC3E}">
        <p14:creationId xmlns:p14="http://schemas.microsoft.com/office/powerpoint/2010/main" val="103785506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7"/>
          <p:cNvSpPr>
            <a:spLocks noGrp="1" noChangeArrowheads="1"/>
          </p:cNvSpPr>
          <p:nvPr>
            <p:ph type="sldNum" sz="quarter" idx="5"/>
          </p:nvPr>
        </p:nvSpPr>
        <p:spPr>
          <a:noFill/>
        </p:spPr>
        <p:txBody>
          <a:bodyPr/>
          <a:lstStyle/>
          <a:p>
            <a:pPr defTabSz="922338"/>
            <a:fld id="{EC571856-FFBF-4848-BF3C-812A63E36CF4}" type="slidenum">
              <a:rPr lang="en-US" smtClean="0"/>
              <a:pPr defTabSz="922338"/>
              <a:t>13</a:t>
            </a:fld>
            <a:endParaRPr lang="en-US" smtClean="0"/>
          </a:p>
        </p:txBody>
      </p:sp>
      <p:sp>
        <p:nvSpPr>
          <p:cNvPr id="34819" name="Rectangle 2"/>
          <p:cNvSpPr>
            <a:spLocks noGrp="1" noRot="1" noChangeAspect="1" noChangeArrowheads="1" noTextEdit="1"/>
          </p:cNvSpPr>
          <p:nvPr>
            <p:ph type="sldImg"/>
          </p:nvPr>
        </p:nvSpPr>
        <p:spPr>
          <a:ln/>
        </p:spPr>
      </p:sp>
      <p:sp>
        <p:nvSpPr>
          <p:cNvPr id="34820" name="Rectangle 3"/>
          <p:cNvSpPr>
            <a:spLocks noGrp="1" noChangeArrowheads="1"/>
          </p:cNvSpPr>
          <p:nvPr>
            <p:ph type="body" idx="1"/>
          </p:nvPr>
        </p:nvSpPr>
        <p:spPr>
          <a:noFill/>
          <a:ln/>
        </p:spPr>
        <p:txBody>
          <a:bodyPr/>
          <a:lstStyle/>
          <a:p>
            <a:pPr eaLnBrk="1" hangingPunct="1"/>
            <a:endParaRPr lang="en-US" smtClean="0"/>
          </a:p>
        </p:txBody>
      </p:sp>
    </p:spTree>
    <p:extLst>
      <p:ext uri="{BB962C8B-B14F-4D97-AF65-F5344CB8AC3E}">
        <p14:creationId xmlns:p14="http://schemas.microsoft.com/office/powerpoint/2010/main" val="15365849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7"/>
          <p:cNvSpPr>
            <a:spLocks noGrp="1" noChangeArrowheads="1"/>
          </p:cNvSpPr>
          <p:nvPr>
            <p:ph type="sldNum" sz="quarter" idx="5"/>
          </p:nvPr>
        </p:nvSpPr>
        <p:spPr>
          <a:noFill/>
        </p:spPr>
        <p:txBody>
          <a:bodyPr/>
          <a:lstStyle/>
          <a:p>
            <a:pPr defTabSz="922338"/>
            <a:fld id="{09FFB284-5F2B-4A31-B820-910F5FCE995A}" type="slidenum">
              <a:rPr lang="en-US" smtClean="0"/>
              <a:pPr defTabSz="922338"/>
              <a:t>14</a:t>
            </a:fld>
            <a:endParaRPr lang="en-US" smtClean="0"/>
          </a:p>
        </p:txBody>
      </p:sp>
      <p:sp>
        <p:nvSpPr>
          <p:cNvPr id="35843" name="Rectangle 2"/>
          <p:cNvSpPr>
            <a:spLocks noGrp="1" noRot="1" noChangeAspect="1" noChangeArrowheads="1" noTextEdit="1"/>
          </p:cNvSpPr>
          <p:nvPr>
            <p:ph type="sldImg"/>
          </p:nvPr>
        </p:nvSpPr>
        <p:spPr>
          <a:ln/>
        </p:spPr>
      </p:sp>
      <p:sp>
        <p:nvSpPr>
          <p:cNvPr id="35844" name="Rectangle 3"/>
          <p:cNvSpPr>
            <a:spLocks noGrp="1" noChangeArrowheads="1"/>
          </p:cNvSpPr>
          <p:nvPr>
            <p:ph type="body" idx="1"/>
          </p:nvPr>
        </p:nvSpPr>
        <p:spPr>
          <a:noFill/>
          <a:ln/>
        </p:spPr>
        <p:txBody>
          <a:bodyPr/>
          <a:lstStyle/>
          <a:p>
            <a:pPr eaLnBrk="1" hangingPunct="1"/>
            <a:r>
              <a:rPr lang="en-US" smtClean="0"/>
              <a:t>May want to emphasize that this is clearly NOT a regulatory requirement, but it is a MINIMUM requirement of VPP.</a:t>
            </a:r>
          </a:p>
          <a:p>
            <a:pPr eaLnBrk="1" hangingPunct="1"/>
            <a:endParaRPr lang="en-US" smtClean="0"/>
          </a:p>
          <a:p>
            <a:pPr eaLnBrk="1" hangingPunct="1"/>
            <a:r>
              <a:rPr lang="en-US" smtClean="0"/>
              <a:t>The employer must use a JSA or any equally effective method for conducting a hazard analysis. The employer may use ANY system for hazard analysis as long as it: adequately identifies the hazards of the job, documents the hazards, and ensures tracking of identified hazards to correction in a timely manner.</a:t>
            </a:r>
          </a:p>
          <a:p>
            <a:pPr eaLnBrk="1" hangingPunct="1"/>
            <a:endParaRPr lang="en-US" smtClean="0"/>
          </a:p>
        </p:txBody>
      </p:sp>
    </p:spTree>
    <p:extLst>
      <p:ext uri="{BB962C8B-B14F-4D97-AF65-F5344CB8AC3E}">
        <p14:creationId xmlns:p14="http://schemas.microsoft.com/office/powerpoint/2010/main" val="6666872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7"/>
          <p:cNvSpPr>
            <a:spLocks noGrp="1" noChangeArrowheads="1"/>
          </p:cNvSpPr>
          <p:nvPr>
            <p:ph type="sldNum" sz="quarter" idx="5"/>
          </p:nvPr>
        </p:nvSpPr>
        <p:spPr>
          <a:noFill/>
        </p:spPr>
        <p:txBody>
          <a:bodyPr/>
          <a:lstStyle/>
          <a:p>
            <a:pPr defTabSz="922338"/>
            <a:fld id="{001F704F-3C7B-4274-9B66-8D4B2DCD68B3}" type="slidenum">
              <a:rPr lang="en-US" smtClean="0"/>
              <a:pPr defTabSz="922338"/>
              <a:t>15</a:t>
            </a:fld>
            <a:endParaRPr lang="en-US" smtClean="0"/>
          </a:p>
        </p:txBody>
      </p:sp>
      <p:sp>
        <p:nvSpPr>
          <p:cNvPr id="36867" name="Rectangle 2"/>
          <p:cNvSpPr>
            <a:spLocks noGrp="1" noRot="1" noChangeAspect="1" noChangeArrowheads="1" noTextEdit="1"/>
          </p:cNvSpPr>
          <p:nvPr>
            <p:ph type="sldImg"/>
          </p:nvPr>
        </p:nvSpPr>
        <p:spPr>
          <a:ln/>
        </p:spPr>
      </p:sp>
      <p:sp>
        <p:nvSpPr>
          <p:cNvPr id="36868" name="Rectangle 3"/>
          <p:cNvSpPr>
            <a:spLocks noGrp="1" noChangeArrowheads="1"/>
          </p:cNvSpPr>
          <p:nvPr>
            <p:ph type="body" idx="1"/>
          </p:nvPr>
        </p:nvSpPr>
        <p:spPr>
          <a:noFill/>
          <a:ln/>
        </p:spPr>
        <p:txBody>
          <a:bodyPr/>
          <a:lstStyle/>
          <a:p>
            <a:pPr eaLnBrk="1" hangingPunct="1"/>
            <a:r>
              <a:rPr lang="en-US" smtClean="0"/>
              <a:t>May want to emphasize that this is clearly NOT a regulatory requirement, but it is a MINIMUM requirement of VPP.</a:t>
            </a:r>
          </a:p>
          <a:p>
            <a:pPr eaLnBrk="1" hangingPunct="1"/>
            <a:endParaRPr lang="en-US" smtClean="0"/>
          </a:p>
          <a:p>
            <a:pPr eaLnBrk="1" hangingPunct="1"/>
            <a:r>
              <a:rPr lang="en-US" smtClean="0"/>
              <a:t>The employer must use a JSA or any equally effective method for conducting a hazard analysis. The employer may use ANY system for hazard analysis as long as it: adequately identifies the hazards of the job, documents the hazards, and ensures tracking of identified hazards to correction in a timely manner.</a:t>
            </a:r>
          </a:p>
          <a:p>
            <a:pPr eaLnBrk="1" hangingPunct="1"/>
            <a:endParaRPr lang="en-US" smtClean="0"/>
          </a:p>
        </p:txBody>
      </p:sp>
    </p:spTree>
    <p:extLst>
      <p:ext uri="{BB962C8B-B14F-4D97-AF65-F5344CB8AC3E}">
        <p14:creationId xmlns:p14="http://schemas.microsoft.com/office/powerpoint/2010/main" val="124246426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7"/>
          <p:cNvSpPr>
            <a:spLocks noGrp="1" noChangeArrowheads="1"/>
          </p:cNvSpPr>
          <p:nvPr>
            <p:ph type="sldNum" sz="quarter" idx="5"/>
          </p:nvPr>
        </p:nvSpPr>
        <p:spPr>
          <a:noFill/>
        </p:spPr>
        <p:txBody>
          <a:bodyPr/>
          <a:lstStyle/>
          <a:p>
            <a:pPr defTabSz="922338"/>
            <a:fld id="{99DBF6AF-41C1-47F7-BAC2-41763C5D601C}" type="slidenum">
              <a:rPr lang="en-US" smtClean="0"/>
              <a:pPr defTabSz="922338"/>
              <a:t>17</a:t>
            </a:fld>
            <a:endParaRPr lang="en-US" smtClean="0"/>
          </a:p>
        </p:txBody>
      </p:sp>
      <p:sp>
        <p:nvSpPr>
          <p:cNvPr id="37891" name="Rectangle 2"/>
          <p:cNvSpPr>
            <a:spLocks noGrp="1" noRot="1" noChangeAspect="1" noChangeArrowheads="1" noTextEdit="1"/>
          </p:cNvSpPr>
          <p:nvPr>
            <p:ph type="sldImg"/>
          </p:nvPr>
        </p:nvSpPr>
        <p:spPr>
          <a:ln/>
        </p:spPr>
      </p:sp>
      <p:sp>
        <p:nvSpPr>
          <p:cNvPr id="37892" name="Rectangle 3"/>
          <p:cNvSpPr>
            <a:spLocks noGrp="1" noChangeArrowheads="1"/>
          </p:cNvSpPr>
          <p:nvPr>
            <p:ph type="body" idx="1"/>
          </p:nvPr>
        </p:nvSpPr>
        <p:spPr>
          <a:noFill/>
          <a:ln/>
        </p:spPr>
        <p:txBody>
          <a:bodyPr/>
          <a:lstStyle/>
          <a:p>
            <a:pPr eaLnBrk="1" hangingPunct="1"/>
            <a:r>
              <a:rPr lang="en-US" smtClean="0"/>
              <a:t>Example for Hazards at the site: Job Safety Analyses, Job Hazard Analyses, etc.</a:t>
            </a:r>
          </a:p>
          <a:p>
            <a:pPr eaLnBrk="1" hangingPunct="1"/>
            <a:r>
              <a:rPr lang="en-US" smtClean="0"/>
              <a:t>Example of Protective Measures: PPE, process specific hazard controls, etc.</a:t>
            </a:r>
          </a:p>
          <a:p>
            <a:pPr eaLnBrk="1" hangingPunct="1"/>
            <a:r>
              <a:rPr lang="en-US" smtClean="0"/>
              <a:t>Example for Emergency evacuation: Evacuation route, where to assemble after evacuation, etc. </a:t>
            </a:r>
          </a:p>
          <a:p>
            <a:pPr eaLnBrk="1" hangingPunct="1"/>
            <a:r>
              <a:rPr lang="en-US" smtClean="0"/>
              <a:t>Example for Employee Rights under OSHA: OSHA Hazard Communication Act (Worker Right to Know), injury/illness reporting, etc.</a:t>
            </a:r>
          </a:p>
          <a:p>
            <a:pPr eaLnBrk="1" hangingPunct="1"/>
            <a:r>
              <a:rPr lang="en-US" smtClean="0"/>
              <a:t>Example for VPP: Fundamental Principles of VPP, and the right to file a complaint</a:t>
            </a:r>
          </a:p>
          <a:p>
            <a:pPr eaLnBrk="1" hangingPunct="1"/>
            <a:endParaRPr lang="en-US" smtClean="0"/>
          </a:p>
          <a:p>
            <a:pPr eaLnBrk="1" hangingPunct="1"/>
            <a:r>
              <a:rPr lang="en-US" sz="1400" smtClean="0"/>
              <a:t>Some other General Training Program Requirements include:</a:t>
            </a:r>
          </a:p>
          <a:p>
            <a:pPr eaLnBrk="1" hangingPunct="1"/>
            <a:r>
              <a:rPr lang="en-US" sz="1600" smtClean="0"/>
              <a:t>		</a:t>
            </a:r>
            <a:r>
              <a:rPr lang="en-US" smtClean="0"/>
              <a:t>– Attendance must be documented</a:t>
            </a:r>
          </a:p>
          <a:p>
            <a:pPr eaLnBrk="1" hangingPunct="1"/>
            <a:r>
              <a:rPr lang="en-US" smtClean="0"/>
              <a:t>		– Frequency must meet OSHA standards</a:t>
            </a:r>
          </a:p>
          <a:p>
            <a:pPr eaLnBrk="1" hangingPunct="1"/>
            <a:r>
              <a:rPr lang="en-US" smtClean="0"/>
              <a:t>		– Additional training is required for changes in processes, new equipment, new procedures, etc.</a:t>
            </a:r>
          </a:p>
          <a:p>
            <a:pPr eaLnBrk="1" hangingPunct="1"/>
            <a:r>
              <a:rPr lang="en-US" smtClean="0"/>
              <a:t>		– Curricula must be up-to-date and specific to worksite</a:t>
            </a:r>
          </a:p>
          <a:p>
            <a:pPr eaLnBrk="1" hangingPunct="1"/>
            <a:r>
              <a:rPr lang="en-US" smtClean="0"/>
              <a:t>		– Curricula must be modified for changes in worksite, hazards, controls, etc.</a:t>
            </a:r>
          </a:p>
          <a:p>
            <a:pPr eaLnBrk="1" hangingPunct="1"/>
            <a:endParaRPr lang="en-US" smtClean="0"/>
          </a:p>
          <a:p>
            <a:pPr eaLnBrk="1" hangingPunct="1"/>
            <a:endParaRPr lang="en-US" smtClean="0"/>
          </a:p>
        </p:txBody>
      </p:sp>
    </p:spTree>
    <p:extLst>
      <p:ext uri="{BB962C8B-B14F-4D97-AF65-F5344CB8AC3E}">
        <p14:creationId xmlns:p14="http://schemas.microsoft.com/office/powerpoint/2010/main" val="197770727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7"/>
          <p:cNvSpPr>
            <a:spLocks noGrp="1" noChangeArrowheads="1"/>
          </p:cNvSpPr>
          <p:nvPr>
            <p:ph type="sldNum" sz="quarter" idx="5"/>
          </p:nvPr>
        </p:nvSpPr>
        <p:spPr>
          <a:noFill/>
        </p:spPr>
        <p:txBody>
          <a:bodyPr/>
          <a:lstStyle/>
          <a:p>
            <a:pPr defTabSz="922338"/>
            <a:fld id="{2506F10C-B877-4DB3-BAF3-A575FB68D757}" type="slidenum">
              <a:rPr lang="en-US" smtClean="0"/>
              <a:pPr defTabSz="922338"/>
              <a:t>18</a:t>
            </a:fld>
            <a:endParaRPr lang="en-US" smtClean="0"/>
          </a:p>
        </p:txBody>
      </p:sp>
      <p:sp>
        <p:nvSpPr>
          <p:cNvPr id="38915" name="Rectangle 2"/>
          <p:cNvSpPr>
            <a:spLocks noGrp="1" noRot="1" noChangeAspect="1" noChangeArrowheads="1" noTextEdit="1"/>
          </p:cNvSpPr>
          <p:nvPr>
            <p:ph type="sldImg"/>
          </p:nvPr>
        </p:nvSpPr>
        <p:spPr>
          <a:ln/>
        </p:spPr>
      </p:sp>
      <p:sp>
        <p:nvSpPr>
          <p:cNvPr id="38916" name="Rectangle 3"/>
          <p:cNvSpPr>
            <a:spLocks noGrp="1" noChangeArrowheads="1"/>
          </p:cNvSpPr>
          <p:nvPr>
            <p:ph type="body" idx="1"/>
          </p:nvPr>
        </p:nvSpPr>
        <p:spPr>
          <a:noFill/>
          <a:ln/>
        </p:spPr>
        <p:txBody>
          <a:bodyPr/>
          <a:lstStyle/>
          <a:p>
            <a:pPr eaLnBrk="1" hangingPunct="1"/>
            <a:endParaRPr lang="en-US" smtClean="0"/>
          </a:p>
        </p:txBody>
      </p:sp>
    </p:spTree>
    <p:extLst>
      <p:ext uri="{BB962C8B-B14F-4D97-AF65-F5344CB8AC3E}">
        <p14:creationId xmlns:p14="http://schemas.microsoft.com/office/powerpoint/2010/main" val="117051585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Discuss with participants what is wrong with these images.</a:t>
            </a:r>
          </a:p>
          <a:p>
            <a:endParaRPr lang="en-US" dirty="0"/>
          </a:p>
        </p:txBody>
      </p:sp>
      <p:sp>
        <p:nvSpPr>
          <p:cNvPr id="4" name="Slide Number Placeholder 3"/>
          <p:cNvSpPr>
            <a:spLocks noGrp="1"/>
          </p:cNvSpPr>
          <p:nvPr>
            <p:ph type="sldNum" sz="quarter" idx="10"/>
          </p:nvPr>
        </p:nvSpPr>
        <p:spPr/>
        <p:txBody>
          <a:bodyPr/>
          <a:lstStyle/>
          <a:p>
            <a:fld id="{512DE047-B577-466B-8079-7EC6040FAD8D}" type="slidenum">
              <a:rPr lang="en-US" smtClean="0"/>
              <a:pPr/>
              <a:t>3</a:t>
            </a:fld>
            <a:endParaRPr lang="en-US" dirty="0"/>
          </a:p>
        </p:txBody>
      </p:sp>
    </p:spTree>
    <p:extLst>
      <p:ext uri="{BB962C8B-B14F-4D97-AF65-F5344CB8AC3E}">
        <p14:creationId xmlns:p14="http://schemas.microsoft.com/office/powerpoint/2010/main" val="48622329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eaLnBrk="1" hangingPunct="1"/>
            <a:r>
              <a:rPr lang="en-US" dirty="0" smtClean="0"/>
              <a:t>The Occupational Safety and Health Administration (OSHA) on July 2, 1982, announced establishment of the Voluntary Protection Programs (VPP) to recognize and promote effective worksite-based safety and health management systems. In the VPP, management, labor, and OSHA establish cooperative relationships at workplaces that have implemented comprehensive safety and health management systems.  Approval into VPP is OSHA's official recognition of the outstanding efforts of employers and employees who have created exemplary worksite safety and health management systems.  OSHA offers assistance to sites committed to achieving the VPP level of excellence.</a:t>
            </a:r>
          </a:p>
          <a:p>
            <a:pPr eaLnBrk="1" hangingPunct="1"/>
            <a:endParaRPr lang="en-US" dirty="0" smtClean="0"/>
          </a:p>
          <a:p>
            <a:pPr eaLnBrk="1" hangingPunct="1"/>
            <a:r>
              <a:rPr lang="en-US" dirty="0" smtClean="0"/>
              <a:t>The enabling legislation for VPP is Section (2)(b)(1) of the OSH Act, which declares the Congress's intent "</a:t>
            </a:r>
            <a:r>
              <a:rPr lang="en-US" i="1" dirty="0" smtClean="0"/>
              <a:t>to assure so far as possible every working man and woman in the Nation safe and healthful working conditions and to preserve our human resources B (1) by encouraging employers and employees in their efforts to reduce the number of occupational safety and health hazards at their places of employment, and to stimulate employers and employees to institute new and to perfect existing programs for providing safe and healthful working conditions. . .</a:t>
            </a:r>
            <a:r>
              <a:rPr lang="en-US" dirty="0" smtClean="0"/>
              <a:t>"</a:t>
            </a:r>
            <a:br>
              <a:rPr lang="en-US" dirty="0" smtClean="0"/>
            </a:br>
            <a:endParaRPr lang="en-US" dirty="0" smtClean="0"/>
          </a:p>
          <a:p>
            <a:endParaRPr lang="en-US" dirty="0"/>
          </a:p>
        </p:txBody>
      </p:sp>
      <p:sp>
        <p:nvSpPr>
          <p:cNvPr id="4" name="Slide Number Placeholder 3"/>
          <p:cNvSpPr>
            <a:spLocks noGrp="1"/>
          </p:cNvSpPr>
          <p:nvPr>
            <p:ph type="sldNum" sz="quarter" idx="10"/>
          </p:nvPr>
        </p:nvSpPr>
        <p:spPr/>
        <p:txBody>
          <a:bodyPr/>
          <a:lstStyle/>
          <a:p>
            <a:fld id="{512DE047-B577-466B-8079-7EC6040FAD8D}" type="slidenum">
              <a:rPr lang="en-US" smtClean="0"/>
              <a:pPr/>
              <a:t>4</a:t>
            </a:fld>
            <a:endParaRPr lang="en-US" dirty="0"/>
          </a:p>
        </p:txBody>
      </p:sp>
    </p:spTree>
    <p:extLst>
      <p:ext uri="{BB962C8B-B14F-4D97-AF65-F5344CB8AC3E}">
        <p14:creationId xmlns:p14="http://schemas.microsoft.com/office/powerpoint/2010/main" val="170718790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Merit status is a temporary state.  A site cannot enter into the VPP with the expectation that they will maintain Merit status; the intent is to continuously improve and ultimately achieve Star status.</a:t>
            </a:r>
          </a:p>
          <a:p>
            <a:endParaRPr lang="en-US" dirty="0"/>
          </a:p>
        </p:txBody>
      </p:sp>
      <p:sp>
        <p:nvSpPr>
          <p:cNvPr id="4" name="Slide Number Placeholder 3"/>
          <p:cNvSpPr>
            <a:spLocks noGrp="1"/>
          </p:cNvSpPr>
          <p:nvPr>
            <p:ph type="sldNum" sz="quarter" idx="10"/>
          </p:nvPr>
        </p:nvSpPr>
        <p:spPr/>
        <p:txBody>
          <a:bodyPr/>
          <a:lstStyle/>
          <a:p>
            <a:fld id="{512DE047-B577-466B-8079-7EC6040FAD8D}" type="slidenum">
              <a:rPr lang="en-US" smtClean="0"/>
              <a:pPr/>
              <a:t>6</a:t>
            </a:fld>
            <a:endParaRPr lang="en-US" dirty="0"/>
          </a:p>
        </p:txBody>
      </p:sp>
    </p:spTree>
    <p:extLst>
      <p:ext uri="{BB962C8B-B14F-4D97-AF65-F5344CB8AC3E}">
        <p14:creationId xmlns:p14="http://schemas.microsoft.com/office/powerpoint/2010/main" val="421535626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7"/>
          <p:cNvSpPr>
            <a:spLocks noGrp="1" noChangeArrowheads="1"/>
          </p:cNvSpPr>
          <p:nvPr>
            <p:ph type="sldNum" sz="quarter" idx="5"/>
          </p:nvPr>
        </p:nvSpPr>
        <p:spPr>
          <a:noFill/>
        </p:spPr>
        <p:txBody>
          <a:bodyPr/>
          <a:lstStyle/>
          <a:p>
            <a:pPr defTabSz="922338"/>
            <a:fld id="{949B304F-0FC9-4171-9D43-CA86FC98B5FA}" type="slidenum">
              <a:rPr lang="en-US" smtClean="0"/>
              <a:pPr defTabSz="922338"/>
              <a:t>8</a:t>
            </a:fld>
            <a:endParaRPr lang="en-US" smtClean="0"/>
          </a:p>
        </p:txBody>
      </p:sp>
      <p:sp>
        <p:nvSpPr>
          <p:cNvPr id="29699" name="Rectangle 2"/>
          <p:cNvSpPr>
            <a:spLocks noGrp="1" noRot="1" noChangeAspect="1" noChangeArrowheads="1" noTextEdit="1"/>
          </p:cNvSpPr>
          <p:nvPr>
            <p:ph type="sldImg"/>
          </p:nvPr>
        </p:nvSpPr>
        <p:spPr>
          <a:ln/>
        </p:spPr>
      </p:sp>
      <p:sp>
        <p:nvSpPr>
          <p:cNvPr id="29700" name="Rectangle 3"/>
          <p:cNvSpPr>
            <a:spLocks noGrp="1" noChangeArrowheads="1"/>
          </p:cNvSpPr>
          <p:nvPr>
            <p:ph type="body" idx="1"/>
          </p:nvPr>
        </p:nvSpPr>
        <p:spPr>
          <a:noFill/>
          <a:ln/>
        </p:spPr>
        <p:txBody>
          <a:bodyPr/>
          <a:lstStyle/>
          <a:p>
            <a:pPr lvl="1" eaLnBrk="1" hangingPunct="1"/>
            <a:r>
              <a:rPr lang="en-US" sz="1000" smtClean="0"/>
              <a:t>Benefits of VPP attainment at military installations can include: </a:t>
            </a:r>
          </a:p>
          <a:p>
            <a:pPr eaLnBrk="1" hangingPunct="1">
              <a:buFontTx/>
              <a:buChar char="•"/>
            </a:pPr>
            <a:r>
              <a:rPr lang="en-US" smtClean="0"/>
              <a:t>Increases in available end strength, which positively affects force readiness</a:t>
            </a:r>
          </a:p>
          <a:p>
            <a:pPr eaLnBrk="1" hangingPunct="1">
              <a:buFontTx/>
              <a:buChar char="•"/>
            </a:pPr>
            <a:r>
              <a:rPr lang="en-US" smtClean="0"/>
              <a:t>Improvements in employee morale &amp; worksite productivity</a:t>
            </a:r>
          </a:p>
          <a:p>
            <a:pPr eaLnBrk="1" hangingPunct="1">
              <a:buFontTx/>
              <a:buChar char="•"/>
            </a:pPr>
            <a:r>
              <a:rPr lang="en-US" smtClean="0"/>
              <a:t>Increased understanding of safety &amp; health requirements, providing supervisors &amp; employees with focus &amp; direction</a:t>
            </a:r>
          </a:p>
          <a:p>
            <a:pPr eaLnBrk="1" hangingPunct="1">
              <a:buFontTx/>
              <a:buChar char="•"/>
            </a:pPr>
            <a:r>
              <a:rPr lang="en-US" smtClean="0"/>
              <a:t>Improved lines of communication, which provide better opportunities for feedback</a:t>
            </a:r>
          </a:p>
          <a:p>
            <a:pPr eaLnBrk="1" hangingPunct="1">
              <a:buFontTx/>
              <a:buChar char="•"/>
            </a:pPr>
            <a:r>
              <a:rPr lang="en-US" smtClean="0"/>
              <a:t>Increased knowledge sharing within &amp; between military services, agencies &amp; private sector</a:t>
            </a:r>
          </a:p>
          <a:p>
            <a:pPr eaLnBrk="1" hangingPunct="1">
              <a:buFontTx/>
              <a:buChar char="•"/>
            </a:pPr>
            <a:endParaRPr lang="en-US" smtClean="0"/>
          </a:p>
          <a:p>
            <a:pPr eaLnBrk="1" hangingPunct="1"/>
            <a:r>
              <a:rPr lang="en-US" smtClean="0"/>
              <a:t>Please be sure to acknowledge that it is </a:t>
            </a:r>
            <a:r>
              <a:rPr lang="en-US" i="1" smtClean="0"/>
              <a:t>very common</a:t>
            </a:r>
            <a:r>
              <a:rPr lang="en-US" smtClean="0"/>
              <a:t> for sites to experience an initial SPIKE in their injury rates as they begin working toward VPP.  Correlated to increased communication and awareness about the importance of injury (and near miss) reporting.  It isn’t the injuries that are increasing, but the </a:t>
            </a:r>
            <a:r>
              <a:rPr lang="en-US" i="1" smtClean="0"/>
              <a:t>reporting </a:t>
            </a:r>
            <a:r>
              <a:rPr lang="en-US" smtClean="0"/>
              <a:t>of those injuries. </a:t>
            </a:r>
          </a:p>
          <a:p>
            <a:pPr eaLnBrk="1" hangingPunct="1">
              <a:buFontTx/>
              <a:buChar char="•"/>
            </a:pPr>
            <a:endParaRPr lang="en-US" smtClean="0"/>
          </a:p>
          <a:p>
            <a:pPr eaLnBrk="1" hangingPunct="1"/>
            <a:endParaRPr lang="en-US" smtClean="0"/>
          </a:p>
          <a:p>
            <a:pPr lvl="1" eaLnBrk="1" hangingPunct="1"/>
            <a:endParaRPr lang="en-US" smtClean="0"/>
          </a:p>
        </p:txBody>
      </p:sp>
    </p:spTree>
    <p:extLst>
      <p:ext uri="{BB962C8B-B14F-4D97-AF65-F5344CB8AC3E}">
        <p14:creationId xmlns:p14="http://schemas.microsoft.com/office/powerpoint/2010/main" val="243084708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7"/>
          <p:cNvSpPr>
            <a:spLocks noGrp="1" noChangeArrowheads="1"/>
          </p:cNvSpPr>
          <p:nvPr>
            <p:ph type="sldNum" sz="quarter" idx="5"/>
          </p:nvPr>
        </p:nvSpPr>
        <p:spPr>
          <a:noFill/>
        </p:spPr>
        <p:txBody>
          <a:bodyPr/>
          <a:lstStyle/>
          <a:p>
            <a:pPr defTabSz="922338"/>
            <a:fld id="{3727B75D-B9CF-45CA-8A86-F47FBA74D2DA}" type="slidenum">
              <a:rPr lang="en-US" smtClean="0"/>
              <a:pPr defTabSz="922338"/>
              <a:t>9</a:t>
            </a:fld>
            <a:endParaRPr lang="en-US" smtClean="0"/>
          </a:p>
        </p:txBody>
      </p:sp>
      <p:sp>
        <p:nvSpPr>
          <p:cNvPr id="30723" name="Rectangle 2"/>
          <p:cNvSpPr>
            <a:spLocks noGrp="1" noRot="1" noChangeAspect="1" noChangeArrowheads="1" noTextEdit="1"/>
          </p:cNvSpPr>
          <p:nvPr>
            <p:ph type="sldImg"/>
          </p:nvPr>
        </p:nvSpPr>
        <p:spPr>
          <a:ln/>
        </p:spPr>
      </p:sp>
      <p:sp>
        <p:nvSpPr>
          <p:cNvPr id="30724" name="Rectangle 3"/>
          <p:cNvSpPr>
            <a:spLocks noGrp="1" noChangeArrowheads="1"/>
          </p:cNvSpPr>
          <p:nvPr>
            <p:ph type="body" idx="1"/>
          </p:nvPr>
        </p:nvSpPr>
        <p:spPr>
          <a:noFill/>
          <a:ln/>
        </p:spPr>
        <p:txBody>
          <a:bodyPr/>
          <a:lstStyle/>
          <a:p>
            <a:pPr eaLnBrk="1" hangingPunct="1"/>
            <a:r>
              <a:rPr lang="en-US" smtClean="0"/>
              <a:t>Other items to possibly touch upon is the culture being the key and creating a supportive atmosphere to foster safety as a core value.</a:t>
            </a:r>
          </a:p>
        </p:txBody>
      </p:sp>
    </p:spTree>
    <p:extLst>
      <p:ext uri="{BB962C8B-B14F-4D97-AF65-F5344CB8AC3E}">
        <p14:creationId xmlns:p14="http://schemas.microsoft.com/office/powerpoint/2010/main" val="397682207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7"/>
          <p:cNvSpPr>
            <a:spLocks noGrp="1" noChangeArrowheads="1"/>
          </p:cNvSpPr>
          <p:nvPr>
            <p:ph type="sldNum" sz="quarter" idx="5"/>
          </p:nvPr>
        </p:nvSpPr>
        <p:spPr>
          <a:noFill/>
        </p:spPr>
        <p:txBody>
          <a:bodyPr/>
          <a:lstStyle/>
          <a:p>
            <a:pPr defTabSz="922338"/>
            <a:fld id="{56E45AC0-343C-4726-952C-F7C7AB463AF2}" type="slidenum">
              <a:rPr lang="en-US" smtClean="0"/>
              <a:pPr defTabSz="922338"/>
              <a:t>10</a:t>
            </a:fld>
            <a:endParaRPr lang="en-US" smtClean="0"/>
          </a:p>
        </p:txBody>
      </p:sp>
      <p:sp>
        <p:nvSpPr>
          <p:cNvPr id="31747" name="Rectangle 2"/>
          <p:cNvSpPr>
            <a:spLocks noGrp="1" noRot="1" noChangeAspect="1" noChangeArrowheads="1" noTextEdit="1"/>
          </p:cNvSpPr>
          <p:nvPr>
            <p:ph type="sldImg"/>
          </p:nvPr>
        </p:nvSpPr>
        <p:spPr>
          <a:ln/>
        </p:spPr>
      </p:sp>
      <p:sp>
        <p:nvSpPr>
          <p:cNvPr id="31748" name="Rectangle 3"/>
          <p:cNvSpPr>
            <a:spLocks noGrp="1" noChangeArrowheads="1"/>
          </p:cNvSpPr>
          <p:nvPr>
            <p:ph type="body" idx="1"/>
          </p:nvPr>
        </p:nvSpPr>
        <p:spPr>
          <a:noFill/>
          <a:ln/>
        </p:spPr>
        <p:txBody>
          <a:bodyPr/>
          <a:lstStyle/>
          <a:p>
            <a:pPr eaLnBrk="1" hangingPunct="1"/>
            <a:r>
              <a:rPr lang="en-US" smtClean="0"/>
              <a:t>Other items to possibly touch upon is the culture being the key and creating a supportive atmosphere to foster safety as a core value.</a:t>
            </a:r>
          </a:p>
        </p:txBody>
      </p:sp>
    </p:spTree>
    <p:extLst>
      <p:ext uri="{BB962C8B-B14F-4D97-AF65-F5344CB8AC3E}">
        <p14:creationId xmlns:p14="http://schemas.microsoft.com/office/powerpoint/2010/main" val="215919175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7"/>
          <p:cNvSpPr>
            <a:spLocks noGrp="1" noChangeArrowheads="1"/>
          </p:cNvSpPr>
          <p:nvPr>
            <p:ph type="sldNum" sz="quarter" idx="5"/>
          </p:nvPr>
        </p:nvSpPr>
        <p:spPr>
          <a:noFill/>
        </p:spPr>
        <p:txBody>
          <a:bodyPr/>
          <a:lstStyle/>
          <a:p>
            <a:pPr defTabSz="922338"/>
            <a:fld id="{EA9C10D8-861F-4E1D-B68E-E9E76C919C61}" type="slidenum">
              <a:rPr lang="en-US" smtClean="0"/>
              <a:pPr defTabSz="922338"/>
              <a:t>11</a:t>
            </a:fld>
            <a:endParaRPr lang="en-US" smtClean="0"/>
          </a:p>
        </p:txBody>
      </p:sp>
      <p:sp>
        <p:nvSpPr>
          <p:cNvPr id="32771" name="Rectangle 2"/>
          <p:cNvSpPr>
            <a:spLocks noGrp="1" noRot="1" noChangeAspect="1" noChangeArrowheads="1" noTextEdit="1"/>
          </p:cNvSpPr>
          <p:nvPr>
            <p:ph type="sldImg"/>
          </p:nvPr>
        </p:nvSpPr>
        <p:spPr>
          <a:ln/>
        </p:spPr>
      </p:sp>
      <p:sp>
        <p:nvSpPr>
          <p:cNvPr id="32772" name="Rectangle 3"/>
          <p:cNvSpPr>
            <a:spLocks noGrp="1" noChangeArrowheads="1"/>
          </p:cNvSpPr>
          <p:nvPr>
            <p:ph type="body" idx="1"/>
          </p:nvPr>
        </p:nvSpPr>
        <p:spPr>
          <a:noFill/>
          <a:ln/>
        </p:spPr>
        <p:txBody>
          <a:bodyPr/>
          <a:lstStyle/>
          <a:p>
            <a:pPr eaLnBrk="1" hangingPunct="1"/>
            <a:endParaRPr lang="en-US" smtClean="0"/>
          </a:p>
        </p:txBody>
      </p:sp>
    </p:spTree>
    <p:extLst>
      <p:ext uri="{BB962C8B-B14F-4D97-AF65-F5344CB8AC3E}">
        <p14:creationId xmlns:p14="http://schemas.microsoft.com/office/powerpoint/2010/main" val="18480027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7"/>
          <p:cNvSpPr>
            <a:spLocks noGrp="1" noChangeArrowheads="1"/>
          </p:cNvSpPr>
          <p:nvPr>
            <p:ph type="sldNum" sz="quarter" idx="5"/>
          </p:nvPr>
        </p:nvSpPr>
        <p:spPr>
          <a:noFill/>
        </p:spPr>
        <p:txBody>
          <a:bodyPr/>
          <a:lstStyle/>
          <a:p>
            <a:pPr defTabSz="922338"/>
            <a:fld id="{33893200-4839-4F4E-AE6C-F6B16CD99167}" type="slidenum">
              <a:rPr lang="en-US" smtClean="0"/>
              <a:pPr defTabSz="922338"/>
              <a:t>12</a:t>
            </a:fld>
            <a:endParaRPr lang="en-US" smtClean="0"/>
          </a:p>
        </p:txBody>
      </p:sp>
      <p:sp>
        <p:nvSpPr>
          <p:cNvPr id="33795" name="Rectangle 2"/>
          <p:cNvSpPr>
            <a:spLocks noGrp="1" noRot="1" noChangeAspect="1" noChangeArrowheads="1" noTextEdit="1"/>
          </p:cNvSpPr>
          <p:nvPr>
            <p:ph type="sldImg"/>
          </p:nvPr>
        </p:nvSpPr>
        <p:spPr>
          <a:ln/>
        </p:spPr>
      </p:sp>
      <p:sp>
        <p:nvSpPr>
          <p:cNvPr id="33796" name="Rectangle 3"/>
          <p:cNvSpPr>
            <a:spLocks noGrp="1" noChangeArrowheads="1"/>
          </p:cNvSpPr>
          <p:nvPr>
            <p:ph type="body" idx="1"/>
          </p:nvPr>
        </p:nvSpPr>
        <p:spPr>
          <a:noFill/>
          <a:ln/>
        </p:spPr>
        <p:txBody>
          <a:bodyPr/>
          <a:lstStyle/>
          <a:p>
            <a:pPr eaLnBrk="1" hangingPunct="1"/>
            <a:r>
              <a:rPr lang="en-US" b="1" smtClean="0"/>
              <a:t>Critical concept:</a:t>
            </a:r>
            <a:r>
              <a:rPr lang="en-US" smtClean="0"/>
              <a:t> </a:t>
            </a:r>
          </a:p>
          <a:p>
            <a:pPr eaLnBrk="1" hangingPunct="1"/>
            <a:r>
              <a:rPr lang="en-US" smtClean="0"/>
              <a:t> Assigned </a:t>
            </a:r>
            <a:r>
              <a:rPr lang="en-US" u="sng" smtClean="0"/>
              <a:t>accountability </a:t>
            </a:r>
            <a:r>
              <a:rPr lang="en-US" smtClean="0"/>
              <a:t>is essential in triggering a culture change.  Having </a:t>
            </a:r>
            <a:r>
              <a:rPr lang="en-US" u="sng" smtClean="0"/>
              <a:t>responsibilities</a:t>
            </a:r>
            <a:r>
              <a:rPr lang="en-US" smtClean="0"/>
              <a:t> identified is only part of the equation.  Leadership and employees must be able to recognize what it means to fulfill those responsibilities… and having defined </a:t>
            </a:r>
            <a:r>
              <a:rPr lang="en-US" u="sng" smtClean="0"/>
              <a:t>measurable</a:t>
            </a:r>
            <a:r>
              <a:rPr lang="en-US" smtClean="0"/>
              <a:t> goals and objectives is necessary to establish clear </a:t>
            </a:r>
            <a:r>
              <a:rPr lang="en-US" u="sng" smtClean="0"/>
              <a:t>accountability</a:t>
            </a:r>
            <a:r>
              <a:rPr lang="en-US" smtClean="0"/>
              <a:t>.</a:t>
            </a:r>
          </a:p>
          <a:p>
            <a:pPr eaLnBrk="1" hangingPunct="1"/>
            <a:endParaRPr lang="en-US" smtClean="0"/>
          </a:p>
        </p:txBody>
      </p:sp>
    </p:spTree>
    <p:extLst>
      <p:ext uri="{BB962C8B-B14F-4D97-AF65-F5344CB8AC3E}">
        <p14:creationId xmlns:p14="http://schemas.microsoft.com/office/powerpoint/2010/main" val="150045708"/>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Master" Target="../slideMasters/slideMaster1.xml"/><Relationship Id="rId5" Type="http://schemas.openxmlformats.org/officeDocument/2006/relationships/image" Target="../media/image8.jpeg"/><Relationship Id="rId4" Type="http://schemas.openxmlformats.org/officeDocument/2006/relationships/image" Target="../media/image7.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Master" Target="../slideMasters/slideMaster1.xml"/><Relationship Id="rId4" Type="http://schemas.openxmlformats.org/officeDocument/2006/relationships/image" Target="../media/image7.png"/></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Master" Target="../slideMasters/slideMaster1.xml"/><Relationship Id="rId5" Type="http://schemas.openxmlformats.org/officeDocument/2006/relationships/image" Target="../media/image8.jpeg"/><Relationship Id="rId4" Type="http://schemas.openxmlformats.org/officeDocument/2006/relationships/image" Target="../media/image7.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Title Slide">
    <p:spTree>
      <p:nvGrpSpPr>
        <p:cNvPr id="1" name=""/>
        <p:cNvGrpSpPr/>
        <p:nvPr/>
      </p:nvGrpSpPr>
      <p:grpSpPr>
        <a:xfrm>
          <a:off x="0" y="0"/>
          <a:ext cx="0" cy="0"/>
          <a:chOff x="0" y="0"/>
          <a:chExt cx="0" cy="0"/>
        </a:xfrm>
      </p:grpSpPr>
      <p:pic>
        <p:nvPicPr>
          <p:cNvPr id="3" name="Picture 12" descr="VPPCX_Powerpoint_Template.jpg"/>
          <p:cNvPicPr>
            <a:picLocks noChangeAspect="1"/>
          </p:cNvPicPr>
          <p:nvPr/>
        </p:nvPicPr>
        <p:blipFill>
          <a:blip r:embed="rId2" cstate="print"/>
          <a:srcRect/>
          <a:stretch>
            <a:fillRect/>
          </a:stretch>
        </p:blipFill>
        <p:spPr bwMode="auto">
          <a:xfrm>
            <a:off x="0" y="0"/>
            <a:ext cx="9144000" cy="6858000"/>
          </a:xfrm>
          <a:prstGeom prst="rect">
            <a:avLst/>
          </a:prstGeom>
          <a:noFill/>
          <a:ln w="9525">
            <a:noFill/>
            <a:miter lim="800000"/>
            <a:headEnd/>
            <a:tailEnd/>
          </a:ln>
        </p:spPr>
      </p:pic>
      <p:pic>
        <p:nvPicPr>
          <p:cNvPr id="4" name="Picture 13" descr="DOD.png"/>
          <p:cNvPicPr>
            <a:picLocks noChangeAspect="1"/>
          </p:cNvPicPr>
          <p:nvPr/>
        </p:nvPicPr>
        <p:blipFill>
          <a:blip r:embed="rId3" cstate="print"/>
          <a:srcRect/>
          <a:stretch>
            <a:fillRect/>
          </a:stretch>
        </p:blipFill>
        <p:spPr bwMode="auto">
          <a:xfrm>
            <a:off x="1219200" y="228600"/>
            <a:ext cx="1371600" cy="1371600"/>
          </a:xfrm>
          <a:prstGeom prst="rect">
            <a:avLst/>
          </a:prstGeom>
          <a:noFill/>
          <a:ln w="9525">
            <a:noFill/>
            <a:miter lim="800000"/>
            <a:headEnd/>
            <a:tailEnd/>
          </a:ln>
        </p:spPr>
      </p:pic>
      <p:sp>
        <p:nvSpPr>
          <p:cNvPr id="5" name="TextBox 4"/>
          <p:cNvSpPr txBox="1"/>
          <p:nvPr/>
        </p:nvSpPr>
        <p:spPr>
          <a:xfrm>
            <a:off x="2590800" y="228600"/>
            <a:ext cx="6553200" cy="677863"/>
          </a:xfrm>
          <a:prstGeom prst="rect">
            <a:avLst/>
          </a:prstGeom>
          <a:noFill/>
        </p:spPr>
        <p:txBody>
          <a:bodyPr>
            <a:spAutoFit/>
          </a:bodyPr>
          <a:lstStyle/>
          <a:p>
            <a:pPr>
              <a:defRPr/>
            </a:pPr>
            <a:r>
              <a:rPr lang="en-US" sz="1800" dirty="0">
                <a:solidFill>
                  <a:srgbClr val="EBEACF"/>
                </a:solidFill>
                <a:latin typeface="Helvetica"/>
                <a:cs typeface="Helvetica"/>
              </a:rPr>
              <a:t>Department of Defense</a:t>
            </a:r>
          </a:p>
          <a:p>
            <a:pPr>
              <a:defRPr/>
            </a:pPr>
            <a:r>
              <a:rPr lang="en-US" sz="2000" dirty="0">
                <a:solidFill>
                  <a:srgbClr val="EBEACF"/>
                </a:solidFill>
                <a:latin typeface="Helvetica"/>
                <a:cs typeface="Helvetica"/>
              </a:rPr>
              <a:t>Voluntary Protection Programs Center of Excellence</a:t>
            </a:r>
          </a:p>
        </p:txBody>
      </p:sp>
      <p:pic>
        <p:nvPicPr>
          <p:cNvPr id="6" name="Picture 15" descr="vppcx-1-with space.png"/>
          <p:cNvPicPr>
            <a:picLocks noChangeAspect="1"/>
          </p:cNvPicPr>
          <p:nvPr/>
        </p:nvPicPr>
        <p:blipFill>
          <a:blip r:embed="rId4" cstate="print"/>
          <a:srcRect/>
          <a:stretch>
            <a:fillRect/>
          </a:stretch>
        </p:blipFill>
        <p:spPr bwMode="auto">
          <a:xfrm>
            <a:off x="2362200" y="1368425"/>
            <a:ext cx="5548313" cy="2054225"/>
          </a:xfrm>
          <a:prstGeom prst="rect">
            <a:avLst/>
          </a:prstGeom>
          <a:noFill/>
          <a:ln w="9525">
            <a:noFill/>
            <a:miter lim="800000"/>
            <a:headEnd/>
            <a:tailEnd/>
          </a:ln>
        </p:spPr>
      </p:pic>
      <p:sp>
        <p:nvSpPr>
          <p:cNvPr id="7" name="TextBox 6"/>
          <p:cNvSpPr txBox="1"/>
          <p:nvPr/>
        </p:nvSpPr>
        <p:spPr>
          <a:xfrm>
            <a:off x="1676400" y="3349625"/>
            <a:ext cx="6781800" cy="923925"/>
          </a:xfrm>
          <a:prstGeom prst="rect">
            <a:avLst/>
          </a:prstGeom>
          <a:noFill/>
        </p:spPr>
        <p:txBody>
          <a:bodyPr>
            <a:spAutoFit/>
          </a:bodyPr>
          <a:lstStyle/>
          <a:p>
            <a:pPr algn="ctr">
              <a:defRPr/>
            </a:pPr>
            <a:r>
              <a:rPr lang="en-US" i="1" dirty="0">
                <a:solidFill>
                  <a:srgbClr val="EBEACF"/>
                </a:solidFill>
                <a:latin typeface="Helvetica"/>
                <a:cs typeface="Helvetica"/>
              </a:rPr>
              <a:t>Development, Validation, Implementation and Enhancement for a Voluntary Protection Programs Center of Excellence (VPP CX) Capability for the Department of Defense</a:t>
            </a:r>
          </a:p>
        </p:txBody>
      </p:sp>
      <p:pic>
        <p:nvPicPr>
          <p:cNvPr id="8" name="Picture 17"/>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bwMode="auto">
          <a:xfrm>
            <a:off x="0" y="0"/>
            <a:ext cx="9144000" cy="6858000"/>
          </a:xfrm>
          <a:prstGeom prst="rect">
            <a:avLst/>
          </a:prstGeom>
          <a:noFill/>
          <a:ln w="9525">
            <a:noFill/>
            <a:miter lim="800000"/>
            <a:headEnd/>
            <a:tailEnd/>
          </a:ln>
        </p:spPr>
      </p:pic>
      <p:pic>
        <p:nvPicPr>
          <p:cNvPr id="9" name="Picture 18" descr="DOD.png"/>
          <p:cNvPicPr>
            <a:picLocks noChangeAspect="1"/>
          </p:cNvPicPr>
          <p:nvPr/>
        </p:nvPicPr>
        <p:blipFill>
          <a:blip r:embed="rId3" cstate="print"/>
          <a:srcRect/>
          <a:stretch>
            <a:fillRect/>
          </a:stretch>
        </p:blipFill>
        <p:spPr bwMode="auto">
          <a:xfrm>
            <a:off x="1219200" y="228600"/>
            <a:ext cx="1371600" cy="1371600"/>
          </a:xfrm>
          <a:prstGeom prst="rect">
            <a:avLst/>
          </a:prstGeom>
          <a:noFill/>
          <a:ln w="9525">
            <a:noFill/>
            <a:miter lim="800000"/>
            <a:headEnd/>
            <a:tailEnd/>
          </a:ln>
        </p:spPr>
      </p:pic>
      <p:sp>
        <p:nvSpPr>
          <p:cNvPr id="10" name="TextBox 9"/>
          <p:cNvSpPr txBox="1"/>
          <p:nvPr/>
        </p:nvSpPr>
        <p:spPr>
          <a:xfrm>
            <a:off x="2590800" y="228600"/>
            <a:ext cx="6553200" cy="677863"/>
          </a:xfrm>
          <a:prstGeom prst="rect">
            <a:avLst/>
          </a:prstGeom>
          <a:noFill/>
        </p:spPr>
        <p:txBody>
          <a:bodyPr>
            <a:spAutoFit/>
          </a:bodyPr>
          <a:lstStyle/>
          <a:p>
            <a:pPr>
              <a:defRPr/>
            </a:pPr>
            <a:r>
              <a:rPr lang="en-US" sz="1800" dirty="0">
                <a:solidFill>
                  <a:srgbClr val="EBEACF"/>
                </a:solidFill>
                <a:latin typeface="Helvetica"/>
                <a:cs typeface="Helvetica"/>
              </a:rPr>
              <a:t>Department of Defense</a:t>
            </a:r>
          </a:p>
          <a:p>
            <a:pPr>
              <a:defRPr/>
            </a:pPr>
            <a:r>
              <a:rPr lang="en-US" sz="2000" dirty="0" smtClean="0">
                <a:solidFill>
                  <a:srgbClr val="EBEACF"/>
                </a:solidFill>
                <a:latin typeface="Helvetica"/>
                <a:cs typeface="Helvetica"/>
              </a:rPr>
              <a:t>Voluntary </a:t>
            </a:r>
            <a:r>
              <a:rPr lang="en-US" sz="2000" dirty="0">
                <a:solidFill>
                  <a:srgbClr val="EBEACF"/>
                </a:solidFill>
                <a:latin typeface="Helvetica"/>
                <a:cs typeface="Helvetica"/>
              </a:rPr>
              <a:t>Protection Programs Center of Excellence</a:t>
            </a:r>
          </a:p>
        </p:txBody>
      </p:sp>
      <p:pic>
        <p:nvPicPr>
          <p:cNvPr id="11" name="Picture 20" descr="vppcx-1-with space.png"/>
          <p:cNvPicPr>
            <a:picLocks noChangeAspect="1"/>
          </p:cNvPicPr>
          <p:nvPr/>
        </p:nvPicPr>
        <p:blipFill>
          <a:blip r:embed="rId4" cstate="print"/>
          <a:srcRect/>
          <a:stretch>
            <a:fillRect/>
          </a:stretch>
        </p:blipFill>
        <p:spPr bwMode="auto">
          <a:xfrm>
            <a:off x="2362200" y="1368425"/>
            <a:ext cx="5548313" cy="2054225"/>
          </a:xfrm>
          <a:prstGeom prst="rect">
            <a:avLst/>
          </a:prstGeom>
          <a:noFill/>
          <a:ln w="9525">
            <a:noFill/>
            <a:miter lim="800000"/>
            <a:headEnd/>
            <a:tailEnd/>
          </a:ln>
        </p:spPr>
      </p:pic>
      <p:sp>
        <p:nvSpPr>
          <p:cNvPr id="2" name="Title 1"/>
          <p:cNvSpPr>
            <a:spLocks noGrp="1"/>
          </p:cNvSpPr>
          <p:nvPr>
            <p:ph type="ctrTitle"/>
          </p:nvPr>
        </p:nvSpPr>
        <p:spPr>
          <a:xfrm>
            <a:off x="1219200" y="4264025"/>
            <a:ext cx="7772400" cy="1146175"/>
          </a:xfrm>
        </p:spPr>
        <p:txBody>
          <a:bodyPr/>
          <a:lstStyle>
            <a:lvl1pPr>
              <a:defRPr sz="3200" b="1">
                <a:solidFill>
                  <a:srgbClr val="A9A257"/>
                </a:solidFill>
                <a:latin typeface="Helvetica"/>
                <a:cs typeface="Helvetica"/>
              </a:defRPr>
            </a:lvl1pPr>
          </a:lstStyle>
          <a:p>
            <a:r>
              <a:rPr lang="en-US" smtClean="0"/>
              <a:t>Click to edit Master title style</a:t>
            </a:r>
            <a:endParaRPr lang="en-US" dirty="0"/>
          </a:p>
        </p:txBody>
      </p:sp>
      <p:sp>
        <p:nvSpPr>
          <p:cNvPr id="13" name="Slide Number Placeholder 5"/>
          <p:cNvSpPr>
            <a:spLocks noGrp="1"/>
          </p:cNvSpPr>
          <p:nvPr>
            <p:ph type="sldNum" sz="quarter" idx="10"/>
          </p:nvPr>
        </p:nvSpPr>
        <p:spPr>
          <a:xfrm>
            <a:off x="8458200" y="6356350"/>
            <a:ext cx="228600" cy="365125"/>
          </a:xfrm>
        </p:spPr>
        <p:txBody>
          <a:bodyPr/>
          <a:lstStyle>
            <a:lvl1pPr>
              <a:defRPr/>
            </a:lvl1pPr>
          </a:lstStyle>
          <a:p>
            <a:fld id="{B58FA28E-C417-4CD2-B071-7D8BE87C67E3}" type="slidenum">
              <a:rPr lang="en-US" smtClean="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smtClean="0"/>
              <a:t>Click icon to add picture</a:t>
            </a:r>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lvl1pPr>
              <a:defRPr/>
            </a:lvl1pPr>
          </a:lstStyle>
          <a:p>
            <a:fld id="{D92D011C-9430-463C-BFE5-8F057FDCF201}" type="datetimeFigureOut">
              <a:rPr lang="en-US" smtClean="0"/>
              <a:pPr/>
              <a:t>11/8/2016</a:t>
            </a:fld>
            <a:endParaRPr lang="en-US" dirty="0"/>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lvl1pPr>
              <a:defRPr/>
            </a:lvl1pPr>
          </a:lstStyle>
          <a:p>
            <a:endParaRPr lang="en-US" dirty="0"/>
          </a:p>
        </p:txBody>
      </p:sp>
      <p:sp>
        <p:nvSpPr>
          <p:cNvPr id="7" name="Slide Number Placeholder 6"/>
          <p:cNvSpPr>
            <a:spLocks noGrp="1"/>
          </p:cNvSpPr>
          <p:nvPr>
            <p:ph type="sldNum" sz="quarter" idx="12"/>
          </p:nvPr>
        </p:nvSpPr>
        <p:spPr/>
        <p:txBody>
          <a:bodyPr/>
          <a:lstStyle>
            <a:lvl1pPr>
              <a:defRPr/>
            </a:lvl1pPr>
          </a:lstStyle>
          <a:p>
            <a:fld id="{B58FA28E-C417-4CD2-B071-7D8BE87C67E3}" type="slidenum">
              <a:rPr lang="en-US" smtClean="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lvl1pPr>
              <a:defRPr/>
            </a:lvl1pPr>
          </a:lstStyle>
          <a:p>
            <a:fld id="{D92D011C-9430-463C-BFE5-8F057FDCF201}" type="datetimeFigureOut">
              <a:rPr lang="en-US" smtClean="0"/>
              <a:pPr/>
              <a:t>11/8/2016</a:t>
            </a:fld>
            <a:endParaRPr lang="en-US" dirty="0"/>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lvl1pPr>
              <a:defRPr/>
            </a:lvl1pPr>
          </a:lstStyle>
          <a:p>
            <a:endParaRPr lang="en-US" dirty="0"/>
          </a:p>
        </p:txBody>
      </p:sp>
      <p:sp>
        <p:nvSpPr>
          <p:cNvPr id="6" name="Slide Number Placeholder 5"/>
          <p:cNvSpPr>
            <a:spLocks noGrp="1"/>
          </p:cNvSpPr>
          <p:nvPr>
            <p:ph type="sldNum" sz="quarter" idx="12"/>
          </p:nvPr>
        </p:nvSpPr>
        <p:spPr/>
        <p:txBody>
          <a:bodyPr/>
          <a:lstStyle>
            <a:lvl1pPr>
              <a:defRPr/>
            </a:lvl1pPr>
          </a:lstStyle>
          <a:p>
            <a:fld id="{B58FA28E-C417-4CD2-B071-7D8BE87C67E3}" type="slidenum">
              <a:rPr lang="en-US" smtClean="0"/>
              <a:pPr/>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lvl1pPr>
              <a:defRPr/>
            </a:lvl1pPr>
          </a:lstStyle>
          <a:p>
            <a:fld id="{D92D011C-9430-463C-BFE5-8F057FDCF201}" type="datetimeFigureOut">
              <a:rPr lang="en-US" smtClean="0"/>
              <a:pPr/>
              <a:t>11/8/2016</a:t>
            </a:fld>
            <a:endParaRPr lang="en-US" dirty="0"/>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lvl1pPr>
              <a:defRPr/>
            </a:lvl1pPr>
          </a:lstStyle>
          <a:p>
            <a:endParaRPr lang="en-US" dirty="0"/>
          </a:p>
        </p:txBody>
      </p:sp>
      <p:sp>
        <p:nvSpPr>
          <p:cNvPr id="6" name="Slide Number Placeholder 5"/>
          <p:cNvSpPr>
            <a:spLocks noGrp="1"/>
          </p:cNvSpPr>
          <p:nvPr>
            <p:ph type="sldNum" sz="quarter" idx="12"/>
          </p:nvPr>
        </p:nvSpPr>
        <p:spPr/>
        <p:txBody>
          <a:bodyPr/>
          <a:lstStyle>
            <a:lvl1pPr>
              <a:defRPr/>
            </a:lvl1pPr>
          </a:lstStyle>
          <a:p>
            <a:fld id="{B58FA28E-C417-4CD2-B071-7D8BE87C67E3}" type="slidenum">
              <a:rPr lang="en-US" smtClean="0"/>
              <a:pPr/>
              <a:t>‹#›</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1_Title Slide">
    <p:spTree>
      <p:nvGrpSpPr>
        <p:cNvPr id="1" name=""/>
        <p:cNvGrpSpPr/>
        <p:nvPr/>
      </p:nvGrpSpPr>
      <p:grpSpPr>
        <a:xfrm>
          <a:off x="0" y="0"/>
          <a:ext cx="0" cy="0"/>
          <a:chOff x="0" y="0"/>
          <a:chExt cx="0" cy="0"/>
        </a:xfrm>
      </p:grpSpPr>
      <p:pic>
        <p:nvPicPr>
          <p:cNvPr id="3" name="Picture 12" descr="VPPCX_Powerpoint_Template.jpg"/>
          <p:cNvPicPr>
            <a:picLocks noChangeAspect="1"/>
          </p:cNvPicPr>
          <p:nvPr/>
        </p:nvPicPr>
        <p:blipFill>
          <a:blip r:embed="rId2" cstate="print"/>
          <a:srcRect/>
          <a:stretch>
            <a:fillRect/>
          </a:stretch>
        </p:blipFill>
        <p:spPr bwMode="auto">
          <a:xfrm>
            <a:off x="0" y="0"/>
            <a:ext cx="9144000" cy="6858000"/>
          </a:xfrm>
          <a:prstGeom prst="rect">
            <a:avLst/>
          </a:prstGeom>
          <a:noFill/>
          <a:ln w="9525">
            <a:noFill/>
            <a:miter lim="800000"/>
            <a:headEnd/>
            <a:tailEnd/>
          </a:ln>
        </p:spPr>
      </p:pic>
      <p:pic>
        <p:nvPicPr>
          <p:cNvPr id="4" name="Picture 13" descr="DOD.png"/>
          <p:cNvPicPr>
            <a:picLocks noChangeAspect="1"/>
          </p:cNvPicPr>
          <p:nvPr/>
        </p:nvPicPr>
        <p:blipFill>
          <a:blip r:embed="rId3" cstate="print"/>
          <a:srcRect/>
          <a:stretch>
            <a:fillRect/>
          </a:stretch>
        </p:blipFill>
        <p:spPr bwMode="auto">
          <a:xfrm>
            <a:off x="1219200" y="228600"/>
            <a:ext cx="1371600" cy="1371600"/>
          </a:xfrm>
          <a:prstGeom prst="rect">
            <a:avLst/>
          </a:prstGeom>
          <a:noFill/>
          <a:ln w="9525">
            <a:noFill/>
            <a:miter lim="800000"/>
            <a:headEnd/>
            <a:tailEnd/>
          </a:ln>
        </p:spPr>
      </p:pic>
      <p:sp>
        <p:nvSpPr>
          <p:cNvPr id="5" name="TextBox 4"/>
          <p:cNvSpPr txBox="1"/>
          <p:nvPr/>
        </p:nvSpPr>
        <p:spPr>
          <a:xfrm>
            <a:off x="2590800" y="228600"/>
            <a:ext cx="6553200" cy="677863"/>
          </a:xfrm>
          <a:prstGeom prst="rect">
            <a:avLst/>
          </a:prstGeom>
          <a:noFill/>
        </p:spPr>
        <p:txBody>
          <a:bodyPr>
            <a:spAutoFit/>
          </a:bodyPr>
          <a:lstStyle/>
          <a:p>
            <a:pPr>
              <a:defRPr/>
            </a:pPr>
            <a:r>
              <a:rPr lang="en-US" sz="1800" dirty="0">
                <a:solidFill>
                  <a:srgbClr val="EBEACF"/>
                </a:solidFill>
                <a:latin typeface="Helvetica"/>
                <a:cs typeface="Helvetica"/>
              </a:rPr>
              <a:t>Department of Defense</a:t>
            </a:r>
          </a:p>
          <a:p>
            <a:pPr>
              <a:defRPr/>
            </a:pPr>
            <a:r>
              <a:rPr lang="en-US" sz="2000" dirty="0">
                <a:solidFill>
                  <a:srgbClr val="EBEACF"/>
                </a:solidFill>
                <a:latin typeface="Helvetica"/>
                <a:cs typeface="Helvetica"/>
              </a:rPr>
              <a:t>Voluntary Protection Programs Center of Excellence</a:t>
            </a:r>
          </a:p>
        </p:txBody>
      </p:sp>
      <p:pic>
        <p:nvPicPr>
          <p:cNvPr id="6" name="Picture 15" descr="vppcx-1-with space.png"/>
          <p:cNvPicPr>
            <a:picLocks noChangeAspect="1"/>
          </p:cNvPicPr>
          <p:nvPr/>
        </p:nvPicPr>
        <p:blipFill>
          <a:blip r:embed="rId4" cstate="print"/>
          <a:srcRect/>
          <a:stretch>
            <a:fillRect/>
          </a:stretch>
        </p:blipFill>
        <p:spPr bwMode="auto">
          <a:xfrm>
            <a:off x="2362200" y="1368425"/>
            <a:ext cx="5548313" cy="2054225"/>
          </a:xfrm>
          <a:prstGeom prst="rect">
            <a:avLst/>
          </a:prstGeom>
          <a:noFill/>
          <a:ln w="9525">
            <a:noFill/>
            <a:miter lim="800000"/>
            <a:headEnd/>
            <a:tailEnd/>
          </a:ln>
        </p:spPr>
      </p:pic>
      <p:sp>
        <p:nvSpPr>
          <p:cNvPr id="7" name="TextBox 6"/>
          <p:cNvSpPr txBox="1"/>
          <p:nvPr/>
        </p:nvSpPr>
        <p:spPr>
          <a:xfrm>
            <a:off x="1676400" y="3349625"/>
            <a:ext cx="6781800" cy="923925"/>
          </a:xfrm>
          <a:prstGeom prst="rect">
            <a:avLst/>
          </a:prstGeom>
          <a:noFill/>
        </p:spPr>
        <p:txBody>
          <a:bodyPr>
            <a:spAutoFit/>
          </a:bodyPr>
          <a:lstStyle/>
          <a:p>
            <a:pPr algn="ctr">
              <a:defRPr/>
            </a:pPr>
            <a:r>
              <a:rPr lang="en-US" i="1" dirty="0">
                <a:solidFill>
                  <a:srgbClr val="EBEACF"/>
                </a:solidFill>
                <a:latin typeface="Helvetica"/>
                <a:cs typeface="Helvetica"/>
              </a:rPr>
              <a:t>Development, Validation, Implementation and Enhancement for a Voluntary Protection Programs Center of Excellence (VPP CX) Capability for the Department of Defense</a:t>
            </a:r>
          </a:p>
        </p:txBody>
      </p:sp>
      <p:sp>
        <p:nvSpPr>
          <p:cNvPr id="2" name="Title 1"/>
          <p:cNvSpPr>
            <a:spLocks noGrp="1"/>
          </p:cNvSpPr>
          <p:nvPr>
            <p:ph type="ctrTitle"/>
          </p:nvPr>
        </p:nvSpPr>
        <p:spPr>
          <a:xfrm>
            <a:off x="1219200" y="4264025"/>
            <a:ext cx="7772400" cy="1146175"/>
          </a:xfrm>
        </p:spPr>
        <p:txBody>
          <a:bodyPr/>
          <a:lstStyle>
            <a:lvl1pPr>
              <a:defRPr sz="3200" b="1">
                <a:solidFill>
                  <a:srgbClr val="A9A257"/>
                </a:solidFill>
                <a:latin typeface="Helvetica"/>
                <a:cs typeface="Helvetica"/>
              </a:defRPr>
            </a:lvl1pPr>
          </a:lstStyle>
          <a:p>
            <a:r>
              <a:rPr lang="en-US" smtClean="0"/>
              <a:t>Click to edit Master title style</a:t>
            </a:r>
            <a:endParaRPr lang="en-US" dirty="0"/>
          </a:p>
        </p:txBody>
      </p:sp>
      <p:sp>
        <p:nvSpPr>
          <p:cNvPr id="8" name="Slide Number Placeholder 5"/>
          <p:cNvSpPr>
            <a:spLocks noGrp="1"/>
          </p:cNvSpPr>
          <p:nvPr>
            <p:ph type="sldNum" sz="quarter" idx="10"/>
          </p:nvPr>
        </p:nvSpPr>
        <p:spPr>
          <a:xfrm>
            <a:off x="8458200" y="6356350"/>
            <a:ext cx="228600" cy="365125"/>
          </a:xfrm>
        </p:spPr>
        <p:txBody>
          <a:bodyPr/>
          <a:lstStyle>
            <a:lvl1pPr>
              <a:defRPr/>
            </a:lvl1pPr>
          </a:lstStyle>
          <a:p>
            <a:fld id="{B58FA28E-C417-4CD2-B071-7D8BE87C67E3}" type="slidenum">
              <a:rPr lang="en-US" smtClean="0"/>
              <a:pPr/>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141288"/>
            <a:ext cx="8229600" cy="55245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2_Title Slide">
    <p:spTree>
      <p:nvGrpSpPr>
        <p:cNvPr id="1" name=""/>
        <p:cNvGrpSpPr/>
        <p:nvPr/>
      </p:nvGrpSpPr>
      <p:grpSpPr>
        <a:xfrm>
          <a:off x="0" y="0"/>
          <a:ext cx="0" cy="0"/>
          <a:chOff x="0" y="0"/>
          <a:chExt cx="0" cy="0"/>
        </a:xfrm>
      </p:grpSpPr>
      <p:pic>
        <p:nvPicPr>
          <p:cNvPr id="3" name="Picture 12" descr="VPPCX_Powerpoint_Template.jpg"/>
          <p:cNvPicPr>
            <a:picLocks noChangeAspect="1"/>
          </p:cNvPicPr>
          <p:nvPr/>
        </p:nvPicPr>
        <p:blipFill>
          <a:blip r:embed="rId2" cstate="print"/>
          <a:srcRect/>
          <a:stretch>
            <a:fillRect/>
          </a:stretch>
        </p:blipFill>
        <p:spPr bwMode="auto">
          <a:xfrm>
            <a:off x="0" y="0"/>
            <a:ext cx="9144000" cy="6858000"/>
          </a:xfrm>
          <a:prstGeom prst="rect">
            <a:avLst/>
          </a:prstGeom>
          <a:noFill/>
          <a:ln w="9525">
            <a:noFill/>
            <a:miter lim="800000"/>
            <a:headEnd/>
            <a:tailEnd/>
          </a:ln>
        </p:spPr>
      </p:pic>
      <p:pic>
        <p:nvPicPr>
          <p:cNvPr id="4" name="Picture 13" descr="DOD.png"/>
          <p:cNvPicPr>
            <a:picLocks noChangeAspect="1"/>
          </p:cNvPicPr>
          <p:nvPr/>
        </p:nvPicPr>
        <p:blipFill>
          <a:blip r:embed="rId3" cstate="print"/>
          <a:srcRect/>
          <a:stretch>
            <a:fillRect/>
          </a:stretch>
        </p:blipFill>
        <p:spPr bwMode="auto">
          <a:xfrm>
            <a:off x="1219200" y="228600"/>
            <a:ext cx="1371600" cy="1371600"/>
          </a:xfrm>
          <a:prstGeom prst="rect">
            <a:avLst/>
          </a:prstGeom>
          <a:noFill/>
          <a:ln w="9525">
            <a:noFill/>
            <a:miter lim="800000"/>
            <a:headEnd/>
            <a:tailEnd/>
          </a:ln>
        </p:spPr>
      </p:pic>
      <p:sp>
        <p:nvSpPr>
          <p:cNvPr id="5" name="TextBox 4"/>
          <p:cNvSpPr txBox="1"/>
          <p:nvPr/>
        </p:nvSpPr>
        <p:spPr>
          <a:xfrm>
            <a:off x="2590800" y="228600"/>
            <a:ext cx="6553200" cy="677863"/>
          </a:xfrm>
          <a:prstGeom prst="rect">
            <a:avLst/>
          </a:prstGeom>
          <a:noFill/>
        </p:spPr>
        <p:txBody>
          <a:bodyPr>
            <a:spAutoFit/>
          </a:bodyPr>
          <a:lstStyle/>
          <a:p>
            <a:pPr>
              <a:defRPr/>
            </a:pPr>
            <a:r>
              <a:rPr lang="en-US" sz="1800" dirty="0">
                <a:solidFill>
                  <a:srgbClr val="EBEACF"/>
                </a:solidFill>
                <a:latin typeface="Helvetica"/>
                <a:cs typeface="Helvetica"/>
              </a:rPr>
              <a:t>Department of Defense</a:t>
            </a:r>
          </a:p>
          <a:p>
            <a:pPr>
              <a:defRPr/>
            </a:pPr>
            <a:r>
              <a:rPr lang="en-US" sz="2000" dirty="0">
                <a:solidFill>
                  <a:srgbClr val="EBEACF"/>
                </a:solidFill>
                <a:latin typeface="Helvetica"/>
                <a:cs typeface="Helvetica"/>
              </a:rPr>
              <a:t>Voluntary Protection Programs Center of Excellence</a:t>
            </a:r>
          </a:p>
        </p:txBody>
      </p:sp>
      <p:pic>
        <p:nvPicPr>
          <p:cNvPr id="6" name="Picture 15" descr="vppcx-1-with space.png"/>
          <p:cNvPicPr>
            <a:picLocks noChangeAspect="1"/>
          </p:cNvPicPr>
          <p:nvPr/>
        </p:nvPicPr>
        <p:blipFill>
          <a:blip r:embed="rId4" cstate="print"/>
          <a:srcRect/>
          <a:stretch>
            <a:fillRect/>
          </a:stretch>
        </p:blipFill>
        <p:spPr bwMode="auto">
          <a:xfrm>
            <a:off x="2362200" y="1368425"/>
            <a:ext cx="5548313" cy="2054225"/>
          </a:xfrm>
          <a:prstGeom prst="rect">
            <a:avLst/>
          </a:prstGeom>
          <a:noFill/>
          <a:ln w="9525">
            <a:noFill/>
            <a:miter lim="800000"/>
            <a:headEnd/>
            <a:tailEnd/>
          </a:ln>
        </p:spPr>
      </p:pic>
      <p:sp>
        <p:nvSpPr>
          <p:cNvPr id="7" name="TextBox 6"/>
          <p:cNvSpPr txBox="1"/>
          <p:nvPr/>
        </p:nvSpPr>
        <p:spPr>
          <a:xfrm>
            <a:off x="1676400" y="3349625"/>
            <a:ext cx="6781800" cy="923925"/>
          </a:xfrm>
          <a:prstGeom prst="rect">
            <a:avLst/>
          </a:prstGeom>
          <a:noFill/>
        </p:spPr>
        <p:txBody>
          <a:bodyPr>
            <a:spAutoFit/>
          </a:bodyPr>
          <a:lstStyle/>
          <a:p>
            <a:pPr algn="ctr">
              <a:defRPr/>
            </a:pPr>
            <a:r>
              <a:rPr lang="en-US" i="1" dirty="0">
                <a:solidFill>
                  <a:srgbClr val="EBEACF"/>
                </a:solidFill>
                <a:latin typeface="Helvetica"/>
                <a:cs typeface="Helvetica"/>
              </a:rPr>
              <a:t>Development, Validation, Implementation and Enhancement for a Voluntary Protection Programs Center of Excellence (VPP CX) Capability for the Department of Defense</a:t>
            </a:r>
          </a:p>
        </p:txBody>
      </p:sp>
      <p:pic>
        <p:nvPicPr>
          <p:cNvPr id="8" name="Picture 17"/>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bwMode="auto">
          <a:xfrm>
            <a:off x="0" y="0"/>
            <a:ext cx="9144000" cy="6858000"/>
          </a:xfrm>
          <a:prstGeom prst="rect">
            <a:avLst/>
          </a:prstGeom>
          <a:noFill/>
          <a:ln w="9525">
            <a:noFill/>
            <a:miter lim="800000"/>
            <a:headEnd/>
            <a:tailEnd/>
          </a:ln>
        </p:spPr>
      </p:pic>
      <p:sp>
        <p:nvSpPr>
          <p:cNvPr id="2" name="Title 1"/>
          <p:cNvSpPr>
            <a:spLocks noGrp="1"/>
          </p:cNvSpPr>
          <p:nvPr>
            <p:ph type="ctrTitle"/>
          </p:nvPr>
        </p:nvSpPr>
        <p:spPr>
          <a:xfrm>
            <a:off x="1219200" y="2776537"/>
            <a:ext cx="7772400" cy="1146175"/>
          </a:xfrm>
        </p:spPr>
        <p:txBody>
          <a:bodyPr/>
          <a:lstStyle>
            <a:lvl1pPr>
              <a:defRPr sz="3200" b="1">
                <a:solidFill>
                  <a:srgbClr val="A9A257"/>
                </a:solidFill>
                <a:latin typeface="Helvetica"/>
                <a:cs typeface="Helvetica"/>
              </a:defRPr>
            </a:lvl1pPr>
          </a:lstStyle>
          <a:p>
            <a:r>
              <a:rPr lang="en-US" smtClean="0"/>
              <a:t>Click to edit Master title style</a:t>
            </a:r>
            <a:endParaRPr lang="en-US" dirty="0"/>
          </a:p>
        </p:txBody>
      </p:sp>
      <p:pic>
        <p:nvPicPr>
          <p:cNvPr id="11" name="Picture 20" descr="vppcx-1-with space.png"/>
          <p:cNvPicPr>
            <a:picLocks noChangeAspect="1"/>
          </p:cNvPicPr>
          <p:nvPr/>
        </p:nvPicPr>
        <p:blipFill>
          <a:blip r:embed="rId4" cstate="print"/>
          <a:srcRect/>
          <a:stretch>
            <a:fillRect/>
          </a:stretch>
        </p:blipFill>
        <p:spPr bwMode="auto">
          <a:xfrm>
            <a:off x="5143500" y="5305690"/>
            <a:ext cx="3935413" cy="1457060"/>
          </a:xfrm>
          <a:prstGeom prst="rect">
            <a:avLst/>
          </a:prstGeom>
          <a:noFill/>
          <a:ln w="9525">
            <a:noFill/>
            <a:miter lim="800000"/>
            <a:headEnd/>
            <a:tailEnd/>
          </a:ln>
        </p:spPr>
      </p:pic>
      <p:pic>
        <p:nvPicPr>
          <p:cNvPr id="10" name="Picture 17" descr="VPPCX_Powerpoint_Template.jpg"/>
          <p:cNvPicPr>
            <a:picLocks noChangeAspect="1"/>
          </p:cNvPicPr>
          <p:nvPr userDrawn="1"/>
        </p:nvPicPr>
        <p:blipFill>
          <a:blip r:embed="rId2" cstate="print"/>
          <a:srcRect/>
          <a:stretch>
            <a:fillRect/>
          </a:stretch>
        </p:blipFill>
        <p:spPr bwMode="auto">
          <a:xfrm>
            <a:off x="0" y="0"/>
            <a:ext cx="9144000" cy="6858000"/>
          </a:xfrm>
          <a:prstGeom prst="rect">
            <a:avLst/>
          </a:prstGeom>
          <a:noFill/>
          <a:ln w="9525">
            <a:noFill/>
            <a:miter lim="800000"/>
            <a:headEnd/>
            <a:tailEnd/>
          </a:ln>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2800"/>
            </a:lvl1pPr>
          </a:lstStyle>
          <a:p>
            <a:r>
              <a:rPr lang="en-US" smtClean="0"/>
              <a:t>Click to edit Master title style</a:t>
            </a:r>
            <a:endParaRPr lang="en-US" dirty="0"/>
          </a:p>
        </p:txBody>
      </p:sp>
      <p:sp>
        <p:nvSpPr>
          <p:cNvPr id="3" name="Content Placeholder 2"/>
          <p:cNvSpPr>
            <a:spLocks noGrp="1"/>
          </p:cNvSpPr>
          <p:nvPr>
            <p:ph idx="1"/>
          </p:nvPr>
        </p:nvSpPr>
        <p:spPr/>
        <p:txBody>
          <a:bodyPr/>
          <a:lstStyle>
            <a:lvl1pPr>
              <a:defRPr>
                <a:latin typeface="Helvetica"/>
                <a:cs typeface="Helvetica"/>
              </a:defRPr>
            </a:lvl1pPr>
            <a:lvl2pPr>
              <a:defRPr>
                <a:latin typeface="Helvetica"/>
                <a:cs typeface="Helvetica"/>
              </a:defRPr>
            </a:lvl2pPr>
            <a:lvl3pPr>
              <a:defRPr>
                <a:latin typeface="Helvetica"/>
                <a:cs typeface="Helvetica"/>
              </a:defRPr>
            </a:lvl3pPr>
            <a:lvl4pPr>
              <a:defRPr>
                <a:latin typeface="Helvetica"/>
                <a:cs typeface="Helvetica"/>
              </a:defRPr>
            </a:lvl4pPr>
            <a:lvl5pPr>
              <a:defRPr>
                <a:latin typeface="Helvetica"/>
                <a:cs typeface="Helvetica"/>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a:xfrm>
            <a:off x="457200" y="6356350"/>
            <a:ext cx="2133600" cy="365125"/>
          </a:xfrm>
          <a:prstGeom prst="rect">
            <a:avLst/>
          </a:prstGeom>
        </p:spPr>
        <p:txBody>
          <a:bodyPr/>
          <a:lstStyle>
            <a:lvl1pPr>
              <a:defRPr/>
            </a:lvl1pPr>
          </a:lstStyle>
          <a:p>
            <a:fld id="{D92D011C-9430-463C-BFE5-8F057FDCF201}" type="datetimeFigureOut">
              <a:rPr lang="en-US" smtClean="0"/>
              <a:pPr/>
              <a:t>11/8/2016</a:t>
            </a:fld>
            <a:endParaRPr lang="en-US" dirty="0"/>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lvl1pPr>
              <a:defRPr/>
            </a:lvl1pPr>
          </a:lstStyle>
          <a:p>
            <a:endParaRPr lang="en-US" dirty="0"/>
          </a:p>
        </p:txBody>
      </p:sp>
      <p:sp>
        <p:nvSpPr>
          <p:cNvPr id="6" name="Slide Number Placeholder 5"/>
          <p:cNvSpPr>
            <a:spLocks noGrp="1"/>
          </p:cNvSpPr>
          <p:nvPr>
            <p:ph type="sldNum" sz="quarter" idx="12"/>
          </p:nvPr>
        </p:nvSpPr>
        <p:spPr/>
        <p:txBody>
          <a:bodyPr/>
          <a:lstStyle>
            <a:lvl1pPr>
              <a:defRPr/>
            </a:lvl1pPr>
          </a:lstStyle>
          <a:p>
            <a:fld id="{B58FA28E-C417-4CD2-B071-7D8BE87C67E3}" type="slidenum">
              <a:rPr lang="en-US" smtClean="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a:xfrm>
            <a:off x="457200" y="6356350"/>
            <a:ext cx="2133600" cy="365125"/>
          </a:xfrm>
          <a:prstGeom prst="rect">
            <a:avLst/>
          </a:prstGeom>
        </p:spPr>
        <p:txBody>
          <a:bodyPr/>
          <a:lstStyle>
            <a:lvl1pPr>
              <a:defRPr/>
            </a:lvl1pPr>
          </a:lstStyle>
          <a:p>
            <a:fld id="{D92D011C-9430-463C-BFE5-8F057FDCF201}" type="datetimeFigureOut">
              <a:rPr lang="en-US" smtClean="0"/>
              <a:pPr/>
              <a:t>11/8/2016</a:t>
            </a:fld>
            <a:endParaRPr lang="en-US" dirty="0"/>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lvl1pPr>
              <a:defRPr/>
            </a:lvl1pPr>
          </a:lstStyle>
          <a:p>
            <a:endParaRPr lang="en-US" dirty="0"/>
          </a:p>
        </p:txBody>
      </p:sp>
      <p:sp>
        <p:nvSpPr>
          <p:cNvPr id="6" name="Slide Number Placeholder 5"/>
          <p:cNvSpPr>
            <a:spLocks noGrp="1"/>
          </p:cNvSpPr>
          <p:nvPr>
            <p:ph type="sldNum" sz="quarter" idx="12"/>
          </p:nvPr>
        </p:nvSpPr>
        <p:spPr/>
        <p:txBody>
          <a:bodyPr/>
          <a:lstStyle>
            <a:lvl1pPr>
              <a:defRPr/>
            </a:lvl1pPr>
          </a:lstStyle>
          <a:p>
            <a:fld id="{B58FA28E-C417-4CD2-B071-7D8BE87C67E3}" type="slidenum">
              <a:rPr lang="en-US" smtClean="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457200" y="6356350"/>
            <a:ext cx="2133600" cy="365125"/>
          </a:xfrm>
          <a:prstGeom prst="rect">
            <a:avLst/>
          </a:prstGeom>
        </p:spPr>
        <p:txBody>
          <a:bodyPr/>
          <a:lstStyle>
            <a:lvl1pPr>
              <a:defRPr/>
            </a:lvl1pPr>
          </a:lstStyle>
          <a:p>
            <a:fld id="{D92D011C-9430-463C-BFE5-8F057FDCF201}" type="datetimeFigureOut">
              <a:rPr lang="en-US" smtClean="0"/>
              <a:pPr/>
              <a:t>11/8/2016</a:t>
            </a:fld>
            <a:endParaRPr lang="en-US" dirty="0"/>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lvl1pPr>
              <a:defRPr/>
            </a:lvl1pPr>
          </a:lstStyle>
          <a:p>
            <a:endParaRPr lang="en-US" dirty="0"/>
          </a:p>
        </p:txBody>
      </p:sp>
      <p:sp>
        <p:nvSpPr>
          <p:cNvPr id="7" name="Slide Number Placeholder 6"/>
          <p:cNvSpPr>
            <a:spLocks noGrp="1"/>
          </p:cNvSpPr>
          <p:nvPr>
            <p:ph type="sldNum" sz="quarter" idx="12"/>
          </p:nvPr>
        </p:nvSpPr>
        <p:spPr/>
        <p:txBody>
          <a:bodyPr/>
          <a:lstStyle>
            <a:lvl1pPr>
              <a:defRPr/>
            </a:lvl1pPr>
          </a:lstStyle>
          <a:p>
            <a:fld id="{B58FA28E-C417-4CD2-B071-7D8BE87C67E3}" type="slidenum">
              <a:rPr lang="en-US" smtClean="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a:xfrm>
            <a:off x="457200" y="6356350"/>
            <a:ext cx="2133600" cy="365125"/>
          </a:xfrm>
          <a:prstGeom prst="rect">
            <a:avLst/>
          </a:prstGeom>
        </p:spPr>
        <p:txBody>
          <a:bodyPr/>
          <a:lstStyle>
            <a:lvl1pPr>
              <a:defRPr/>
            </a:lvl1pPr>
          </a:lstStyle>
          <a:p>
            <a:fld id="{D92D011C-9430-463C-BFE5-8F057FDCF201}" type="datetimeFigureOut">
              <a:rPr lang="en-US" smtClean="0"/>
              <a:pPr/>
              <a:t>11/8/2016</a:t>
            </a:fld>
            <a:endParaRPr lang="en-US" dirty="0"/>
          </a:p>
        </p:txBody>
      </p:sp>
      <p:sp>
        <p:nvSpPr>
          <p:cNvPr id="8" name="Footer Placeholder 7"/>
          <p:cNvSpPr>
            <a:spLocks noGrp="1"/>
          </p:cNvSpPr>
          <p:nvPr>
            <p:ph type="ftr" sz="quarter" idx="11"/>
          </p:nvPr>
        </p:nvSpPr>
        <p:spPr>
          <a:xfrm>
            <a:off x="3124200" y="6356350"/>
            <a:ext cx="2895600" cy="365125"/>
          </a:xfrm>
          <a:prstGeom prst="rect">
            <a:avLst/>
          </a:prstGeom>
        </p:spPr>
        <p:txBody>
          <a:bodyPr/>
          <a:lstStyle>
            <a:lvl1pPr>
              <a:defRPr/>
            </a:lvl1pPr>
          </a:lstStyle>
          <a:p>
            <a:endParaRPr lang="en-US" dirty="0"/>
          </a:p>
        </p:txBody>
      </p:sp>
      <p:sp>
        <p:nvSpPr>
          <p:cNvPr id="9" name="Slide Number Placeholder 8"/>
          <p:cNvSpPr>
            <a:spLocks noGrp="1"/>
          </p:cNvSpPr>
          <p:nvPr>
            <p:ph type="sldNum" sz="quarter" idx="12"/>
          </p:nvPr>
        </p:nvSpPr>
        <p:spPr/>
        <p:txBody>
          <a:bodyPr/>
          <a:lstStyle>
            <a:lvl1pPr>
              <a:defRPr/>
            </a:lvl1pPr>
          </a:lstStyle>
          <a:p>
            <a:fld id="{B58FA28E-C417-4CD2-B071-7D8BE87C67E3}" type="slidenum">
              <a:rPr lang="en-US" smtClean="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a:xfrm>
            <a:off x="457200" y="6356350"/>
            <a:ext cx="2133600" cy="365125"/>
          </a:xfrm>
          <a:prstGeom prst="rect">
            <a:avLst/>
          </a:prstGeom>
        </p:spPr>
        <p:txBody>
          <a:bodyPr/>
          <a:lstStyle>
            <a:lvl1pPr>
              <a:defRPr/>
            </a:lvl1pPr>
          </a:lstStyle>
          <a:p>
            <a:fld id="{D92D011C-9430-463C-BFE5-8F057FDCF201}" type="datetimeFigureOut">
              <a:rPr lang="en-US" smtClean="0"/>
              <a:pPr/>
              <a:t>11/8/2016</a:t>
            </a:fld>
            <a:endParaRPr lang="en-US" dirty="0"/>
          </a:p>
        </p:txBody>
      </p:sp>
      <p:sp>
        <p:nvSpPr>
          <p:cNvPr id="4" name="Footer Placeholder 3"/>
          <p:cNvSpPr>
            <a:spLocks noGrp="1"/>
          </p:cNvSpPr>
          <p:nvPr>
            <p:ph type="ftr" sz="quarter" idx="11"/>
          </p:nvPr>
        </p:nvSpPr>
        <p:spPr>
          <a:xfrm>
            <a:off x="3124200" y="6356350"/>
            <a:ext cx="2895600" cy="365125"/>
          </a:xfrm>
          <a:prstGeom prst="rect">
            <a:avLst/>
          </a:prstGeom>
        </p:spPr>
        <p:txBody>
          <a:bodyPr/>
          <a:lstStyle>
            <a:lvl1pPr>
              <a:defRPr/>
            </a:lvl1pPr>
          </a:lstStyle>
          <a:p>
            <a:endParaRPr lang="en-US" dirty="0"/>
          </a:p>
        </p:txBody>
      </p:sp>
      <p:sp>
        <p:nvSpPr>
          <p:cNvPr id="5" name="Slide Number Placeholder 4"/>
          <p:cNvSpPr>
            <a:spLocks noGrp="1"/>
          </p:cNvSpPr>
          <p:nvPr>
            <p:ph type="sldNum" sz="quarter" idx="12"/>
          </p:nvPr>
        </p:nvSpPr>
        <p:spPr/>
        <p:txBody>
          <a:bodyPr/>
          <a:lstStyle>
            <a:lvl1pPr>
              <a:defRPr/>
            </a:lvl1pPr>
          </a:lstStyle>
          <a:p>
            <a:fld id="{B58FA28E-C417-4CD2-B071-7D8BE87C67E3}" type="slidenum">
              <a:rPr lang="en-US" smtClean="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356350"/>
            <a:ext cx="2133600" cy="365125"/>
          </a:xfrm>
          <a:prstGeom prst="rect">
            <a:avLst/>
          </a:prstGeom>
        </p:spPr>
        <p:txBody>
          <a:bodyPr/>
          <a:lstStyle>
            <a:lvl1pPr>
              <a:defRPr/>
            </a:lvl1pPr>
          </a:lstStyle>
          <a:p>
            <a:fld id="{D92D011C-9430-463C-BFE5-8F057FDCF201}" type="datetimeFigureOut">
              <a:rPr lang="en-US" smtClean="0"/>
              <a:pPr/>
              <a:t>11/8/2016</a:t>
            </a:fld>
            <a:endParaRPr lang="en-US" dirty="0"/>
          </a:p>
        </p:txBody>
      </p:sp>
      <p:sp>
        <p:nvSpPr>
          <p:cNvPr id="3" name="Footer Placeholder 2"/>
          <p:cNvSpPr>
            <a:spLocks noGrp="1"/>
          </p:cNvSpPr>
          <p:nvPr>
            <p:ph type="ftr" sz="quarter" idx="11"/>
          </p:nvPr>
        </p:nvSpPr>
        <p:spPr>
          <a:xfrm>
            <a:off x="3124200" y="6356350"/>
            <a:ext cx="2895600" cy="365125"/>
          </a:xfrm>
          <a:prstGeom prst="rect">
            <a:avLst/>
          </a:prstGeom>
        </p:spPr>
        <p:txBody>
          <a:bodyPr/>
          <a:lstStyle>
            <a:lvl1pPr>
              <a:defRPr/>
            </a:lvl1pPr>
          </a:lstStyle>
          <a:p>
            <a:endParaRPr lang="en-US" dirty="0"/>
          </a:p>
        </p:txBody>
      </p:sp>
      <p:sp>
        <p:nvSpPr>
          <p:cNvPr id="4" name="Slide Number Placeholder 3"/>
          <p:cNvSpPr>
            <a:spLocks noGrp="1"/>
          </p:cNvSpPr>
          <p:nvPr>
            <p:ph type="sldNum" sz="quarter" idx="12"/>
          </p:nvPr>
        </p:nvSpPr>
        <p:spPr/>
        <p:txBody>
          <a:bodyPr/>
          <a:lstStyle>
            <a:lvl1pPr>
              <a:defRPr/>
            </a:lvl1pPr>
          </a:lstStyle>
          <a:p>
            <a:fld id="{B58FA28E-C417-4CD2-B071-7D8BE87C67E3}" type="slidenum">
              <a:rPr lang="en-US" smtClean="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lvl1pPr>
              <a:defRPr/>
            </a:lvl1pPr>
          </a:lstStyle>
          <a:p>
            <a:fld id="{D92D011C-9430-463C-BFE5-8F057FDCF201}" type="datetimeFigureOut">
              <a:rPr lang="en-US" smtClean="0"/>
              <a:pPr/>
              <a:t>11/8/2016</a:t>
            </a:fld>
            <a:endParaRPr lang="en-US" dirty="0"/>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lvl1pPr>
              <a:defRPr/>
            </a:lvl1pPr>
          </a:lstStyle>
          <a:p>
            <a:endParaRPr lang="en-US" dirty="0"/>
          </a:p>
        </p:txBody>
      </p:sp>
      <p:sp>
        <p:nvSpPr>
          <p:cNvPr id="7" name="Slide Number Placeholder 6"/>
          <p:cNvSpPr>
            <a:spLocks noGrp="1"/>
          </p:cNvSpPr>
          <p:nvPr>
            <p:ph type="sldNum" sz="quarter" idx="12"/>
          </p:nvPr>
        </p:nvSpPr>
        <p:spPr/>
        <p:txBody>
          <a:bodyPr/>
          <a:lstStyle>
            <a:lvl1pPr>
              <a:defRPr/>
            </a:lvl1pPr>
          </a:lstStyle>
          <a:p>
            <a:fld id="{B58FA28E-C417-4CD2-B071-7D8BE87C67E3}" type="slidenum">
              <a:rPr lang="en-US" smtClean="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3.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2.png"/><Relationship Id="rId2" Type="http://schemas.openxmlformats.org/officeDocument/2006/relationships/slideLayout" Target="../slideLayouts/slideLayout2.xml"/><Relationship Id="rId16"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image" Target="../media/image4.jpe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1026" name="Picture 6" descr="VPPCX_Powerpoint_Template_2.jpg"/>
          <p:cNvPicPr>
            <a:picLocks noChangeAspect="1"/>
          </p:cNvPicPr>
          <p:nvPr/>
        </p:nvPicPr>
        <p:blipFill>
          <a:blip r:embed="rId16" cstate="print"/>
          <a:srcRect/>
          <a:stretch>
            <a:fillRect/>
          </a:stretch>
        </p:blipFill>
        <p:spPr bwMode="auto">
          <a:xfrm>
            <a:off x="0" y="0"/>
            <a:ext cx="9144000" cy="6858000"/>
          </a:xfrm>
          <a:prstGeom prst="rect">
            <a:avLst/>
          </a:prstGeom>
          <a:noFill/>
          <a:ln w="9525">
            <a:noFill/>
            <a:miter lim="800000"/>
            <a:headEnd/>
            <a:tailEnd/>
          </a:ln>
        </p:spPr>
      </p:pic>
      <p:sp>
        <p:nvSpPr>
          <p:cNvPr id="2" name="Title Placeholder 1"/>
          <p:cNvSpPr>
            <a:spLocks noGrp="1"/>
          </p:cNvSpPr>
          <p:nvPr>
            <p:ph type="title"/>
          </p:nvPr>
        </p:nvSpPr>
        <p:spPr>
          <a:xfrm>
            <a:off x="1447800" y="228600"/>
            <a:ext cx="7315200" cy="609600"/>
          </a:xfrm>
          <a:prstGeom prst="rect">
            <a:avLst/>
          </a:prstGeom>
          <a:effectLst>
            <a:outerShdw blurRad="127000" dist="25400" dir="2700000">
              <a:srgbClr val="000000">
                <a:alpha val="50000"/>
              </a:srgbClr>
            </a:outerShdw>
          </a:effectLst>
        </p:spPr>
        <p:txBody>
          <a:bodyPr vert="horz" lIns="91440" tIns="45720" rIns="91440" bIns="45720" rtlCol="0" anchor="ctr">
            <a:normAutofit/>
          </a:bodyPr>
          <a:lstStyle/>
          <a:p>
            <a:r>
              <a:rPr lang="en-US" smtClean="0"/>
              <a:t>Click to edit Master title style</a:t>
            </a:r>
            <a:endParaRPr lang="en-US" dirty="0"/>
          </a:p>
        </p:txBody>
      </p:sp>
      <p:sp>
        <p:nvSpPr>
          <p:cNvPr id="1028" name="Text Placeholder 2"/>
          <p:cNvSpPr>
            <a:spLocks noGrp="1"/>
          </p:cNvSpPr>
          <p:nvPr>
            <p:ph type="body" idx="1"/>
          </p:nvPr>
        </p:nvSpPr>
        <p:spPr bwMode="auto">
          <a:xfrm>
            <a:off x="1447800" y="1295400"/>
            <a:ext cx="7315200" cy="45720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6" name="Slide Number Placeholder 5"/>
          <p:cNvSpPr>
            <a:spLocks noGrp="1"/>
          </p:cNvSpPr>
          <p:nvPr>
            <p:ph type="sldNum" sz="quarter" idx="4"/>
          </p:nvPr>
        </p:nvSpPr>
        <p:spPr>
          <a:xfrm>
            <a:off x="8763000" y="6324600"/>
            <a:ext cx="30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58FA28E-C417-4CD2-B071-7D8BE87C67E3}" type="slidenum">
              <a:rPr lang="en-US" smtClean="0"/>
              <a:pPr/>
              <a:t>‹#›</a:t>
            </a:fld>
            <a:endParaRPr lang="en-US" dirty="0"/>
          </a:p>
        </p:txBody>
      </p:sp>
      <p:pic>
        <p:nvPicPr>
          <p:cNvPr id="1030" name="Picture 7" descr="DOD.png"/>
          <p:cNvPicPr>
            <a:picLocks noChangeAspect="1"/>
          </p:cNvPicPr>
          <p:nvPr/>
        </p:nvPicPr>
        <p:blipFill>
          <a:blip r:embed="rId17" cstate="print"/>
          <a:srcRect/>
          <a:stretch>
            <a:fillRect/>
          </a:stretch>
        </p:blipFill>
        <p:spPr bwMode="auto">
          <a:xfrm>
            <a:off x="8024813" y="252413"/>
            <a:ext cx="1042987" cy="1042987"/>
          </a:xfrm>
          <a:prstGeom prst="rect">
            <a:avLst/>
          </a:prstGeom>
          <a:noFill/>
          <a:ln w="9525">
            <a:noFill/>
            <a:miter lim="800000"/>
            <a:headEnd/>
            <a:tailEnd/>
          </a:ln>
        </p:spPr>
      </p:pic>
      <p:pic>
        <p:nvPicPr>
          <p:cNvPr id="1031" name="Picture 8" descr="vppcx-1-with space.png"/>
          <p:cNvPicPr>
            <a:picLocks noChangeAspect="1"/>
          </p:cNvPicPr>
          <p:nvPr/>
        </p:nvPicPr>
        <p:blipFill>
          <a:blip r:embed="rId18" cstate="print"/>
          <a:srcRect/>
          <a:stretch>
            <a:fillRect/>
          </a:stretch>
        </p:blipFill>
        <p:spPr bwMode="auto">
          <a:xfrm>
            <a:off x="1143000" y="5867400"/>
            <a:ext cx="2468563" cy="914400"/>
          </a:xfrm>
          <a:prstGeom prst="rect">
            <a:avLst/>
          </a:prstGeom>
          <a:noFill/>
          <a:ln w="9525">
            <a:noFill/>
            <a:miter lim="800000"/>
            <a:headEnd/>
            <a:tailEnd/>
          </a:ln>
        </p:spPr>
      </p:pic>
      <p:pic>
        <p:nvPicPr>
          <p:cNvPr id="1032" name="Picture 9"/>
          <p:cNvPicPr>
            <a:picLocks noChangeAspect="1"/>
          </p:cNvPicPr>
          <p:nvPr/>
        </p:nvPicPr>
        <p:blipFill>
          <a:blip r:embed="rId19" cstate="print">
            <a:extLst>
              <a:ext uri="{28A0092B-C50C-407E-A947-70E740481C1C}">
                <a14:useLocalDpi xmlns:a14="http://schemas.microsoft.com/office/drawing/2010/main" val="0"/>
              </a:ext>
            </a:extLst>
          </a:blip>
          <a:stretch>
            <a:fillRect/>
          </a:stretch>
        </p:blipFill>
        <p:spPr bwMode="auto">
          <a:xfrm>
            <a:off x="0" y="0"/>
            <a:ext cx="9144000" cy="6858000"/>
          </a:xfrm>
          <a:prstGeom prst="rect">
            <a:avLst/>
          </a:prstGeom>
          <a:noFill/>
          <a:ln w="9525">
            <a:noFill/>
            <a:miter lim="800000"/>
            <a:headEnd/>
            <a:tailEnd/>
          </a:ln>
        </p:spPr>
      </p:pic>
      <p:pic>
        <p:nvPicPr>
          <p:cNvPr id="1033" name="Picture 10" descr="DOD.png"/>
          <p:cNvPicPr>
            <a:picLocks noChangeAspect="1"/>
          </p:cNvPicPr>
          <p:nvPr/>
        </p:nvPicPr>
        <p:blipFill>
          <a:blip r:embed="rId17" cstate="print"/>
          <a:srcRect/>
          <a:stretch>
            <a:fillRect/>
          </a:stretch>
        </p:blipFill>
        <p:spPr bwMode="auto">
          <a:xfrm>
            <a:off x="8024813" y="252413"/>
            <a:ext cx="1042987" cy="1042987"/>
          </a:xfrm>
          <a:prstGeom prst="rect">
            <a:avLst/>
          </a:prstGeom>
          <a:noFill/>
          <a:ln w="9525">
            <a:noFill/>
            <a:miter lim="800000"/>
            <a:headEnd/>
            <a:tailEnd/>
          </a:ln>
        </p:spPr>
      </p:pic>
      <p:pic>
        <p:nvPicPr>
          <p:cNvPr id="1034" name="Picture 11" descr="vppcx-1-with space.png"/>
          <p:cNvPicPr>
            <a:picLocks noChangeAspect="1"/>
          </p:cNvPicPr>
          <p:nvPr/>
        </p:nvPicPr>
        <p:blipFill>
          <a:blip r:embed="rId18" cstate="print"/>
          <a:srcRect/>
          <a:stretch>
            <a:fillRect/>
          </a:stretch>
        </p:blipFill>
        <p:spPr bwMode="auto">
          <a:xfrm>
            <a:off x="1143000" y="5867400"/>
            <a:ext cx="2468563" cy="914400"/>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676" r:id="rId1"/>
    <p:sldLayoutId id="2147483677" r:id="rId2"/>
    <p:sldLayoutId id="2147483678" r:id="rId3"/>
    <p:sldLayoutId id="2147483679" r:id="rId4"/>
    <p:sldLayoutId id="2147483680" r:id="rId5"/>
    <p:sldLayoutId id="2147483681" r:id="rId6"/>
    <p:sldLayoutId id="2147483682" r:id="rId7"/>
    <p:sldLayoutId id="2147483683" r:id="rId8"/>
    <p:sldLayoutId id="2147483684" r:id="rId9"/>
    <p:sldLayoutId id="2147483685" r:id="rId10"/>
    <p:sldLayoutId id="2147483686" r:id="rId11"/>
    <p:sldLayoutId id="2147483687" r:id="rId12"/>
    <p:sldLayoutId id="2147483688" r:id="rId13"/>
    <p:sldLayoutId id="2147483690" r:id="rId14"/>
  </p:sldLayoutIdLst>
  <p:txStyles>
    <p:titleStyle>
      <a:lvl1pPr algn="ctr" defTabSz="457200" rtl="0" eaLnBrk="1" fontAlgn="base" hangingPunct="1">
        <a:spcBef>
          <a:spcPct val="0"/>
        </a:spcBef>
        <a:spcAft>
          <a:spcPct val="0"/>
        </a:spcAft>
        <a:defRPr sz="3200" kern="1200">
          <a:solidFill>
            <a:srgbClr val="25408F"/>
          </a:solidFill>
          <a:latin typeface="Helvetica"/>
          <a:ea typeface="+mj-ea"/>
          <a:cs typeface="Helvetica"/>
        </a:defRPr>
      </a:lvl1pPr>
      <a:lvl2pPr algn="ctr" defTabSz="457200" rtl="0" eaLnBrk="1" fontAlgn="base" hangingPunct="1">
        <a:spcBef>
          <a:spcPct val="0"/>
        </a:spcBef>
        <a:spcAft>
          <a:spcPct val="0"/>
        </a:spcAft>
        <a:defRPr sz="3200">
          <a:solidFill>
            <a:srgbClr val="25408F"/>
          </a:solidFill>
          <a:latin typeface="Helvetica" pitchFamily="34" charset="0"/>
          <a:cs typeface="Helvetica" pitchFamily="34" charset="0"/>
        </a:defRPr>
      </a:lvl2pPr>
      <a:lvl3pPr algn="ctr" defTabSz="457200" rtl="0" eaLnBrk="1" fontAlgn="base" hangingPunct="1">
        <a:spcBef>
          <a:spcPct val="0"/>
        </a:spcBef>
        <a:spcAft>
          <a:spcPct val="0"/>
        </a:spcAft>
        <a:defRPr sz="3200">
          <a:solidFill>
            <a:srgbClr val="25408F"/>
          </a:solidFill>
          <a:latin typeface="Helvetica" pitchFamily="34" charset="0"/>
          <a:cs typeface="Helvetica" pitchFamily="34" charset="0"/>
        </a:defRPr>
      </a:lvl3pPr>
      <a:lvl4pPr algn="ctr" defTabSz="457200" rtl="0" eaLnBrk="1" fontAlgn="base" hangingPunct="1">
        <a:spcBef>
          <a:spcPct val="0"/>
        </a:spcBef>
        <a:spcAft>
          <a:spcPct val="0"/>
        </a:spcAft>
        <a:defRPr sz="3200">
          <a:solidFill>
            <a:srgbClr val="25408F"/>
          </a:solidFill>
          <a:latin typeface="Helvetica" pitchFamily="34" charset="0"/>
          <a:cs typeface="Helvetica" pitchFamily="34" charset="0"/>
        </a:defRPr>
      </a:lvl4pPr>
      <a:lvl5pPr algn="ctr" defTabSz="457200" rtl="0" eaLnBrk="1" fontAlgn="base" hangingPunct="1">
        <a:spcBef>
          <a:spcPct val="0"/>
        </a:spcBef>
        <a:spcAft>
          <a:spcPct val="0"/>
        </a:spcAft>
        <a:defRPr sz="3200">
          <a:solidFill>
            <a:srgbClr val="25408F"/>
          </a:solidFill>
          <a:latin typeface="Helvetica" pitchFamily="34" charset="0"/>
          <a:cs typeface="Helvetica" pitchFamily="34" charset="0"/>
        </a:defRPr>
      </a:lvl5pPr>
      <a:lvl6pPr marL="457200" algn="ctr" defTabSz="457200" rtl="0" eaLnBrk="1" fontAlgn="base" hangingPunct="1">
        <a:spcBef>
          <a:spcPct val="0"/>
        </a:spcBef>
        <a:spcAft>
          <a:spcPct val="0"/>
        </a:spcAft>
        <a:defRPr sz="3200">
          <a:solidFill>
            <a:srgbClr val="25408F"/>
          </a:solidFill>
          <a:latin typeface="Helvetica" pitchFamily="34" charset="0"/>
          <a:cs typeface="Helvetica" pitchFamily="34" charset="0"/>
        </a:defRPr>
      </a:lvl6pPr>
      <a:lvl7pPr marL="914400" algn="ctr" defTabSz="457200" rtl="0" eaLnBrk="1" fontAlgn="base" hangingPunct="1">
        <a:spcBef>
          <a:spcPct val="0"/>
        </a:spcBef>
        <a:spcAft>
          <a:spcPct val="0"/>
        </a:spcAft>
        <a:defRPr sz="3200">
          <a:solidFill>
            <a:srgbClr val="25408F"/>
          </a:solidFill>
          <a:latin typeface="Helvetica" pitchFamily="34" charset="0"/>
          <a:cs typeface="Helvetica" pitchFamily="34" charset="0"/>
        </a:defRPr>
      </a:lvl7pPr>
      <a:lvl8pPr marL="1371600" algn="ctr" defTabSz="457200" rtl="0" eaLnBrk="1" fontAlgn="base" hangingPunct="1">
        <a:spcBef>
          <a:spcPct val="0"/>
        </a:spcBef>
        <a:spcAft>
          <a:spcPct val="0"/>
        </a:spcAft>
        <a:defRPr sz="3200">
          <a:solidFill>
            <a:srgbClr val="25408F"/>
          </a:solidFill>
          <a:latin typeface="Helvetica" pitchFamily="34" charset="0"/>
          <a:cs typeface="Helvetica" pitchFamily="34" charset="0"/>
        </a:defRPr>
      </a:lvl8pPr>
      <a:lvl9pPr marL="1828800" algn="ctr" defTabSz="457200" rtl="0" eaLnBrk="1" fontAlgn="base" hangingPunct="1">
        <a:spcBef>
          <a:spcPct val="0"/>
        </a:spcBef>
        <a:spcAft>
          <a:spcPct val="0"/>
        </a:spcAft>
        <a:defRPr sz="3200">
          <a:solidFill>
            <a:srgbClr val="25408F"/>
          </a:solidFill>
          <a:latin typeface="Helvetica" pitchFamily="34" charset="0"/>
          <a:cs typeface="Helvetica" pitchFamily="34" charset="0"/>
        </a:defRPr>
      </a:lvl9pPr>
    </p:titleStyle>
    <p:bodyStyle>
      <a:lvl1pPr marL="342900" indent="-342900" algn="l" defTabSz="457200" rtl="0" eaLnBrk="1" fontAlgn="base" hangingPunct="1">
        <a:spcBef>
          <a:spcPct val="20000"/>
        </a:spcBef>
        <a:spcAft>
          <a:spcPct val="0"/>
        </a:spcAft>
        <a:buFont typeface="Arial" pitchFamily="34" charset="0"/>
        <a:buChar char="•"/>
        <a:defRPr sz="2800" kern="1200">
          <a:solidFill>
            <a:schemeClr val="tx1"/>
          </a:solidFill>
          <a:latin typeface="+mn-lt"/>
          <a:ea typeface="+mn-ea"/>
          <a:cs typeface="+mn-cs"/>
        </a:defRPr>
      </a:lvl1pPr>
      <a:lvl2pPr marL="742950" indent="-285750" algn="l" defTabSz="457200" rtl="0" eaLnBrk="1" fontAlgn="base" hangingPunct="1">
        <a:spcBef>
          <a:spcPct val="20000"/>
        </a:spcBef>
        <a:spcAft>
          <a:spcPct val="0"/>
        </a:spcAft>
        <a:buFont typeface="Arial" pitchFamily="34" charset="0"/>
        <a:buChar char="–"/>
        <a:defRPr sz="2400" kern="1200">
          <a:solidFill>
            <a:schemeClr val="tx1"/>
          </a:solidFill>
          <a:latin typeface="+mn-lt"/>
          <a:ea typeface="+mn-ea"/>
          <a:cs typeface="+mn-cs"/>
        </a:defRPr>
      </a:lvl2pPr>
      <a:lvl3pPr marL="1143000" indent="-228600" algn="l" defTabSz="457200" rtl="0" eaLnBrk="1" fontAlgn="base" hangingPunct="1">
        <a:spcBef>
          <a:spcPct val="20000"/>
        </a:spcBef>
        <a:spcAft>
          <a:spcPct val="0"/>
        </a:spcAft>
        <a:buFont typeface="Arial" pitchFamily="34" charset="0"/>
        <a:buChar char="•"/>
        <a:defRPr sz="2000" kern="1200">
          <a:solidFill>
            <a:schemeClr val="tx1"/>
          </a:solidFill>
          <a:latin typeface="+mn-lt"/>
          <a:ea typeface="+mn-ea"/>
          <a:cs typeface="+mn-cs"/>
        </a:defRPr>
      </a:lvl3pPr>
      <a:lvl4pPr marL="1600200" indent="-228600" algn="l" defTabSz="457200" rtl="0" eaLnBrk="1" fontAlgn="base" hangingPunct="1">
        <a:spcBef>
          <a:spcPct val="20000"/>
        </a:spcBef>
        <a:spcAft>
          <a:spcPct val="0"/>
        </a:spcAft>
        <a:buFont typeface="Arial" pitchFamily="34" charset="0"/>
        <a:buChar char="–"/>
        <a:defRPr kern="1200">
          <a:solidFill>
            <a:schemeClr val="tx1"/>
          </a:solidFill>
          <a:latin typeface="+mn-lt"/>
          <a:ea typeface="+mn-ea"/>
          <a:cs typeface="+mn-cs"/>
        </a:defRPr>
      </a:lvl4pPr>
      <a:lvl5pPr marL="2057400" indent="-228600" algn="l" defTabSz="457200" rtl="0" eaLnBrk="1" fontAlgn="base" hangingPunct="1">
        <a:spcBef>
          <a:spcPct val="20000"/>
        </a:spcBef>
        <a:spcAft>
          <a:spcPct val="0"/>
        </a:spcAft>
        <a:buFont typeface="Arial" pitchFamily="34" charset="0"/>
        <a:buChar char="»"/>
        <a:defRPr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xml"/><Relationship Id="rId1" Type="http://schemas.openxmlformats.org/officeDocument/2006/relationships/slideLayout" Target="../slideLayouts/slideLayout3.xml"/><Relationship Id="rId5" Type="http://schemas.openxmlformats.org/officeDocument/2006/relationships/image" Target="../media/image11.jpeg"/><Relationship Id="rId4" Type="http://schemas.openxmlformats.org/officeDocument/2006/relationships/image" Target="../media/image10.jpeg"/></Relationships>
</file>

<file path=ppt/slides/_rels/slide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3.xml"/><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3.xml"/><Relationship Id="rId4" Type="http://schemas.openxmlformats.org/officeDocument/2006/relationships/image" Target="../media/image17.png"/></Relationships>
</file>

<file path=ppt/slides/_rels/slide8.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219200" y="4572000"/>
            <a:ext cx="7772400" cy="1679575"/>
          </a:xfrm>
        </p:spPr>
        <p:txBody>
          <a:bodyPr>
            <a:normAutofit fontScale="90000"/>
          </a:bodyPr>
          <a:lstStyle/>
          <a:p>
            <a:r>
              <a:rPr lang="en-US" sz="3600" dirty="0" smtClean="0"/>
              <a:t>Voluntary Protection Programs (VPP) </a:t>
            </a:r>
            <a:br>
              <a:rPr lang="en-US" sz="3600" dirty="0" smtClean="0"/>
            </a:br>
            <a:r>
              <a:rPr lang="en-US" sz="3600" dirty="0" smtClean="0"/>
              <a:t>Fundamentals</a:t>
            </a:r>
            <a:endParaRPr lang="en-US" dirty="0"/>
          </a:p>
        </p:txBody>
      </p:sp>
      <p:sp>
        <p:nvSpPr>
          <p:cNvPr id="3" name="TextBox 2"/>
          <p:cNvSpPr txBox="1"/>
          <p:nvPr/>
        </p:nvSpPr>
        <p:spPr>
          <a:xfrm>
            <a:off x="1676400" y="3505200"/>
            <a:ext cx="6781800" cy="923925"/>
          </a:xfrm>
          <a:prstGeom prst="rect">
            <a:avLst/>
          </a:prstGeom>
          <a:noFill/>
        </p:spPr>
        <p:txBody>
          <a:bodyPr>
            <a:spAutoFit/>
          </a:bodyPr>
          <a:lstStyle/>
          <a:p>
            <a:pPr algn="ctr">
              <a:defRPr/>
            </a:pPr>
            <a:r>
              <a:rPr lang="en-US" i="1" dirty="0">
                <a:solidFill>
                  <a:srgbClr val="EBEACF"/>
                </a:solidFill>
                <a:latin typeface="Helvetica"/>
                <a:cs typeface="Helvetica"/>
              </a:rPr>
              <a:t>Development, Validation, Implementation and Enhancement for a Voluntary Protection Programs Center of Excellence (VPP CX) Capability for the Department of Defense</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2" descr="\\eroom-dev\courses\vpp\05\images\05.01.31.01.jpg"/>
          <p:cNvPicPr>
            <a:picLocks noChangeAspect="1" noChangeArrowheads="1"/>
          </p:cNvPicPr>
          <p:nvPr/>
        </p:nvPicPr>
        <p:blipFill>
          <a:blip r:embed="rId3" cstate="print"/>
          <a:srcRect/>
          <a:stretch>
            <a:fillRect/>
          </a:stretch>
        </p:blipFill>
        <p:spPr bwMode="auto">
          <a:xfrm>
            <a:off x="6324600" y="2057400"/>
            <a:ext cx="2660279" cy="2667000"/>
          </a:xfrm>
          <a:prstGeom prst="rect">
            <a:avLst/>
          </a:prstGeom>
          <a:noFill/>
          <a:ln w="9525">
            <a:noFill/>
            <a:miter lim="800000"/>
            <a:headEnd/>
            <a:tailEnd/>
          </a:ln>
        </p:spPr>
      </p:pic>
      <p:sp>
        <p:nvSpPr>
          <p:cNvPr id="641026" name="Rectangle 2"/>
          <p:cNvSpPr>
            <a:spLocks noGrp="1" noChangeArrowheads="1"/>
          </p:cNvSpPr>
          <p:nvPr>
            <p:ph type="title"/>
          </p:nvPr>
        </p:nvSpPr>
        <p:spPr/>
        <p:txBody>
          <a:bodyPr>
            <a:normAutofit/>
          </a:bodyPr>
          <a:lstStyle/>
          <a:p>
            <a:pPr eaLnBrk="1" hangingPunct="1">
              <a:defRPr/>
            </a:pPr>
            <a:r>
              <a:rPr lang="en-US" sz="3200" dirty="0" smtClean="0"/>
              <a:t>Keys to VPP Success</a:t>
            </a:r>
          </a:p>
        </p:txBody>
      </p:sp>
      <p:sp>
        <p:nvSpPr>
          <p:cNvPr id="12292" name="Rectangle 7"/>
          <p:cNvSpPr>
            <a:spLocks noGrp="1" noChangeArrowheads="1"/>
          </p:cNvSpPr>
          <p:nvPr>
            <p:ph type="body" idx="1"/>
          </p:nvPr>
        </p:nvSpPr>
        <p:spPr>
          <a:xfrm>
            <a:off x="1219200" y="1219200"/>
            <a:ext cx="5748338" cy="4859337"/>
          </a:xfrm>
        </p:spPr>
        <p:txBody>
          <a:bodyPr/>
          <a:lstStyle/>
          <a:p>
            <a:pPr eaLnBrk="1" hangingPunct="1">
              <a:lnSpc>
                <a:spcPct val="90000"/>
              </a:lnSpc>
              <a:spcBef>
                <a:spcPct val="30000"/>
              </a:spcBef>
            </a:pPr>
            <a:r>
              <a:rPr lang="en-US" sz="2800" dirty="0" smtClean="0"/>
              <a:t>Involve workers in finding hazards and making decisions:</a:t>
            </a:r>
          </a:p>
          <a:p>
            <a:pPr lvl="1" eaLnBrk="1" hangingPunct="1">
              <a:lnSpc>
                <a:spcPct val="90000"/>
              </a:lnSpc>
              <a:spcBef>
                <a:spcPct val="30000"/>
              </a:spcBef>
            </a:pPr>
            <a:r>
              <a:rPr lang="en-US" sz="2400" dirty="0" smtClean="0"/>
              <a:t>They know where the hazards are</a:t>
            </a:r>
          </a:p>
          <a:p>
            <a:pPr lvl="1" eaLnBrk="1" hangingPunct="1">
              <a:lnSpc>
                <a:spcPct val="90000"/>
              </a:lnSpc>
              <a:spcBef>
                <a:spcPct val="30000"/>
              </a:spcBef>
            </a:pPr>
            <a:r>
              <a:rPr lang="en-US" sz="2400" dirty="0" smtClean="0"/>
              <a:t>They know what works for them, and what doesn’t.</a:t>
            </a:r>
          </a:p>
          <a:p>
            <a:pPr eaLnBrk="1" hangingPunct="1">
              <a:lnSpc>
                <a:spcPct val="90000"/>
              </a:lnSpc>
              <a:spcBef>
                <a:spcPct val="30000"/>
              </a:spcBef>
            </a:pPr>
            <a:r>
              <a:rPr lang="en-US" sz="2800" dirty="0" smtClean="0"/>
              <a:t>Union support</a:t>
            </a:r>
          </a:p>
          <a:p>
            <a:pPr eaLnBrk="1" hangingPunct="1">
              <a:lnSpc>
                <a:spcPct val="90000"/>
              </a:lnSpc>
              <a:spcBef>
                <a:spcPct val="30000"/>
              </a:spcBef>
            </a:pPr>
            <a:r>
              <a:rPr lang="en-US" sz="2800" dirty="0" smtClean="0"/>
              <a:t>Empower everyone to see, report, act</a:t>
            </a:r>
          </a:p>
          <a:p>
            <a:pPr eaLnBrk="1" hangingPunct="1">
              <a:lnSpc>
                <a:spcPct val="90000"/>
              </a:lnSpc>
              <a:spcBef>
                <a:spcPct val="30000"/>
              </a:spcBef>
            </a:pPr>
            <a:r>
              <a:rPr lang="en-US" sz="2800" dirty="0" smtClean="0"/>
              <a:t>Pursue systematic continuous improvement.</a:t>
            </a: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4226" name="Rectangle 2"/>
          <p:cNvSpPr>
            <a:spLocks noGrp="1" noChangeArrowheads="1"/>
          </p:cNvSpPr>
          <p:nvPr>
            <p:ph type="title"/>
          </p:nvPr>
        </p:nvSpPr>
        <p:spPr/>
        <p:txBody>
          <a:bodyPr>
            <a:normAutofit/>
          </a:bodyPr>
          <a:lstStyle/>
          <a:p>
            <a:pPr eaLnBrk="1" hangingPunct="1">
              <a:defRPr/>
            </a:pPr>
            <a:r>
              <a:rPr lang="en-US" sz="3200" dirty="0" smtClean="0"/>
              <a:t>VPP Elements</a:t>
            </a:r>
          </a:p>
        </p:txBody>
      </p:sp>
      <p:sp>
        <p:nvSpPr>
          <p:cNvPr id="13315" name="Rectangle 3"/>
          <p:cNvSpPr>
            <a:spLocks noGrp="1" noChangeArrowheads="1"/>
          </p:cNvSpPr>
          <p:nvPr>
            <p:ph type="body" idx="1"/>
          </p:nvPr>
        </p:nvSpPr>
        <p:spPr>
          <a:xfrm>
            <a:off x="1219200" y="1219200"/>
            <a:ext cx="4891088" cy="4775200"/>
          </a:xfrm>
        </p:spPr>
        <p:txBody>
          <a:bodyPr/>
          <a:lstStyle/>
          <a:p>
            <a:pPr eaLnBrk="1" hangingPunct="1">
              <a:lnSpc>
                <a:spcPct val="80000"/>
              </a:lnSpc>
              <a:tabLst>
                <a:tab pos="682625" algn="l"/>
              </a:tabLst>
            </a:pPr>
            <a:r>
              <a:rPr lang="en-US" sz="2800" dirty="0" smtClean="0"/>
              <a:t>VPP is a process, a culture, not an inspection.  </a:t>
            </a:r>
          </a:p>
          <a:p>
            <a:pPr eaLnBrk="1" hangingPunct="1">
              <a:lnSpc>
                <a:spcPct val="80000"/>
              </a:lnSpc>
              <a:tabLst>
                <a:tab pos="682625" algn="l"/>
              </a:tabLst>
            </a:pPr>
            <a:r>
              <a:rPr lang="en-US" sz="2800" dirty="0" smtClean="0"/>
              <a:t>There are four main elements to this process:</a:t>
            </a:r>
            <a:endParaRPr lang="en-US" sz="2000" dirty="0" smtClean="0"/>
          </a:p>
          <a:p>
            <a:pPr eaLnBrk="1" hangingPunct="1">
              <a:lnSpc>
                <a:spcPct val="90000"/>
              </a:lnSpc>
              <a:buFontTx/>
              <a:buNone/>
              <a:tabLst>
                <a:tab pos="682625" algn="l"/>
              </a:tabLst>
            </a:pPr>
            <a:r>
              <a:rPr lang="en-US" sz="2400" dirty="0" smtClean="0"/>
              <a:t> 	   	– Management Leadership      		and Employee Involvement</a:t>
            </a:r>
          </a:p>
          <a:p>
            <a:pPr eaLnBrk="1" hangingPunct="1">
              <a:lnSpc>
                <a:spcPct val="80000"/>
              </a:lnSpc>
              <a:buFontTx/>
              <a:buNone/>
              <a:tabLst>
                <a:tab pos="682625" algn="l"/>
              </a:tabLst>
            </a:pPr>
            <a:r>
              <a:rPr lang="en-US" sz="2400" dirty="0" smtClean="0"/>
              <a:t> 	    – Work Site Analysis</a:t>
            </a:r>
          </a:p>
          <a:p>
            <a:pPr eaLnBrk="1" hangingPunct="1">
              <a:lnSpc>
                <a:spcPct val="80000"/>
              </a:lnSpc>
              <a:buFontTx/>
              <a:buNone/>
              <a:tabLst>
                <a:tab pos="682625" algn="l"/>
              </a:tabLst>
            </a:pPr>
            <a:r>
              <a:rPr lang="en-US" sz="2400" dirty="0" smtClean="0"/>
              <a:t> 	    – Hazard Prevention and 			Control</a:t>
            </a:r>
          </a:p>
          <a:p>
            <a:pPr eaLnBrk="1" hangingPunct="1">
              <a:lnSpc>
                <a:spcPct val="80000"/>
              </a:lnSpc>
              <a:buFontTx/>
              <a:buNone/>
              <a:tabLst>
                <a:tab pos="682625" algn="l"/>
              </a:tabLst>
            </a:pPr>
            <a:r>
              <a:rPr lang="en-US" sz="2400" dirty="0" smtClean="0"/>
              <a:t>	    – Safety and Health 				Training.</a:t>
            </a:r>
          </a:p>
          <a:p>
            <a:pPr eaLnBrk="1" hangingPunct="1">
              <a:lnSpc>
                <a:spcPct val="80000"/>
              </a:lnSpc>
              <a:buFontTx/>
              <a:buNone/>
              <a:tabLst>
                <a:tab pos="682625" algn="l"/>
              </a:tabLst>
            </a:pPr>
            <a:endParaRPr lang="en-US" sz="2400" dirty="0" smtClean="0"/>
          </a:p>
          <a:p>
            <a:pPr eaLnBrk="1" hangingPunct="1">
              <a:lnSpc>
                <a:spcPct val="80000"/>
              </a:lnSpc>
              <a:buFontTx/>
              <a:buNone/>
              <a:tabLst>
                <a:tab pos="682625" algn="l"/>
              </a:tabLst>
            </a:pPr>
            <a:endParaRPr lang="en-US" sz="1800" dirty="0" smtClean="0"/>
          </a:p>
        </p:txBody>
      </p:sp>
      <p:pic>
        <p:nvPicPr>
          <p:cNvPr id="13316" name="Picture 5" descr="slide12"/>
          <p:cNvPicPr>
            <a:picLocks noChangeAspect="1" noChangeArrowheads="1"/>
          </p:cNvPicPr>
          <p:nvPr/>
        </p:nvPicPr>
        <p:blipFill>
          <a:blip r:embed="rId3" cstate="print">
            <a:clrChange>
              <a:clrFrom>
                <a:srgbClr val="FFFFFF"/>
              </a:clrFrom>
              <a:clrTo>
                <a:srgbClr val="FFFFFF">
                  <a:alpha val="0"/>
                </a:srgbClr>
              </a:clrTo>
            </a:clrChange>
          </a:blip>
          <a:srcRect/>
          <a:stretch>
            <a:fillRect/>
          </a:stretch>
        </p:blipFill>
        <p:spPr bwMode="auto">
          <a:xfrm>
            <a:off x="5521325" y="3429000"/>
            <a:ext cx="3622675" cy="31051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6274" name="Rectangle 2"/>
          <p:cNvSpPr>
            <a:spLocks noGrp="1" noChangeArrowheads="1"/>
          </p:cNvSpPr>
          <p:nvPr>
            <p:ph type="title"/>
          </p:nvPr>
        </p:nvSpPr>
        <p:spPr/>
        <p:txBody>
          <a:bodyPr>
            <a:normAutofit/>
          </a:bodyPr>
          <a:lstStyle/>
          <a:p>
            <a:pPr eaLnBrk="1" hangingPunct="1">
              <a:defRPr/>
            </a:pPr>
            <a:r>
              <a:rPr lang="en-US" sz="3200" dirty="0" smtClean="0"/>
              <a:t>Management Leadership</a:t>
            </a:r>
          </a:p>
        </p:txBody>
      </p:sp>
      <p:sp>
        <p:nvSpPr>
          <p:cNvPr id="14339" name="Rectangle 3"/>
          <p:cNvSpPr>
            <a:spLocks noGrp="1" noChangeArrowheads="1"/>
          </p:cNvSpPr>
          <p:nvPr>
            <p:ph type="body" idx="1"/>
          </p:nvPr>
        </p:nvSpPr>
        <p:spPr>
          <a:xfrm>
            <a:off x="1143000" y="1350963"/>
            <a:ext cx="7772400" cy="5507037"/>
          </a:xfrm>
        </p:spPr>
        <p:txBody>
          <a:bodyPr/>
          <a:lstStyle/>
          <a:p>
            <a:pPr eaLnBrk="1" hangingPunct="1"/>
            <a:r>
              <a:rPr lang="en-US" sz="2800" dirty="0" smtClean="0"/>
              <a:t>Managers lead the way by:</a:t>
            </a:r>
          </a:p>
          <a:p>
            <a:pPr lvl="1" eaLnBrk="1" hangingPunct="1">
              <a:spcBef>
                <a:spcPct val="25000"/>
              </a:spcBef>
            </a:pPr>
            <a:r>
              <a:rPr lang="en-US" sz="2400" dirty="0" smtClean="0"/>
              <a:t>Making safety expectations clear to all (policies, goals, objectives, responsibilities, assignments)</a:t>
            </a:r>
          </a:p>
          <a:p>
            <a:pPr lvl="1" eaLnBrk="1" hangingPunct="1">
              <a:spcBef>
                <a:spcPct val="25000"/>
              </a:spcBef>
            </a:pPr>
            <a:r>
              <a:rPr lang="en-US" sz="2400" dirty="0" smtClean="0"/>
              <a:t>Creating ways for workers to be heard on safety and health issues (committees, self inspections, reporting systems, etc.)</a:t>
            </a:r>
          </a:p>
          <a:p>
            <a:pPr lvl="1" eaLnBrk="1" hangingPunct="1">
              <a:spcBef>
                <a:spcPct val="25000"/>
              </a:spcBef>
            </a:pPr>
            <a:r>
              <a:rPr lang="en-US" sz="2400" dirty="0" smtClean="0"/>
              <a:t>Allowing time for safety activities</a:t>
            </a:r>
          </a:p>
          <a:p>
            <a:pPr lvl="1" eaLnBrk="1" hangingPunct="1">
              <a:spcBef>
                <a:spcPct val="25000"/>
              </a:spcBef>
            </a:pPr>
            <a:r>
              <a:rPr lang="en-US" sz="2400" dirty="0" smtClean="0"/>
              <a:t>Setting an example</a:t>
            </a:r>
          </a:p>
          <a:p>
            <a:pPr lvl="1" eaLnBrk="1" hangingPunct="1">
              <a:spcBef>
                <a:spcPct val="25000"/>
              </a:spcBef>
            </a:pPr>
            <a:r>
              <a:rPr lang="en-US" sz="2400" dirty="0" smtClean="0"/>
              <a:t>Ensuring workers and contractors are provided high quality safety and health protection.</a:t>
            </a:r>
          </a:p>
          <a:p>
            <a:pPr lvl="1" eaLnBrk="1" hangingPunct="1">
              <a:lnSpc>
                <a:spcPct val="65000"/>
              </a:lnSpc>
              <a:spcBef>
                <a:spcPct val="25000"/>
              </a:spcBef>
              <a:buFontTx/>
              <a:buNone/>
            </a:pPr>
            <a:endParaRPr lang="en-US" sz="2400" dirty="0" smtClean="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7298" name="Rectangle 2"/>
          <p:cNvSpPr>
            <a:spLocks noGrp="1" noChangeArrowheads="1"/>
          </p:cNvSpPr>
          <p:nvPr>
            <p:ph type="title"/>
          </p:nvPr>
        </p:nvSpPr>
        <p:spPr/>
        <p:txBody>
          <a:bodyPr>
            <a:normAutofit/>
          </a:bodyPr>
          <a:lstStyle/>
          <a:p>
            <a:pPr eaLnBrk="1" hangingPunct="1">
              <a:defRPr/>
            </a:pPr>
            <a:r>
              <a:rPr lang="en-US" sz="3200" dirty="0" smtClean="0"/>
              <a:t>Employee Involvement</a:t>
            </a:r>
          </a:p>
        </p:txBody>
      </p:sp>
      <p:sp>
        <p:nvSpPr>
          <p:cNvPr id="15363" name="Rectangle 3"/>
          <p:cNvSpPr>
            <a:spLocks noGrp="1" noChangeArrowheads="1"/>
          </p:cNvSpPr>
          <p:nvPr>
            <p:ph type="body" idx="1"/>
          </p:nvPr>
        </p:nvSpPr>
        <p:spPr>
          <a:xfrm>
            <a:off x="1143000" y="1219200"/>
            <a:ext cx="7848600" cy="4992688"/>
          </a:xfrm>
        </p:spPr>
        <p:txBody>
          <a:bodyPr/>
          <a:lstStyle/>
          <a:p>
            <a:pPr eaLnBrk="1" hangingPunct="1">
              <a:lnSpc>
                <a:spcPct val="90000"/>
              </a:lnSpc>
            </a:pPr>
            <a:r>
              <a:rPr lang="en-US" sz="2800" dirty="0" smtClean="0"/>
              <a:t>Employee involvement in at least three meaningful ways:</a:t>
            </a:r>
          </a:p>
          <a:p>
            <a:pPr lvl="1" eaLnBrk="1" hangingPunct="1">
              <a:lnSpc>
                <a:spcPct val="90000"/>
              </a:lnSpc>
            </a:pPr>
            <a:r>
              <a:rPr lang="en-US" sz="2400" dirty="0" smtClean="0"/>
              <a:t>Participating in safety and health committees, events, reviews, inspections, investigations, etc.</a:t>
            </a:r>
          </a:p>
          <a:p>
            <a:pPr lvl="1" eaLnBrk="1" hangingPunct="1">
              <a:lnSpc>
                <a:spcPct val="90000"/>
              </a:lnSpc>
            </a:pPr>
            <a:r>
              <a:rPr lang="en-US" sz="2400" dirty="0" smtClean="0"/>
              <a:t>Learning about the safety and health management system, and sharing that knowledge with others</a:t>
            </a:r>
          </a:p>
          <a:p>
            <a:pPr lvl="1" eaLnBrk="1" hangingPunct="1">
              <a:lnSpc>
                <a:spcPct val="90000"/>
              </a:lnSpc>
            </a:pPr>
            <a:r>
              <a:rPr lang="en-US" sz="2400" dirty="0" smtClean="0"/>
              <a:t>Reporting hazards and submitting ideas for improvement</a:t>
            </a:r>
          </a:p>
          <a:p>
            <a:pPr lvl="1" eaLnBrk="1" hangingPunct="1">
              <a:lnSpc>
                <a:spcPct val="90000"/>
              </a:lnSpc>
            </a:pPr>
            <a:r>
              <a:rPr lang="en-US" sz="2400" dirty="0" smtClean="0"/>
              <a:t>Participating in the development or review of Job Hazard Analyses</a:t>
            </a:r>
          </a:p>
          <a:p>
            <a:pPr lvl="1" eaLnBrk="1" hangingPunct="1">
              <a:lnSpc>
                <a:spcPct val="90000"/>
              </a:lnSpc>
            </a:pPr>
            <a:r>
              <a:rPr lang="en-US" sz="2400" dirty="0" smtClean="0"/>
              <a:t>Awareness of the installation’s VPP participation</a:t>
            </a:r>
          </a:p>
          <a:p>
            <a:pPr lvl="1" eaLnBrk="1" hangingPunct="1">
              <a:lnSpc>
                <a:spcPct val="90000"/>
              </a:lnSpc>
            </a:pPr>
            <a:r>
              <a:rPr lang="en-US" sz="2400" dirty="0" smtClean="0"/>
              <a:t>Understanding the basic principles of VPP.</a:t>
            </a: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6514" name="Rectangle 2"/>
          <p:cNvSpPr>
            <a:spLocks noGrp="1" noChangeArrowheads="1"/>
          </p:cNvSpPr>
          <p:nvPr>
            <p:ph type="title"/>
          </p:nvPr>
        </p:nvSpPr>
        <p:spPr/>
        <p:txBody>
          <a:bodyPr>
            <a:normAutofit/>
          </a:bodyPr>
          <a:lstStyle/>
          <a:p>
            <a:pPr eaLnBrk="1" hangingPunct="1">
              <a:defRPr/>
            </a:pPr>
            <a:r>
              <a:rPr lang="en-US" sz="3200" dirty="0" smtClean="0"/>
              <a:t>Work Site Analysis </a:t>
            </a:r>
          </a:p>
        </p:txBody>
      </p:sp>
      <p:sp>
        <p:nvSpPr>
          <p:cNvPr id="16387" name="Rectangle 3"/>
          <p:cNvSpPr>
            <a:spLocks noGrp="1" noChangeArrowheads="1"/>
          </p:cNvSpPr>
          <p:nvPr>
            <p:ph type="body" idx="1"/>
          </p:nvPr>
        </p:nvSpPr>
        <p:spPr>
          <a:xfrm>
            <a:off x="1143000" y="1219200"/>
            <a:ext cx="6821488" cy="4864100"/>
          </a:xfrm>
        </p:spPr>
        <p:txBody>
          <a:bodyPr/>
          <a:lstStyle/>
          <a:p>
            <a:pPr marL="511175" lvl="2" indent="-277813" eaLnBrk="1" hangingPunct="1"/>
            <a:r>
              <a:rPr lang="en-US" sz="2800" dirty="0" smtClean="0"/>
              <a:t>Analyze safety and health hazards  such as: </a:t>
            </a:r>
          </a:p>
          <a:p>
            <a:pPr marL="968375" lvl="3" indent="-277813" eaLnBrk="1" hangingPunct="1"/>
            <a:r>
              <a:rPr lang="en-US" sz="2400" dirty="0" smtClean="0"/>
              <a:t>Safety Office inspections</a:t>
            </a:r>
          </a:p>
          <a:p>
            <a:pPr marL="968375" lvl="3" indent="-277813" eaLnBrk="1" hangingPunct="1"/>
            <a:r>
              <a:rPr lang="en-US" sz="2400" dirty="0" smtClean="0"/>
              <a:t>Industrial Hygiene Surveys</a:t>
            </a:r>
          </a:p>
          <a:p>
            <a:pPr marL="968375" lvl="3" indent="-277813" eaLnBrk="1" hangingPunct="1"/>
            <a:r>
              <a:rPr lang="en-US" sz="2400" dirty="0" smtClean="0"/>
              <a:t>Job Hazard Analysis</a:t>
            </a:r>
          </a:p>
          <a:p>
            <a:pPr marL="968375" lvl="3" indent="-277813" eaLnBrk="1" hangingPunct="1"/>
            <a:r>
              <a:rPr lang="en-US" sz="2400" dirty="0" smtClean="0"/>
              <a:t>Prior review of new processes</a:t>
            </a:r>
          </a:p>
          <a:p>
            <a:pPr marL="968375" lvl="3" indent="-277813" eaLnBrk="1" hangingPunct="1"/>
            <a:r>
              <a:rPr lang="en-US" sz="2400" dirty="0" smtClean="0"/>
              <a:t>Investigate mishaps and near misses</a:t>
            </a:r>
          </a:p>
          <a:p>
            <a:pPr marL="968375" lvl="3" indent="-277813" eaLnBrk="1" hangingPunct="1"/>
            <a:r>
              <a:rPr lang="en-US" sz="2400" dirty="0" smtClean="0"/>
              <a:t>Routine self inspections.</a:t>
            </a:r>
          </a:p>
        </p:txBody>
      </p:sp>
      <p:pic>
        <p:nvPicPr>
          <p:cNvPr id="16388" name="Picture 8" descr="22---safety-binders"/>
          <p:cNvPicPr>
            <a:picLocks noChangeAspect="1" noChangeArrowheads="1"/>
          </p:cNvPicPr>
          <p:nvPr/>
        </p:nvPicPr>
        <p:blipFill>
          <a:blip r:embed="rId3" cstate="print"/>
          <a:srcRect/>
          <a:stretch>
            <a:fillRect/>
          </a:stretch>
        </p:blipFill>
        <p:spPr bwMode="auto">
          <a:xfrm>
            <a:off x="6324600" y="1676400"/>
            <a:ext cx="2286000" cy="2286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6514" name="Rectangle 2"/>
          <p:cNvSpPr>
            <a:spLocks noGrp="1" noChangeArrowheads="1"/>
          </p:cNvSpPr>
          <p:nvPr>
            <p:ph type="title"/>
          </p:nvPr>
        </p:nvSpPr>
        <p:spPr/>
        <p:txBody>
          <a:bodyPr>
            <a:normAutofit/>
          </a:bodyPr>
          <a:lstStyle/>
          <a:p>
            <a:pPr eaLnBrk="1" hangingPunct="1">
              <a:defRPr/>
            </a:pPr>
            <a:r>
              <a:rPr lang="en-US" sz="3200" dirty="0" smtClean="0"/>
              <a:t>Work Site Analysis </a:t>
            </a:r>
          </a:p>
        </p:txBody>
      </p:sp>
      <p:sp>
        <p:nvSpPr>
          <p:cNvPr id="17411" name="Rectangle 3"/>
          <p:cNvSpPr>
            <a:spLocks noGrp="1" noChangeArrowheads="1"/>
          </p:cNvSpPr>
          <p:nvPr>
            <p:ph type="body" idx="1"/>
          </p:nvPr>
        </p:nvSpPr>
        <p:spPr>
          <a:xfrm>
            <a:off x="990600" y="1219200"/>
            <a:ext cx="4978400" cy="4864100"/>
          </a:xfrm>
        </p:spPr>
        <p:txBody>
          <a:bodyPr/>
          <a:lstStyle/>
          <a:p>
            <a:pPr marL="511175" lvl="2" indent="-277813" eaLnBrk="1" hangingPunct="1"/>
            <a:r>
              <a:rPr lang="en-US" sz="2800" dirty="0" smtClean="0"/>
              <a:t>Report and record hazards</a:t>
            </a:r>
          </a:p>
          <a:p>
            <a:pPr marL="968375" lvl="3" indent="-277813" eaLnBrk="1" hangingPunct="1"/>
            <a:r>
              <a:rPr lang="en-US" sz="2400" dirty="0" smtClean="0"/>
              <a:t>Track until completed.</a:t>
            </a:r>
          </a:p>
          <a:p>
            <a:pPr marL="511175" lvl="2" indent="-277813" eaLnBrk="1" hangingPunct="1"/>
            <a:r>
              <a:rPr lang="en-US" sz="2800" dirty="0" smtClean="0"/>
              <a:t>Analyze data and trends</a:t>
            </a:r>
          </a:p>
          <a:p>
            <a:pPr marL="968375" lvl="3" indent="-277813" eaLnBrk="1" hangingPunct="1"/>
            <a:r>
              <a:rPr lang="en-US" sz="2400" dirty="0" smtClean="0"/>
              <a:t>Mishaps</a:t>
            </a:r>
          </a:p>
          <a:p>
            <a:pPr marL="968375" lvl="3" indent="-277813" eaLnBrk="1" hangingPunct="1"/>
            <a:r>
              <a:rPr lang="en-US" sz="2400" dirty="0" smtClean="0"/>
              <a:t>Near misses</a:t>
            </a:r>
          </a:p>
          <a:p>
            <a:pPr marL="968375" lvl="3" indent="-277813" eaLnBrk="1" hangingPunct="1"/>
            <a:r>
              <a:rPr lang="en-US" sz="2400" dirty="0" smtClean="0"/>
              <a:t>Hazards found in inspections, self- inspections</a:t>
            </a:r>
          </a:p>
          <a:p>
            <a:pPr marL="968375" lvl="3" indent="-277813" eaLnBrk="1" hangingPunct="1"/>
            <a:r>
              <a:rPr lang="en-US" sz="2400" dirty="0" smtClean="0"/>
              <a:t>Hazards reported by employees.</a:t>
            </a:r>
          </a:p>
        </p:txBody>
      </p:sp>
      <p:pic>
        <p:nvPicPr>
          <p:cNvPr id="17412" name="Picture 2" descr="\\eroom-dev\courses\vpp\05\images\05.01.13.01.png"/>
          <p:cNvPicPr>
            <a:picLocks noChangeAspect="1" noChangeArrowheads="1"/>
          </p:cNvPicPr>
          <p:nvPr/>
        </p:nvPicPr>
        <p:blipFill>
          <a:blip r:embed="rId3" cstate="print"/>
          <a:srcRect/>
          <a:stretch>
            <a:fillRect/>
          </a:stretch>
        </p:blipFill>
        <p:spPr bwMode="auto">
          <a:xfrm>
            <a:off x="5105400" y="2514600"/>
            <a:ext cx="3862043" cy="29845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a:pPr>
            <a:r>
              <a:rPr lang="en-US" sz="3200" dirty="0" smtClean="0"/>
              <a:t>Hazard Prevention and Control </a:t>
            </a:r>
            <a:endParaRPr lang="en-US" sz="3200" dirty="0"/>
          </a:p>
        </p:txBody>
      </p:sp>
      <p:sp>
        <p:nvSpPr>
          <p:cNvPr id="18435" name="Content Placeholder 2"/>
          <p:cNvSpPr>
            <a:spLocks noGrp="1"/>
          </p:cNvSpPr>
          <p:nvPr>
            <p:ph idx="1"/>
          </p:nvPr>
        </p:nvSpPr>
        <p:spPr>
          <a:xfrm>
            <a:off x="914400" y="1219200"/>
            <a:ext cx="8570913" cy="4776787"/>
          </a:xfrm>
        </p:spPr>
        <p:txBody>
          <a:bodyPr/>
          <a:lstStyle/>
          <a:p>
            <a:r>
              <a:rPr lang="en-US" sz="2800" dirty="0" smtClean="0"/>
              <a:t>Hazard Prevention and Control includes:</a:t>
            </a:r>
          </a:p>
          <a:p>
            <a:pPr lvl="1"/>
            <a:r>
              <a:rPr lang="en-US" sz="2400" dirty="0" smtClean="0"/>
              <a:t>Access to qualified safety and health professionals</a:t>
            </a:r>
          </a:p>
          <a:p>
            <a:pPr lvl="1"/>
            <a:r>
              <a:rPr lang="en-US" sz="2400" dirty="0" smtClean="0"/>
              <a:t>Access to qualified medical/health professionals</a:t>
            </a:r>
          </a:p>
          <a:p>
            <a:pPr lvl="1"/>
            <a:r>
              <a:rPr lang="en-US" sz="2400" dirty="0" smtClean="0"/>
              <a:t>Utilizing control measures, such as:</a:t>
            </a:r>
          </a:p>
          <a:p>
            <a:pPr lvl="1"/>
            <a:endParaRPr lang="en-US" sz="2200" dirty="0" smtClean="0"/>
          </a:p>
          <a:p>
            <a:pPr lvl="1"/>
            <a:endParaRPr lang="en-US" sz="2200" dirty="0" smtClean="0"/>
          </a:p>
          <a:p>
            <a:pPr lvl="1"/>
            <a:endParaRPr lang="en-US" sz="2200" dirty="0" smtClean="0"/>
          </a:p>
          <a:p>
            <a:pPr lvl="2">
              <a:buFontTx/>
              <a:buNone/>
            </a:pPr>
            <a:r>
              <a:rPr lang="en-US" sz="800" dirty="0" smtClean="0"/>
              <a:t> </a:t>
            </a:r>
          </a:p>
          <a:p>
            <a:pPr lvl="1"/>
            <a:endParaRPr lang="en-US" sz="800" dirty="0" smtClean="0"/>
          </a:p>
          <a:p>
            <a:pPr lvl="1">
              <a:lnSpc>
                <a:spcPct val="50000"/>
              </a:lnSpc>
            </a:pPr>
            <a:r>
              <a:rPr lang="en-US" sz="2400" dirty="0" smtClean="0"/>
              <a:t>Preventive maintenance of facilities and equipment</a:t>
            </a:r>
          </a:p>
          <a:p>
            <a:pPr lvl="1"/>
            <a:r>
              <a:rPr lang="en-US" sz="2400" dirty="0" smtClean="0"/>
              <a:t>Emergency systems (drills, training, response).</a:t>
            </a:r>
          </a:p>
          <a:p>
            <a:r>
              <a:rPr lang="en-US" sz="2800" dirty="0" smtClean="0"/>
              <a:t>Hazard controls are understood, followed and enforced.</a:t>
            </a:r>
          </a:p>
          <a:p>
            <a:pPr>
              <a:buFontTx/>
              <a:buNone/>
            </a:pPr>
            <a:r>
              <a:rPr lang="en-US" sz="2800" dirty="0" smtClean="0"/>
              <a:t>	 </a:t>
            </a:r>
          </a:p>
          <a:p>
            <a:pPr>
              <a:buFontTx/>
              <a:buNone/>
            </a:pPr>
            <a:endParaRPr lang="en-US" sz="2800" dirty="0" smtClean="0"/>
          </a:p>
        </p:txBody>
      </p:sp>
      <p:graphicFrame>
        <p:nvGraphicFramePr>
          <p:cNvPr id="4" name="Table 3"/>
          <p:cNvGraphicFramePr>
            <a:graphicFrameLocks noGrp="1"/>
          </p:cNvGraphicFramePr>
          <p:nvPr/>
        </p:nvGraphicFramePr>
        <p:xfrm>
          <a:off x="1447800" y="3048000"/>
          <a:ext cx="7431311" cy="1310640"/>
        </p:xfrm>
        <a:graphic>
          <a:graphicData uri="http://schemas.openxmlformats.org/drawingml/2006/table">
            <a:tbl>
              <a:tblPr firstRow="1" bandRow="1">
                <a:tableStyleId>{5C22544A-7EE6-4342-B048-85BDC9FD1C3A}</a:tableStyleId>
              </a:tblPr>
              <a:tblGrid>
                <a:gridCol w="4174381"/>
                <a:gridCol w="3256930"/>
              </a:tblGrid>
              <a:tr h="370840">
                <a:tc>
                  <a:txBody>
                    <a:bodyPr/>
                    <a:lstStyle/>
                    <a:p>
                      <a:pPr>
                        <a:buFont typeface="Wingdings" pitchFamily="2" charset="2"/>
                        <a:buChar char="§"/>
                      </a:pPr>
                      <a:r>
                        <a:rPr lang="en-US" sz="2000" b="0" dirty="0" smtClean="0">
                          <a:solidFill>
                            <a:schemeClr val="tx1">
                              <a:lumMod val="95000"/>
                              <a:lumOff val="5000"/>
                            </a:schemeClr>
                          </a:solidFill>
                        </a:rPr>
                        <a:t>  Improved process design</a:t>
                      </a:r>
                    </a:p>
                    <a:p>
                      <a:pPr>
                        <a:buFont typeface="Wingdings" pitchFamily="2" charset="2"/>
                        <a:buChar char="§"/>
                      </a:pPr>
                      <a:r>
                        <a:rPr lang="en-US" sz="2000" b="0" dirty="0" smtClean="0">
                          <a:solidFill>
                            <a:schemeClr val="tx1">
                              <a:lumMod val="95000"/>
                              <a:lumOff val="5000"/>
                            </a:schemeClr>
                          </a:solidFill>
                        </a:rPr>
                        <a:t>  Hazmat substitution or  </a:t>
                      </a:r>
                    </a:p>
                    <a:p>
                      <a:pPr marL="231775" indent="0">
                        <a:buFont typeface="Wingdings" pitchFamily="2" charset="2"/>
                        <a:buNone/>
                      </a:pPr>
                      <a:r>
                        <a:rPr lang="en-US" sz="2000" b="0" dirty="0" smtClean="0">
                          <a:solidFill>
                            <a:schemeClr val="tx1">
                              <a:lumMod val="95000"/>
                              <a:lumOff val="5000"/>
                            </a:schemeClr>
                          </a:solidFill>
                        </a:rPr>
                        <a:t>elimination</a:t>
                      </a:r>
                    </a:p>
                    <a:p>
                      <a:pPr>
                        <a:buFont typeface="Wingdings" pitchFamily="2" charset="2"/>
                        <a:buChar char="§"/>
                      </a:pPr>
                      <a:r>
                        <a:rPr lang="en-US" sz="2000" b="0" dirty="0" smtClean="0">
                          <a:solidFill>
                            <a:schemeClr val="tx1">
                              <a:lumMod val="95000"/>
                              <a:lumOff val="5000"/>
                            </a:schemeClr>
                          </a:solidFill>
                        </a:rPr>
                        <a:t>  Confined space access controls</a:t>
                      </a:r>
                      <a:endParaRPr lang="en-US" sz="2000" b="0" dirty="0">
                        <a:solidFill>
                          <a:schemeClr val="tx1">
                            <a:lumMod val="95000"/>
                            <a:lumOff val="5000"/>
                          </a:schemeClr>
                        </a:solidFill>
                      </a:endParaRPr>
                    </a:p>
                  </a:txBody>
                  <a:tcPr>
                    <a:noFill/>
                  </a:tcPr>
                </a:tc>
                <a:tc>
                  <a:txBody>
                    <a:bodyPr/>
                    <a:lstStyle/>
                    <a:p>
                      <a:pPr>
                        <a:buFont typeface="Wingdings" pitchFamily="2" charset="2"/>
                        <a:buChar char="§"/>
                      </a:pPr>
                      <a:r>
                        <a:rPr lang="en-US" sz="2000" b="0" dirty="0" smtClean="0">
                          <a:solidFill>
                            <a:schemeClr val="tx1">
                              <a:lumMod val="95000"/>
                              <a:lumOff val="5000"/>
                            </a:schemeClr>
                          </a:solidFill>
                        </a:rPr>
                        <a:t>  Lockout/</a:t>
                      </a:r>
                      <a:r>
                        <a:rPr lang="en-US" sz="2000" b="0" dirty="0" err="1" smtClean="0">
                          <a:solidFill>
                            <a:schemeClr val="tx1">
                              <a:lumMod val="95000"/>
                              <a:lumOff val="5000"/>
                            </a:schemeClr>
                          </a:solidFill>
                        </a:rPr>
                        <a:t>tagout</a:t>
                      </a:r>
                      <a:endParaRPr lang="en-US" sz="2000" b="0" dirty="0" smtClean="0">
                        <a:solidFill>
                          <a:schemeClr val="tx1">
                            <a:lumMod val="95000"/>
                            <a:lumOff val="5000"/>
                          </a:schemeClr>
                        </a:solidFill>
                      </a:endParaRPr>
                    </a:p>
                    <a:p>
                      <a:pPr>
                        <a:buFont typeface="Wingdings" pitchFamily="2" charset="2"/>
                        <a:buChar char="§"/>
                      </a:pPr>
                      <a:r>
                        <a:rPr lang="en-US" sz="2000" b="0" dirty="0" smtClean="0">
                          <a:solidFill>
                            <a:schemeClr val="tx1">
                              <a:lumMod val="95000"/>
                              <a:lumOff val="5000"/>
                            </a:schemeClr>
                          </a:solidFill>
                        </a:rPr>
                        <a:t>  Machine</a:t>
                      </a:r>
                      <a:r>
                        <a:rPr lang="en-US" sz="2000" b="0" baseline="0" dirty="0" smtClean="0">
                          <a:solidFill>
                            <a:schemeClr val="tx1">
                              <a:lumMod val="95000"/>
                              <a:lumOff val="5000"/>
                            </a:schemeClr>
                          </a:solidFill>
                        </a:rPr>
                        <a:t> guards</a:t>
                      </a:r>
                    </a:p>
                    <a:p>
                      <a:pPr>
                        <a:buFont typeface="Wingdings" pitchFamily="2" charset="2"/>
                        <a:buChar char="§"/>
                      </a:pPr>
                      <a:r>
                        <a:rPr lang="en-US" sz="2000" b="0" baseline="0" dirty="0" smtClean="0">
                          <a:solidFill>
                            <a:schemeClr val="tx1">
                              <a:lumMod val="95000"/>
                              <a:lumOff val="5000"/>
                            </a:schemeClr>
                          </a:solidFill>
                        </a:rPr>
                        <a:t>  Personal protective</a:t>
                      </a:r>
                    </a:p>
                    <a:p>
                      <a:pPr marL="0" indent="231775">
                        <a:buFont typeface="Wingdings" pitchFamily="2" charset="2"/>
                        <a:buNone/>
                      </a:pPr>
                      <a:r>
                        <a:rPr lang="en-US" sz="2000" b="0" baseline="0" dirty="0" smtClean="0">
                          <a:solidFill>
                            <a:schemeClr val="tx1">
                              <a:lumMod val="95000"/>
                              <a:lumOff val="5000"/>
                            </a:schemeClr>
                          </a:solidFill>
                        </a:rPr>
                        <a:t>equipment.</a:t>
                      </a:r>
                      <a:endParaRPr lang="en-US" sz="2000" b="0" dirty="0">
                        <a:solidFill>
                          <a:schemeClr val="tx1">
                            <a:lumMod val="95000"/>
                            <a:lumOff val="5000"/>
                          </a:schemeClr>
                        </a:solidFill>
                      </a:endParaRPr>
                    </a:p>
                  </a:txBody>
                  <a:tcPr>
                    <a:noFill/>
                  </a:tcPr>
                </a:tc>
              </a:tr>
            </a:tbl>
          </a:graphicData>
        </a:graphic>
      </p:graphicFrame>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8" name="Picture 6" descr="OSHA poster"/>
          <p:cNvPicPr>
            <a:picLocks noChangeAspect="1" noChangeArrowheads="1"/>
          </p:cNvPicPr>
          <p:nvPr/>
        </p:nvPicPr>
        <p:blipFill>
          <a:blip r:embed="rId3" cstate="print"/>
          <a:srcRect/>
          <a:stretch>
            <a:fillRect/>
          </a:stretch>
        </p:blipFill>
        <p:spPr bwMode="auto">
          <a:xfrm>
            <a:off x="6400800" y="2057400"/>
            <a:ext cx="2743200" cy="3515038"/>
          </a:xfrm>
          <a:prstGeom prst="rect">
            <a:avLst/>
          </a:prstGeom>
          <a:noFill/>
          <a:ln w="9525">
            <a:noFill/>
            <a:miter lim="800000"/>
            <a:headEnd/>
            <a:tailEnd/>
          </a:ln>
        </p:spPr>
      </p:pic>
      <p:sp>
        <p:nvSpPr>
          <p:cNvPr id="667650" name="Rectangle 2"/>
          <p:cNvSpPr>
            <a:spLocks noGrp="1" noChangeArrowheads="1"/>
          </p:cNvSpPr>
          <p:nvPr>
            <p:ph type="title"/>
          </p:nvPr>
        </p:nvSpPr>
        <p:spPr/>
        <p:txBody>
          <a:bodyPr>
            <a:normAutofit/>
          </a:bodyPr>
          <a:lstStyle/>
          <a:p>
            <a:pPr eaLnBrk="1" hangingPunct="1">
              <a:defRPr/>
            </a:pPr>
            <a:r>
              <a:rPr lang="en-US" sz="3200" dirty="0" smtClean="0"/>
              <a:t>Safety and Health Training</a:t>
            </a:r>
          </a:p>
        </p:txBody>
      </p:sp>
      <p:sp>
        <p:nvSpPr>
          <p:cNvPr id="18435" name="Rectangle 3"/>
          <p:cNvSpPr>
            <a:spLocks noGrp="1" noChangeArrowheads="1"/>
          </p:cNvSpPr>
          <p:nvPr>
            <p:ph type="body" idx="1"/>
          </p:nvPr>
        </p:nvSpPr>
        <p:spPr>
          <a:xfrm>
            <a:off x="1143000" y="1219200"/>
            <a:ext cx="6400800" cy="4822825"/>
          </a:xfrm>
        </p:spPr>
        <p:txBody>
          <a:bodyPr/>
          <a:lstStyle/>
          <a:p>
            <a:pPr eaLnBrk="1" hangingPunct="1">
              <a:spcBef>
                <a:spcPct val="0"/>
              </a:spcBef>
              <a:buFont typeface="Arial" pitchFamily="34" charset="0"/>
              <a:buChar char="•"/>
              <a:defRPr/>
            </a:pPr>
            <a:r>
              <a:rPr lang="en-US" sz="2800" dirty="0" smtClean="0"/>
              <a:t>Safety and Health Training includes: </a:t>
            </a:r>
          </a:p>
          <a:p>
            <a:pPr eaLnBrk="1" hangingPunct="1">
              <a:spcBef>
                <a:spcPct val="0"/>
              </a:spcBef>
              <a:buFontTx/>
              <a:buNone/>
              <a:defRPr/>
            </a:pPr>
            <a:endParaRPr lang="en-US" sz="800" dirty="0" smtClean="0"/>
          </a:p>
          <a:p>
            <a:pPr marL="623888" indent="-276225" eaLnBrk="1" hangingPunct="1">
              <a:spcBef>
                <a:spcPct val="0"/>
              </a:spcBef>
              <a:buFontTx/>
              <a:buNone/>
              <a:defRPr/>
            </a:pPr>
            <a:r>
              <a:rPr lang="en-US" sz="2400" dirty="0" smtClean="0"/>
              <a:t>– Hazard recognition</a:t>
            </a:r>
          </a:p>
          <a:p>
            <a:pPr marL="623888" indent="-276225" eaLnBrk="1" hangingPunct="1">
              <a:spcBef>
                <a:spcPct val="0"/>
              </a:spcBef>
              <a:buFontTx/>
              <a:buNone/>
              <a:defRPr/>
            </a:pPr>
            <a:r>
              <a:rPr lang="en-US" sz="2400" dirty="0" smtClean="0"/>
              <a:t>– Worksite hazards </a:t>
            </a:r>
          </a:p>
          <a:p>
            <a:pPr marL="623888" indent="-276225" eaLnBrk="1" hangingPunct="1">
              <a:spcBef>
                <a:spcPct val="0"/>
              </a:spcBef>
              <a:buFontTx/>
              <a:buNone/>
              <a:defRPr/>
            </a:pPr>
            <a:r>
              <a:rPr lang="en-US" sz="2400" dirty="0" smtClean="0"/>
              <a:t>– Signs and symptoms of workplace related illnesses</a:t>
            </a:r>
          </a:p>
          <a:p>
            <a:pPr marL="623888" indent="-276225" eaLnBrk="1" hangingPunct="1">
              <a:spcBef>
                <a:spcPct val="0"/>
              </a:spcBef>
              <a:buFontTx/>
              <a:buNone/>
              <a:defRPr/>
            </a:pPr>
            <a:r>
              <a:rPr lang="en-US" sz="2400" dirty="0" smtClean="0"/>
              <a:t>– Job specific hazards</a:t>
            </a:r>
          </a:p>
          <a:p>
            <a:pPr marL="623888" indent="-276225" eaLnBrk="1" hangingPunct="1">
              <a:spcBef>
                <a:spcPct val="0"/>
              </a:spcBef>
              <a:buFontTx/>
              <a:buNone/>
              <a:defRPr/>
            </a:pPr>
            <a:r>
              <a:rPr lang="en-US" sz="2400" dirty="0" smtClean="0"/>
              <a:t>– Protective measures</a:t>
            </a:r>
          </a:p>
          <a:p>
            <a:pPr marL="623888" indent="-276225" eaLnBrk="1" hangingPunct="1">
              <a:spcBef>
                <a:spcPct val="0"/>
              </a:spcBef>
              <a:buFontTx/>
              <a:buNone/>
              <a:defRPr/>
            </a:pPr>
            <a:r>
              <a:rPr lang="en-US" sz="2400" dirty="0" smtClean="0"/>
              <a:t>– Personal protective equipment</a:t>
            </a:r>
          </a:p>
          <a:p>
            <a:pPr marL="623888" indent="-276225" eaLnBrk="1" hangingPunct="1">
              <a:spcBef>
                <a:spcPct val="0"/>
              </a:spcBef>
              <a:buFontTx/>
              <a:buNone/>
              <a:defRPr/>
            </a:pPr>
            <a:r>
              <a:rPr lang="en-US" sz="2400" dirty="0" smtClean="0"/>
              <a:t>– Emergency evacuation</a:t>
            </a:r>
          </a:p>
          <a:p>
            <a:pPr marL="623888" indent="-276225" eaLnBrk="1" hangingPunct="1">
              <a:spcBef>
                <a:spcPct val="0"/>
              </a:spcBef>
              <a:buFontTx/>
              <a:buNone/>
              <a:defRPr/>
            </a:pPr>
            <a:r>
              <a:rPr lang="en-US" sz="2400" dirty="0" smtClean="0"/>
              <a:t>– Employee rights under OSHA</a:t>
            </a:r>
          </a:p>
          <a:p>
            <a:pPr marL="623888" indent="-276225" eaLnBrk="1" hangingPunct="1">
              <a:buFontTx/>
              <a:buNone/>
              <a:defRPr/>
            </a:pPr>
            <a:r>
              <a:rPr lang="en-US" sz="2400" dirty="0" smtClean="0"/>
              <a:t>– VPP fundamentals.</a:t>
            </a:r>
          </a:p>
          <a:p>
            <a:pPr eaLnBrk="1" hangingPunct="1">
              <a:lnSpc>
                <a:spcPct val="90000"/>
              </a:lnSpc>
              <a:buFontTx/>
              <a:buNone/>
              <a:defRPr/>
            </a:pPr>
            <a:endParaRPr lang="en-US" sz="2400" dirty="0" smtClean="0"/>
          </a:p>
          <a:p>
            <a:pPr eaLnBrk="1" hangingPunct="1">
              <a:lnSpc>
                <a:spcPct val="90000"/>
              </a:lnSpc>
              <a:spcBef>
                <a:spcPct val="0"/>
              </a:spcBef>
              <a:buFontTx/>
              <a:buNone/>
              <a:defRPr/>
            </a:pPr>
            <a:r>
              <a:rPr lang="en-US" sz="2400" dirty="0" smtClean="0"/>
              <a:t>	</a:t>
            </a:r>
          </a:p>
          <a:p>
            <a:pPr eaLnBrk="1" hangingPunct="1">
              <a:lnSpc>
                <a:spcPct val="90000"/>
              </a:lnSpc>
              <a:spcBef>
                <a:spcPct val="0"/>
              </a:spcBef>
              <a:buFontTx/>
              <a:buNone/>
              <a:defRPr/>
            </a:pPr>
            <a:endParaRPr lang="en-US" sz="2400" dirty="0" smtClean="0"/>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22" name="Rectangle 2"/>
          <p:cNvSpPr>
            <a:spLocks noGrp="1" noChangeArrowheads="1"/>
          </p:cNvSpPr>
          <p:nvPr>
            <p:ph type="title"/>
          </p:nvPr>
        </p:nvSpPr>
        <p:spPr/>
        <p:txBody>
          <a:bodyPr/>
          <a:lstStyle/>
          <a:p>
            <a:pPr eaLnBrk="1" hangingPunct="1">
              <a:defRPr/>
            </a:pPr>
            <a:r>
              <a:rPr lang="en-US" dirty="0" smtClean="0"/>
              <a:t>Summary</a:t>
            </a:r>
          </a:p>
        </p:txBody>
      </p:sp>
      <p:sp>
        <p:nvSpPr>
          <p:cNvPr id="20483" name="Rectangle 3"/>
          <p:cNvSpPr>
            <a:spLocks noGrp="1" noChangeArrowheads="1"/>
          </p:cNvSpPr>
          <p:nvPr>
            <p:ph type="body" idx="1"/>
          </p:nvPr>
        </p:nvSpPr>
        <p:spPr>
          <a:xfrm>
            <a:off x="1295400" y="1143000"/>
            <a:ext cx="7467600" cy="5026025"/>
          </a:xfrm>
        </p:spPr>
        <p:txBody>
          <a:bodyPr/>
          <a:lstStyle/>
          <a:p>
            <a:pPr eaLnBrk="1" hangingPunct="1">
              <a:buFontTx/>
              <a:buNone/>
            </a:pPr>
            <a:r>
              <a:rPr lang="en-US" sz="2800" dirty="0" smtClean="0"/>
              <a:t>In this session you learned about:</a:t>
            </a:r>
          </a:p>
          <a:p>
            <a:pPr eaLnBrk="1" hangingPunct="1"/>
            <a:r>
              <a:rPr lang="en-US" sz="2400" dirty="0" smtClean="0"/>
              <a:t>Why VPP is significant</a:t>
            </a:r>
          </a:p>
          <a:p>
            <a:pPr eaLnBrk="1" hangingPunct="1"/>
            <a:r>
              <a:rPr lang="en-US" sz="2400" dirty="0" smtClean="0"/>
              <a:t>Two levels of VPP recognition (Star and Merit)</a:t>
            </a:r>
          </a:p>
          <a:p>
            <a:pPr eaLnBrk="1" hangingPunct="1"/>
            <a:r>
              <a:rPr lang="en-US" sz="2400" dirty="0" smtClean="0"/>
              <a:t>The benefits of VPP </a:t>
            </a:r>
          </a:p>
          <a:p>
            <a:pPr eaLnBrk="1" hangingPunct="1"/>
            <a:r>
              <a:rPr lang="en-US" sz="2400" dirty="0" smtClean="0"/>
              <a:t>The four elements VPP and an effective Safety and Health Management System.</a:t>
            </a:r>
          </a:p>
          <a:p>
            <a:pPr eaLnBrk="1" hangingPunct="1"/>
            <a:r>
              <a:rPr lang="en-US" sz="2400" dirty="0" smtClean="0"/>
              <a:t>The employee’s role in VPP.</a:t>
            </a:r>
          </a:p>
          <a:p>
            <a:pPr eaLnBrk="1" hangingPunct="1">
              <a:buFontTx/>
              <a:buNone/>
            </a:pPr>
            <a:endParaRPr lang="en-US" sz="2400" dirty="0" smtClean="0"/>
          </a:p>
          <a:p>
            <a:pPr eaLnBrk="1" hangingPunct="1">
              <a:buFontTx/>
              <a:buNone/>
            </a:pPr>
            <a:endParaRPr lang="en-US" sz="2400" dirty="0" smtClean="0"/>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lang="en-US" dirty="0" smtClean="0"/>
              <a:t>Questions?</a:t>
            </a:r>
            <a:endParaRPr lang="en-US"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smtClean="0">
                <a:latin typeface="Helvetica" pitchFamily="34" charset="0"/>
                <a:cs typeface="Helvetica" pitchFamily="34" charset="0"/>
              </a:rPr>
              <a:t>Objectives</a:t>
            </a:r>
            <a:endParaRPr lang="en-US" sz="3200" dirty="0"/>
          </a:p>
        </p:txBody>
      </p:sp>
      <p:sp>
        <p:nvSpPr>
          <p:cNvPr id="3" name="Content Placeholder 2"/>
          <p:cNvSpPr>
            <a:spLocks noGrp="1"/>
          </p:cNvSpPr>
          <p:nvPr>
            <p:ph idx="1"/>
          </p:nvPr>
        </p:nvSpPr>
        <p:spPr/>
        <p:txBody>
          <a:bodyPr/>
          <a:lstStyle/>
          <a:p>
            <a:pPr>
              <a:buNone/>
            </a:pPr>
            <a:r>
              <a:rPr lang="en-US" dirty="0" smtClean="0"/>
              <a:t>After this training you will be able to</a:t>
            </a:r>
            <a:r>
              <a:rPr lang="en-US" sz="3200" dirty="0" smtClean="0"/>
              <a:t>:</a:t>
            </a:r>
          </a:p>
          <a:p>
            <a:r>
              <a:rPr lang="en-US" sz="2400" dirty="0" smtClean="0"/>
              <a:t>State why VPP is important  to </a:t>
            </a:r>
            <a:r>
              <a:rPr lang="en-US" sz="2400" dirty="0" err="1" smtClean="0"/>
              <a:t>DoD</a:t>
            </a:r>
            <a:r>
              <a:rPr lang="en-US" sz="2400" dirty="0" smtClean="0"/>
              <a:t> and this workplace</a:t>
            </a:r>
          </a:p>
          <a:p>
            <a:r>
              <a:rPr lang="en-US" sz="2400" dirty="0" smtClean="0"/>
              <a:t>Describe two levels of VPP recognition (Star and Merit)</a:t>
            </a:r>
          </a:p>
          <a:p>
            <a:r>
              <a:rPr lang="en-US" sz="2400" dirty="0" smtClean="0"/>
              <a:t>State the benefits of VPP </a:t>
            </a:r>
          </a:p>
          <a:p>
            <a:r>
              <a:rPr lang="en-US" sz="2400" dirty="0" smtClean="0"/>
              <a:t>State the four elements of VPP and an effective Safety and Health Management System</a:t>
            </a:r>
          </a:p>
          <a:p>
            <a:r>
              <a:rPr lang="en-US" sz="2400" dirty="0" smtClean="0"/>
              <a:t>Describe your role in VPP.</a:t>
            </a:r>
          </a:p>
          <a:p>
            <a:endParaRPr lang="en-US"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smtClean="0"/>
              <a:t>Ever See Anything Like this?</a:t>
            </a:r>
            <a:endParaRPr lang="en-US" sz="3200" dirty="0"/>
          </a:p>
        </p:txBody>
      </p:sp>
      <p:pic>
        <p:nvPicPr>
          <p:cNvPr id="4" name="Picture 2"/>
          <p:cNvPicPr>
            <a:picLocks noGrp="1" noChangeAspect="1" noChangeArrowheads="1"/>
          </p:cNvPicPr>
          <p:nvPr>
            <p:ph idx="1"/>
          </p:nvPr>
        </p:nvPicPr>
        <p:blipFill>
          <a:blip r:embed="rId3" cstate="print"/>
          <a:srcRect/>
          <a:stretch>
            <a:fillRect/>
          </a:stretch>
        </p:blipFill>
        <p:spPr bwMode="auto">
          <a:xfrm>
            <a:off x="1371600" y="990600"/>
            <a:ext cx="3694420" cy="1828800"/>
          </a:xfrm>
          <a:prstGeom prst="rect">
            <a:avLst/>
          </a:prstGeom>
          <a:noFill/>
          <a:ln w="9525">
            <a:noFill/>
            <a:miter lim="800000"/>
            <a:headEnd/>
            <a:tailEnd/>
          </a:ln>
        </p:spPr>
      </p:pic>
      <p:pic>
        <p:nvPicPr>
          <p:cNvPr id="5" name="Picture 3" descr="C:\Documents and Settings\slavicks\Desktop\VPP Stuff\eyewashjpg.jpg"/>
          <p:cNvPicPr>
            <a:picLocks noChangeAspect="1" noChangeArrowheads="1"/>
          </p:cNvPicPr>
          <p:nvPr/>
        </p:nvPicPr>
        <p:blipFill>
          <a:blip r:embed="rId4" cstate="print"/>
          <a:srcRect/>
          <a:stretch>
            <a:fillRect/>
          </a:stretch>
        </p:blipFill>
        <p:spPr bwMode="auto">
          <a:xfrm>
            <a:off x="1371600" y="2819400"/>
            <a:ext cx="3700463" cy="2906712"/>
          </a:xfrm>
          <a:prstGeom prst="rect">
            <a:avLst/>
          </a:prstGeom>
          <a:noFill/>
          <a:ln w="9525">
            <a:noFill/>
            <a:miter lim="800000"/>
            <a:headEnd/>
            <a:tailEnd/>
          </a:ln>
        </p:spPr>
      </p:pic>
      <p:pic>
        <p:nvPicPr>
          <p:cNvPr id="6" name="Picture 5" descr="C:\Documents and Settings\slavicks\Desktop\VPP Stuff\Fire extinguisher.jpg"/>
          <p:cNvPicPr>
            <a:picLocks noChangeAspect="1" noChangeArrowheads="1"/>
          </p:cNvPicPr>
          <p:nvPr/>
        </p:nvPicPr>
        <p:blipFill>
          <a:blip r:embed="rId5" cstate="print"/>
          <a:srcRect/>
          <a:stretch>
            <a:fillRect/>
          </a:stretch>
        </p:blipFill>
        <p:spPr bwMode="auto">
          <a:xfrm>
            <a:off x="5410200" y="1066800"/>
            <a:ext cx="3264963" cy="46482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smtClean="0"/>
              <a:t>VPP Background</a:t>
            </a:r>
            <a:endParaRPr lang="en-US" sz="3200" dirty="0"/>
          </a:p>
        </p:txBody>
      </p:sp>
      <p:sp>
        <p:nvSpPr>
          <p:cNvPr id="4" name="Content Placeholder 3"/>
          <p:cNvSpPr>
            <a:spLocks noGrp="1"/>
          </p:cNvSpPr>
          <p:nvPr>
            <p:ph sz="half" idx="1"/>
          </p:nvPr>
        </p:nvSpPr>
        <p:spPr>
          <a:xfrm>
            <a:off x="1447800" y="1447800"/>
            <a:ext cx="4038600" cy="4525963"/>
          </a:xfrm>
        </p:spPr>
        <p:txBody>
          <a:bodyPr/>
          <a:lstStyle/>
          <a:p>
            <a:r>
              <a:rPr lang="en-US" dirty="0" smtClean="0"/>
              <a:t>In 1982, the Occupational Safety and Health Administration (OSHA) developed VPP to recognize and promote effective worksite-based safety and health management systems.</a:t>
            </a:r>
            <a:r>
              <a:rPr lang="en-US" sz="2400" dirty="0" smtClean="0"/>
              <a:t> </a:t>
            </a:r>
          </a:p>
        </p:txBody>
      </p:sp>
      <p:pic>
        <p:nvPicPr>
          <p:cNvPr id="6" name="Picture 8" descr="OSHA Voluntary Protection Program"/>
          <p:cNvPicPr>
            <a:picLocks noGrp="1" noChangeAspect="1" noChangeArrowheads="1"/>
          </p:cNvPicPr>
          <p:nvPr>
            <p:ph sz="half" idx="2"/>
          </p:nvPr>
        </p:nvPicPr>
        <p:blipFill>
          <a:blip r:embed="rId3" cstate="print"/>
          <a:srcRect/>
          <a:stretch>
            <a:fillRect/>
          </a:stretch>
        </p:blipFill>
        <p:spPr bwMode="auto">
          <a:xfrm>
            <a:off x="6096000" y="3124200"/>
            <a:ext cx="2714625" cy="15716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smtClean="0"/>
              <a:t>Why VPP in </a:t>
            </a:r>
            <a:r>
              <a:rPr lang="en-US" sz="3200" dirty="0" err="1" smtClean="0"/>
              <a:t>DoD</a:t>
            </a:r>
            <a:r>
              <a:rPr lang="en-US" sz="3200" dirty="0" smtClean="0"/>
              <a:t>?</a:t>
            </a:r>
            <a:endParaRPr lang="en-US" sz="3200" dirty="0"/>
          </a:p>
        </p:txBody>
      </p:sp>
      <p:sp>
        <p:nvSpPr>
          <p:cNvPr id="4" name="Content Placeholder 3"/>
          <p:cNvSpPr>
            <a:spLocks noGrp="1"/>
          </p:cNvSpPr>
          <p:nvPr>
            <p:ph sz="half" idx="1"/>
          </p:nvPr>
        </p:nvSpPr>
        <p:spPr>
          <a:xfrm>
            <a:off x="1295400" y="1524000"/>
            <a:ext cx="5334000" cy="4525963"/>
          </a:xfrm>
        </p:spPr>
        <p:txBody>
          <a:bodyPr/>
          <a:lstStyle/>
          <a:p>
            <a:r>
              <a:rPr lang="en-US" dirty="0" smtClean="0"/>
              <a:t>Preventable injuries and illnesses cost the </a:t>
            </a:r>
            <a:r>
              <a:rPr lang="en-US" dirty="0" err="1" smtClean="0"/>
              <a:t>DoD</a:t>
            </a:r>
            <a:r>
              <a:rPr lang="en-US" dirty="0" smtClean="0"/>
              <a:t> an estimated $10 to $21 billion  annually, according to the National Safety Council.</a:t>
            </a:r>
          </a:p>
          <a:p>
            <a:r>
              <a:rPr lang="en-US" dirty="0" smtClean="0"/>
              <a:t>“Our goal is zero preventable accidents, and I remain fully committed to achieving the 75% accident reduction target in 2008 “</a:t>
            </a:r>
            <a:r>
              <a:rPr lang="en-US" sz="2400" b="1" i="1" dirty="0" smtClean="0"/>
              <a:t>- </a:t>
            </a:r>
            <a:r>
              <a:rPr lang="en-US" sz="2400" i="1" dirty="0" smtClean="0"/>
              <a:t>Secretary of Defense 2007</a:t>
            </a:r>
          </a:p>
          <a:p>
            <a:endParaRPr lang="en-US" dirty="0"/>
          </a:p>
        </p:txBody>
      </p:sp>
      <p:pic>
        <p:nvPicPr>
          <p:cNvPr id="6" name="Picture 2" descr="C:\Documents and Settings\slavicks\Desktop\Picture1.png"/>
          <p:cNvPicPr>
            <a:picLocks noGrp="1" noChangeAspect="1" noChangeArrowheads="1"/>
          </p:cNvPicPr>
          <p:nvPr>
            <p:ph sz="half" idx="2"/>
          </p:nvPr>
        </p:nvPicPr>
        <p:blipFill>
          <a:blip r:embed="rId2" cstate="print"/>
          <a:srcRect/>
          <a:stretch>
            <a:fillRect/>
          </a:stretch>
        </p:blipFill>
        <p:spPr bwMode="auto">
          <a:xfrm>
            <a:off x="6400800" y="2438400"/>
            <a:ext cx="2438400" cy="24384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smtClean="0"/>
              <a:t>OSHA VPP Programs</a:t>
            </a:r>
            <a:endParaRPr lang="en-US" sz="3200" dirty="0"/>
          </a:p>
        </p:txBody>
      </p:sp>
      <p:sp>
        <p:nvSpPr>
          <p:cNvPr id="3" name="Content Placeholder 2"/>
          <p:cNvSpPr>
            <a:spLocks noGrp="1"/>
          </p:cNvSpPr>
          <p:nvPr>
            <p:ph idx="1"/>
          </p:nvPr>
        </p:nvSpPr>
        <p:spPr/>
        <p:txBody>
          <a:bodyPr/>
          <a:lstStyle/>
          <a:p>
            <a:pPr>
              <a:lnSpc>
                <a:spcPct val="90000"/>
              </a:lnSpc>
            </a:pPr>
            <a:r>
              <a:rPr lang="en-US" dirty="0" smtClean="0"/>
              <a:t>VPP compares </a:t>
            </a:r>
            <a:r>
              <a:rPr lang="en-US" u="sng" dirty="0" smtClean="0"/>
              <a:t>YOUR</a:t>
            </a:r>
            <a:r>
              <a:rPr lang="en-US" dirty="0" smtClean="0"/>
              <a:t> Safety and Health management system to key elements found in the </a:t>
            </a:r>
            <a:r>
              <a:rPr lang="en-US" u="sng" dirty="0" smtClean="0"/>
              <a:t>BEST</a:t>
            </a:r>
            <a:r>
              <a:rPr lang="en-US" dirty="0" smtClean="0"/>
              <a:t> S+H management systems.</a:t>
            </a:r>
          </a:p>
          <a:p>
            <a:pPr>
              <a:lnSpc>
                <a:spcPct val="90000"/>
              </a:lnSpc>
            </a:pPr>
            <a:endParaRPr lang="en-US" sz="800" dirty="0" smtClean="0"/>
          </a:p>
          <a:p>
            <a:pPr>
              <a:lnSpc>
                <a:spcPct val="90000"/>
              </a:lnSpc>
            </a:pPr>
            <a:r>
              <a:rPr lang="en-US" dirty="0" smtClean="0"/>
              <a:t>Program Levels:</a:t>
            </a:r>
          </a:p>
          <a:p>
            <a:pPr>
              <a:lnSpc>
                <a:spcPct val="90000"/>
              </a:lnSpc>
              <a:buNone/>
            </a:pPr>
            <a:r>
              <a:rPr lang="en-US" sz="2400" dirty="0" smtClean="0"/>
              <a:t>	 – Star – Highest level of recognition</a:t>
            </a:r>
          </a:p>
          <a:p>
            <a:pPr marL="973138" lvl="1" indent="-233363">
              <a:lnSpc>
                <a:spcPct val="90000"/>
              </a:lnSpc>
              <a:buFont typeface="Wingdings" pitchFamily="2" charset="2"/>
              <a:buChar char="§"/>
            </a:pPr>
            <a:r>
              <a:rPr lang="en-US" sz="2000" dirty="0" smtClean="0"/>
              <a:t>All VPP Elements/Sub-elements in Place</a:t>
            </a:r>
          </a:p>
          <a:p>
            <a:pPr marL="973138" lvl="1" indent="-233363">
              <a:lnSpc>
                <a:spcPct val="90000"/>
              </a:lnSpc>
              <a:buFont typeface="Wingdings" pitchFamily="2" charset="2"/>
              <a:buChar char="§"/>
            </a:pPr>
            <a:r>
              <a:rPr lang="en-US" sz="2000" dirty="0" smtClean="0"/>
              <a:t>Injury and illness rates below the national average.</a:t>
            </a:r>
          </a:p>
          <a:p>
            <a:pPr>
              <a:lnSpc>
                <a:spcPct val="90000"/>
              </a:lnSpc>
              <a:buNone/>
            </a:pPr>
            <a:r>
              <a:rPr lang="en-US" sz="2400" dirty="0" smtClean="0"/>
              <a:t>	 – Merit – Working toward Star </a:t>
            </a:r>
          </a:p>
          <a:p>
            <a:pPr marL="973138" lvl="1" indent="-233363">
              <a:lnSpc>
                <a:spcPct val="90000"/>
              </a:lnSpc>
              <a:buFont typeface="Wingdings" pitchFamily="2" charset="2"/>
              <a:buChar char="§"/>
            </a:pPr>
            <a:r>
              <a:rPr lang="en-US" sz="2000" dirty="0" smtClean="0"/>
              <a:t>Some Elements/Sub-elements may not be in place</a:t>
            </a:r>
          </a:p>
          <a:p>
            <a:pPr marL="973138" lvl="1" indent="-233363">
              <a:lnSpc>
                <a:spcPct val="90000"/>
              </a:lnSpc>
              <a:buFont typeface="Wingdings" pitchFamily="2" charset="2"/>
              <a:buChar char="§"/>
            </a:pPr>
            <a:r>
              <a:rPr lang="en-US" sz="2000" dirty="0" smtClean="0"/>
              <a:t>Rates may be above national average</a:t>
            </a:r>
          </a:p>
          <a:p>
            <a:pPr marL="973138" lvl="1" indent="-233363">
              <a:lnSpc>
                <a:spcPct val="90000"/>
              </a:lnSpc>
              <a:buFont typeface="Wingdings" pitchFamily="2" charset="2"/>
              <a:buChar char="§"/>
            </a:pPr>
            <a:r>
              <a:rPr lang="en-US" sz="2000" dirty="0" smtClean="0"/>
              <a:t>Sets time limit for achieving Star.</a:t>
            </a:r>
          </a:p>
          <a:p>
            <a:endParaRPr lang="en-US" dirty="0"/>
          </a:p>
        </p:txBody>
      </p:sp>
      <p:pic>
        <p:nvPicPr>
          <p:cNvPr id="4" name="Picture 5" descr="newflag"/>
          <p:cNvPicPr>
            <a:picLocks noChangeAspect="1" noChangeArrowheads="1"/>
          </p:cNvPicPr>
          <p:nvPr/>
        </p:nvPicPr>
        <p:blipFill>
          <a:blip r:embed="rId3" cstate="print"/>
          <a:srcRect/>
          <a:stretch>
            <a:fillRect/>
          </a:stretch>
        </p:blipFill>
        <p:spPr bwMode="auto">
          <a:xfrm>
            <a:off x="7010400" y="2514600"/>
            <a:ext cx="1830387" cy="1214437"/>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66800" y="152400"/>
            <a:ext cx="7315200" cy="609600"/>
          </a:xfrm>
        </p:spPr>
        <p:txBody>
          <a:bodyPr>
            <a:normAutofit/>
          </a:bodyPr>
          <a:lstStyle/>
          <a:p>
            <a:pPr>
              <a:defRPr/>
            </a:pPr>
            <a:r>
              <a:rPr lang="en-US" sz="3200" dirty="0" err="1" smtClean="0"/>
              <a:t>DoD</a:t>
            </a:r>
            <a:r>
              <a:rPr lang="en-US" sz="3200" dirty="0" smtClean="0"/>
              <a:t> Star and Upcoming Star Sites</a:t>
            </a:r>
            <a:endParaRPr lang="en-US" sz="3200" dirty="0"/>
          </a:p>
        </p:txBody>
      </p:sp>
      <p:pic>
        <p:nvPicPr>
          <p:cNvPr id="9219" name="Content Placeholder 3" descr="map.png"/>
          <p:cNvPicPr>
            <a:picLocks noGrp="1" noChangeAspect="1"/>
          </p:cNvPicPr>
          <p:nvPr>
            <p:ph idx="1"/>
          </p:nvPr>
        </p:nvPicPr>
        <p:blipFill>
          <a:blip r:embed="rId2" cstate="print"/>
          <a:srcRect/>
          <a:stretch>
            <a:fillRect/>
          </a:stretch>
        </p:blipFill>
        <p:spPr>
          <a:xfrm>
            <a:off x="0" y="904875"/>
            <a:ext cx="9144000" cy="5448300"/>
          </a:xfrm>
        </p:spPr>
      </p:pic>
      <p:pic>
        <p:nvPicPr>
          <p:cNvPr id="9220" name="Picture 4" descr="Untitled-1.png"/>
          <p:cNvPicPr>
            <a:picLocks noChangeAspect="1"/>
          </p:cNvPicPr>
          <p:nvPr/>
        </p:nvPicPr>
        <p:blipFill>
          <a:blip r:embed="rId3" cstate="print"/>
          <a:srcRect/>
          <a:stretch>
            <a:fillRect/>
          </a:stretch>
        </p:blipFill>
        <p:spPr bwMode="auto">
          <a:xfrm>
            <a:off x="7920038" y="3960813"/>
            <a:ext cx="1103312" cy="325437"/>
          </a:xfrm>
          <a:prstGeom prst="rect">
            <a:avLst/>
          </a:prstGeom>
          <a:noFill/>
          <a:ln w="9525">
            <a:noFill/>
            <a:miter lim="800000"/>
            <a:headEnd/>
            <a:tailEnd/>
          </a:ln>
        </p:spPr>
      </p:pic>
      <p:pic>
        <p:nvPicPr>
          <p:cNvPr id="9221" name="Picture 5" descr="VPP_logo.png"/>
          <p:cNvPicPr>
            <a:picLocks noChangeAspect="1"/>
          </p:cNvPicPr>
          <p:nvPr/>
        </p:nvPicPr>
        <p:blipFill>
          <a:blip r:embed="rId4" cstate="print"/>
          <a:srcRect/>
          <a:stretch>
            <a:fillRect/>
          </a:stretch>
        </p:blipFill>
        <p:spPr bwMode="auto">
          <a:xfrm>
            <a:off x="7866245" y="3574686"/>
            <a:ext cx="1071563" cy="381000"/>
          </a:xfrm>
          <a:prstGeom prst="rect">
            <a:avLst/>
          </a:prstGeom>
          <a:noFill/>
          <a:ln w="9525">
            <a:noFill/>
            <a:miter lim="800000"/>
            <a:headEnd/>
            <a:tailEnd/>
          </a:ln>
        </p:spPr>
      </p:pic>
      <p:sp>
        <p:nvSpPr>
          <p:cNvPr id="8" name="TextBox 7"/>
          <p:cNvSpPr txBox="1"/>
          <p:nvPr/>
        </p:nvSpPr>
        <p:spPr>
          <a:xfrm>
            <a:off x="6677025" y="2286000"/>
            <a:ext cx="1428750" cy="230188"/>
          </a:xfrm>
          <a:prstGeom prst="rect">
            <a:avLst/>
          </a:prstGeom>
          <a:noFill/>
          <a:effectLst>
            <a:outerShdw blurRad="50800" dist="38100" dir="2700000" algn="tl" rotWithShape="0">
              <a:prstClr val="black">
                <a:alpha val="40000"/>
              </a:prstClr>
            </a:outerShdw>
          </a:effectLst>
        </p:spPr>
        <p:txBody>
          <a:bodyPr>
            <a:spAutoFit/>
          </a:bodyPr>
          <a:lstStyle/>
          <a:p>
            <a:pPr algn="r">
              <a:defRPr/>
            </a:pPr>
            <a:r>
              <a:rPr lang="en-US" sz="900" b="0" dirty="0">
                <a:solidFill>
                  <a:schemeClr val="bg1"/>
                </a:solidFill>
                <a:effectLst>
                  <a:outerShdw blurRad="38100" dist="38100" dir="2700000" algn="tl">
                    <a:srgbClr val="000000">
                      <a:alpha val="43137"/>
                    </a:srgbClr>
                  </a:outerShdw>
                </a:effectLst>
                <a:latin typeface="Arial Narrow" pitchFamily="34" charset="0"/>
              </a:rPr>
              <a:t>NSY Portsmouth</a:t>
            </a:r>
          </a:p>
        </p:txBody>
      </p:sp>
      <p:sp>
        <p:nvSpPr>
          <p:cNvPr id="9" name="5-Point Star 8"/>
          <p:cNvSpPr/>
          <p:nvPr/>
        </p:nvSpPr>
        <p:spPr bwMode="auto">
          <a:xfrm>
            <a:off x="7343775" y="2619375"/>
            <a:ext cx="136525" cy="136525"/>
          </a:xfrm>
          <a:prstGeom prst="star5">
            <a:avLst/>
          </a:prstGeom>
          <a:solidFill>
            <a:srgbClr val="FFFF00"/>
          </a:solidFill>
          <a:ln w="3175" cap="flat" cmpd="sng" algn="ctr">
            <a:solidFill>
              <a:srgbClr val="FF0000"/>
            </a:solidFill>
            <a:prstDash val="solid"/>
            <a:round/>
            <a:headEnd type="none" w="med" len="med"/>
            <a:tailEnd type="none" w="med" len="med"/>
          </a:ln>
          <a:effectLst/>
        </p:spPr>
        <p:txBody>
          <a:bodyPr>
            <a:spAutoFit/>
          </a:bodyPr>
          <a:lstStyle/>
          <a:p>
            <a:pPr>
              <a:defRPr/>
            </a:pPr>
            <a:endParaRPr lang="en-US"/>
          </a:p>
        </p:txBody>
      </p:sp>
      <p:sp>
        <p:nvSpPr>
          <p:cNvPr id="10" name="TextBox 9"/>
          <p:cNvSpPr txBox="1"/>
          <p:nvPr/>
        </p:nvSpPr>
        <p:spPr>
          <a:xfrm>
            <a:off x="5781675" y="2562225"/>
            <a:ext cx="1628775" cy="230188"/>
          </a:xfrm>
          <a:prstGeom prst="rect">
            <a:avLst/>
          </a:prstGeom>
          <a:noFill/>
          <a:effectLst>
            <a:outerShdw blurRad="50800" dist="38100" dir="2700000" algn="tl" rotWithShape="0">
              <a:prstClr val="black">
                <a:alpha val="40000"/>
              </a:prstClr>
            </a:outerShdw>
          </a:effectLst>
        </p:spPr>
        <p:txBody>
          <a:bodyPr>
            <a:spAutoFit/>
          </a:bodyPr>
          <a:lstStyle/>
          <a:p>
            <a:pPr algn="r">
              <a:defRPr/>
            </a:pPr>
            <a:r>
              <a:rPr lang="en-US" sz="900" b="0" dirty="0">
                <a:solidFill>
                  <a:schemeClr val="bg1"/>
                </a:solidFill>
                <a:effectLst>
                  <a:outerShdw blurRad="38100" dist="38100" dir="2700000" algn="tl">
                    <a:srgbClr val="000000">
                      <a:alpha val="43137"/>
                    </a:srgbClr>
                  </a:outerShdw>
                </a:effectLst>
                <a:latin typeface="Arial Narrow" pitchFamily="34" charset="0"/>
              </a:rPr>
              <a:t>Tobyhanna Army Depot</a:t>
            </a:r>
          </a:p>
        </p:txBody>
      </p:sp>
      <p:sp>
        <p:nvSpPr>
          <p:cNvPr id="12" name="TextBox 11"/>
          <p:cNvSpPr txBox="1"/>
          <p:nvPr/>
        </p:nvSpPr>
        <p:spPr>
          <a:xfrm>
            <a:off x="5719763" y="2838450"/>
            <a:ext cx="1428750" cy="230188"/>
          </a:xfrm>
          <a:prstGeom prst="rect">
            <a:avLst/>
          </a:prstGeom>
          <a:noFill/>
          <a:effectLst>
            <a:outerShdw blurRad="50800" dist="38100" dir="2700000" algn="tl" rotWithShape="0">
              <a:prstClr val="black">
                <a:alpha val="40000"/>
              </a:prstClr>
            </a:outerShdw>
          </a:effectLst>
        </p:spPr>
        <p:txBody>
          <a:bodyPr>
            <a:spAutoFit/>
          </a:bodyPr>
          <a:lstStyle/>
          <a:p>
            <a:pPr algn="r">
              <a:defRPr/>
            </a:pPr>
            <a:r>
              <a:rPr lang="en-US" sz="900" b="0" dirty="0">
                <a:solidFill>
                  <a:schemeClr val="bg1"/>
                </a:solidFill>
                <a:effectLst>
                  <a:outerShdw blurRad="38100" dist="38100" dir="2700000" algn="tl">
                    <a:srgbClr val="000000">
                      <a:alpha val="43137"/>
                    </a:srgbClr>
                  </a:outerShdw>
                </a:effectLst>
                <a:latin typeface="Arial Narrow" pitchFamily="34" charset="0"/>
              </a:rPr>
              <a:t>DLA Columbus</a:t>
            </a:r>
          </a:p>
        </p:txBody>
      </p:sp>
      <p:sp>
        <p:nvSpPr>
          <p:cNvPr id="17" name="5-Point Star 16"/>
          <p:cNvSpPr/>
          <p:nvPr/>
        </p:nvSpPr>
        <p:spPr bwMode="auto">
          <a:xfrm>
            <a:off x="8010525" y="2333625"/>
            <a:ext cx="136525" cy="136525"/>
          </a:xfrm>
          <a:prstGeom prst="star5">
            <a:avLst/>
          </a:prstGeom>
          <a:solidFill>
            <a:srgbClr val="FFFF00"/>
          </a:solidFill>
          <a:ln w="3175" cap="flat" cmpd="sng" algn="ctr">
            <a:solidFill>
              <a:srgbClr val="FF0000"/>
            </a:solidFill>
            <a:prstDash val="solid"/>
            <a:round/>
            <a:headEnd type="none" w="med" len="med"/>
            <a:tailEnd type="none" w="med" len="med"/>
          </a:ln>
          <a:effectLst/>
        </p:spPr>
        <p:txBody>
          <a:bodyPr>
            <a:spAutoFit/>
          </a:bodyPr>
          <a:lstStyle/>
          <a:p>
            <a:pPr>
              <a:defRPr/>
            </a:pPr>
            <a:endParaRPr lang="en-US"/>
          </a:p>
        </p:txBody>
      </p:sp>
      <p:sp>
        <p:nvSpPr>
          <p:cNvPr id="18" name="5-Point Star 17"/>
          <p:cNvSpPr/>
          <p:nvPr/>
        </p:nvSpPr>
        <p:spPr bwMode="auto">
          <a:xfrm>
            <a:off x="6238875" y="2886075"/>
            <a:ext cx="136525" cy="136525"/>
          </a:xfrm>
          <a:prstGeom prst="star5">
            <a:avLst/>
          </a:prstGeom>
          <a:solidFill>
            <a:srgbClr val="FFFF00"/>
          </a:solidFill>
          <a:ln w="3175" cap="flat" cmpd="sng" algn="ctr">
            <a:solidFill>
              <a:srgbClr val="FF0000"/>
            </a:solidFill>
            <a:prstDash val="solid"/>
            <a:round/>
            <a:headEnd type="none" w="med" len="med"/>
            <a:tailEnd type="none" w="med" len="med"/>
          </a:ln>
          <a:effectLst/>
        </p:spPr>
        <p:txBody>
          <a:bodyPr>
            <a:spAutoFit/>
          </a:bodyPr>
          <a:lstStyle/>
          <a:p>
            <a:pPr>
              <a:defRPr/>
            </a:pPr>
            <a:endParaRPr lang="en-US"/>
          </a:p>
        </p:txBody>
      </p:sp>
      <p:sp>
        <p:nvSpPr>
          <p:cNvPr id="19" name="TextBox 18"/>
          <p:cNvSpPr txBox="1"/>
          <p:nvPr/>
        </p:nvSpPr>
        <p:spPr>
          <a:xfrm>
            <a:off x="4305300" y="3057525"/>
            <a:ext cx="1428750" cy="369888"/>
          </a:xfrm>
          <a:prstGeom prst="rect">
            <a:avLst/>
          </a:prstGeom>
          <a:noFill/>
          <a:effectLst>
            <a:outerShdw blurRad="50800" dist="38100" dir="2700000" algn="tl" rotWithShape="0">
              <a:prstClr val="black">
                <a:alpha val="40000"/>
              </a:prstClr>
            </a:outerShdw>
          </a:effectLst>
        </p:spPr>
        <p:txBody>
          <a:bodyPr>
            <a:spAutoFit/>
          </a:bodyPr>
          <a:lstStyle/>
          <a:p>
            <a:pPr algn="r">
              <a:spcBef>
                <a:spcPts val="0"/>
              </a:spcBef>
              <a:defRPr/>
            </a:pPr>
            <a:r>
              <a:rPr lang="en-US" sz="900" b="0" dirty="0">
                <a:solidFill>
                  <a:schemeClr val="bg1"/>
                </a:solidFill>
                <a:effectLst>
                  <a:outerShdw blurRad="38100" dist="38100" dir="2700000" algn="tl">
                    <a:srgbClr val="000000">
                      <a:alpha val="43137"/>
                    </a:srgbClr>
                  </a:outerShdw>
                </a:effectLst>
                <a:latin typeface="Arial Narrow" pitchFamily="34" charset="0"/>
              </a:rPr>
              <a:t>Crane Army</a:t>
            </a:r>
          </a:p>
          <a:p>
            <a:pPr algn="r">
              <a:spcBef>
                <a:spcPts val="0"/>
              </a:spcBef>
              <a:defRPr/>
            </a:pPr>
            <a:r>
              <a:rPr lang="en-US" sz="900" b="0" dirty="0">
                <a:solidFill>
                  <a:schemeClr val="bg1"/>
                </a:solidFill>
                <a:effectLst>
                  <a:outerShdw blurRad="38100" dist="38100" dir="2700000" algn="tl">
                    <a:srgbClr val="000000">
                      <a:alpha val="43137"/>
                    </a:srgbClr>
                  </a:outerShdw>
                </a:effectLst>
                <a:latin typeface="Arial Narrow" pitchFamily="34" charset="0"/>
              </a:rPr>
              <a:t>Ammunition Activity</a:t>
            </a:r>
          </a:p>
        </p:txBody>
      </p:sp>
      <p:sp>
        <p:nvSpPr>
          <p:cNvPr id="20" name="5-Point Star 19"/>
          <p:cNvSpPr/>
          <p:nvPr/>
        </p:nvSpPr>
        <p:spPr bwMode="auto">
          <a:xfrm>
            <a:off x="5662613" y="3133725"/>
            <a:ext cx="136525" cy="136525"/>
          </a:xfrm>
          <a:prstGeom prst="star5">
            <a:avLst/>
          </a:prstGeom>
          <a:solidFill>
            <a:srgbClr val="00CC00"/>
          </a:solidFill>
          <a:ln w="3175" cap="flat" cmpd="sng" algn="ctr">
            <a:solidFill>
              <a:srgbClr val="FF0000"/>
            </a:solidFill>
            <a:prstDash val="solid"/>
            <a:round/>
            <a:headEnd type="none" w="med" len="med"/>
            <a:tailEnd type="none" w="med" len="med"/>
          </a:ln>
          <a:effectLst/>
        </p:spPr>
        <p:txBody>
          <a:bodyPr>
            <a:spAutoFit/>
          </a:bodyPr>
          <a:lstStyle/>
          <a:p>
            <a:pPr>
              <a:defRPr/>
            </a:pPr>
            <a:endParaRPr lang="en-US"/>
          </a:p>
        </p:txBody>
      </p:sp>
      <p:sp>
        <p:nvSpPr>
          <p:cNvPr id="21" name="TextBox 20"/>
          <p:cNvSpPr txBox="1"/>
          <p:nvPr/>
        </p:nvSpPr>
        <p:spPr>
          <a:xfrm>
            <a:off x="5618163" y="3186113"/>
            <a:ext cx="1428750" cy="230187"/>
          </a:xfrm>
          <a:prstGeom prst="rect">
            <a:avLst/>
          </a:prstGeom>
          <a:noFill/>
          <a:effectLst>
            <a:outerShdw blurRad="50800" dist="38100" dir="2700000" algn="tl" rotWithShape="0">
              <a:prstClr val="black">
                <a:alpha val="40000"/>
              </a:prstClr>
            </a:outerShdw>
          </a:effectLst>
        </p:spPr>
        <p:txBody>
          <a:bodyPr>
            <a:spAutoFit/>
          </a:bodyPr>
          <a:lstStyle/>
          <a:p>
            <a:pPr algn="r">
              <a:defRPr/>
            </a:pPr>
            <a:r>
              <a:rPr lang="en-US" sz="900" b="0" dirty="0">
                <a:solidFill>
                  <a:schemeClr val="bg1"/>
                </a:solidFill>
                <a:effectLst>
                  <a:outerShdw blurRad="38100" dist="38100" dir="2700000" algn="tl">
                    <a:srgbClr val="000000">
                      <a:alpha val="43137"/>
                    </a:srgbClr>
                  </a:outerShdw>
                </a:effectLst>
                <a:latin typeface="Arial Narrow" pitchFamily="34" charset="0"/>
              </a:rPr>
              <a:t>NSA SDD Fort Meade</a:t>
            </a:r>
          </a:p>
        </p:txBody>
      </p:sp>
      <p:sp>
        <p:nvSpPr>
          <p:cNvPr id="22" name="5-Point Star 21"/>
          <p:cNvSpPr/>
          <p:nvPr/>
        </p:nvSpPr>
        <p:spPr bwMode="auto">
          <a:xfrm>
            <a:off x="7000875" y="3243263"/>
            <a:ext cx="136525" cy="136525"/>
          </a:xfrm>
          <a:prstGeom prst="star5">
            <a:avLst/>
          </a:prstGeom>
          <a:solidFill>
            <a:srgbClr val="FFFF00"/>
          </a:solidFill>
          <a:ln w="3175" cap="flat" cmpd="sng" algn="ctr">
            <a:solidFill>
              <a:srgbClr val="FF0000"/>
            </a:solidFill>
            <a:prstDash val="solid"/>
            <a:round/>
            <a:headEnd type="none" w="med" len="med"/>
            <a:tailEnd type="none" w="med" len="med"/>
          </a:ln>
          <a:effectLst/>
        </p:spPr>
        <p:txBody>
          <a:bodyPr>
            <a:spAutoFit/>
          </a:bodyPr>
          <a:lstStyle/>
          <a:p>
            <a:pPr>
              <a:defRPr/>
            </a:pPr>
            <a:endParaRPr lang="en-US"/>
          </a:p>
        </p:txBody>
      </p:sp>
      <p:sp>
        <p:nvSpPr>
          <p:cNvPr id="23" name="TextBox 22"/>
          <p:cNvSpPr txBox="1"/>
          <p:nvPr/>
        </p:nvSpPr>
        <p:spPr>
          <a:xfrm>
            <a:off x="5657850" y="3519488"/>
            <a:ext cx="1428750" cy="230187"/>
          </a:xfrm>
          <a:prstGeom prst="rect">
            <a:avLst/>
          </a:prstGeom>
          <a:noFill/>
          <a:effectLst>
            <a:outerShdw blurRad="50800" dist="38100" dir="2700000" algn="tl" rotWithShape="0">
              <a:prstClr val="black">
                <a:alpha val="40000"/>
              </a:prstClr>
            </a:outerShdw>
          </a:effectLst>
        </p:spPr>
        <p:txBody>
          <a:bodyPr>
            <a:spAutoFit/>
          </a:bodyPr>
          <a:lstStyle/>
          <a:p>
            <a:pPr algn="r">
              <a:defRPr/>
            </a:pPr>
            <a:r>
              <a:rPr lang="en-US" sz="900" b="0" dirty="0">
                <a:solidFill>
                  <a:schemeClr val="bg1"/>
                </a:solidFill>
                <a:effectLst>
                  <a:outerShdw blurRad="38100" dist="38100" dir="2700000" algn="tl">
                    <a:srgbClr val="000000">
                      <a:alpha val="43137"/>
                    </a:srgbClr>
                  </a:outerShdw>
                </a:effectLst>
                <a:latin typeface="Arial Narrow" pitchFamily="34" charset="0"/>
              </a:rPr>
              <a:t>NSY Norfolk</a:t>
            </a:r>
          </a:p>
        </p:txBody>
      </p:sp>
      <p:sp>
        <p:nvSpPr>
          <p:cNvPr id="24" name="5-Point Star 23"/>
          <p:cNvSpPr/>
          <p:nvPr/>
        </p:nvSpPr>
        <p:spPr bwMode="auto">
          <a:xfrm>
            <a:off x="7015163" y="3567113"/>
            <a:ext cx="136525" cy="136525"/>
          </a:xfrm>
          <a:prstGeom prst="star5">
            <a:avLst/>
          </a:prstGeom>
          <a:solidFill>
            <a:srgbClr val="FFFF00"/>
          </a:solidFill>
          <a:ln w="3175" cap="flat" cmpd="sng" algn="ctr">
            <a:solidFill>
              <a:srgbClr val="FF0000"/>
            </a:solidFill>
            <a:prstDash val="solid"/>
            <a:round/>
            <a:headEnd type="none" w="med" len="med"/>
            <a:tailEnd type="none" w="med" len="med"/>
          </a:ln>
          <a:effectLst/>
        </p:spPr>
        <p:txBody>
          <a:bodyPr>
            <a:spAutoFit/>
          </a:bodyPr>
          <a:lstStyle/>
          <a:p>
            <a:pPr>
              <a:defRPr/>
            </a:pPr>
            <a:endParaRPr lang="en-US"/>
          </a:p>
        </p:txBody>
      </p:sp>
      <p:sp>
        <p:nvSpPr>
          <p:cNvPr id="25" name="TextBox 24"/>
          <p:cNvSpPr txBox="1"/>
          <p:nvPr/>
        </p:nvSpPr>
        <p:spPr>
          <a:xfrm>
            <a:off x="6124575" y="3005138"/>
            <a:ext cx="1428750" cy="230187"/>
          </a:xfrm>
          <a:prstGeom prst="rect">
            <a:avLst/>
          </a:prstGeom>
          <a:noFill/>
          <a:effectLst>
            <a:outerShdw blurRad="50800" dist="38100" dir="2700000" algn="tl" rotWithShape="0">
              <a:prstClr val="black">
                <a:alpha val="40000"/>
              </a:prstClr>
            </a:outerShdw>
          </a:effectLst>
        </p:spPr>
        <p:txBody>
          <a:bodyPr>
            <a:spAutoFit/>
          </a:bodyPr>
          <a:lstStyle/>
          <a:p>
            <a:pPr>
              <a:defRPr/>
            </a:pPr>
            <a:r>
              <a:rPr lang="en-US" sz="900" b="0" dirty="0">
                <a:solidFill>
                  <a:schemeClr val="bg1"/>
                </a:solidFill>
                <a:effectLst>
                  <a:outerShdw blurRad="38100" dist="38100" dir="2700000" algn="tl">
                    <a:srgbClr val="000000">
                      <a:alpha val="43137"/>
                    </a:srgbClr>
                  </a:outerShdw>
                </a:effectLst>
                <a:latin typeface="Arial Narrow" pitchFamily="34" charset="0"/>
              </a:rPr>
              <a:t>88</a:t>
            </a:r>
            <a:r>
              <a:rPr lang="en-US" sz="900" b="0" baseline="30000" dirty="0">
                <a:solidFill>
                  <a:schemeClr val="bg1"/>
                </a:solidFill>
                <a:effectLst>
                  <a:outerShdw blurRad="38100" dist="38100" dir="2700000" algn="tl">
                    <a:srgbClr val="000000">
                      <a:alpha val="43137"/>
                    </a:srgbClr>
                  </a:outerShdw>
                </a:effectLst>
                <a:latin typeface="Arial Narrow" pitchFamily="34" charset="0"/>
              </a:rPr>
              <a:t>th</a:t>
            </a:r>
            <a:r>
              <a:rPr lang="en-US" sz="900" b="0" dirty="0">
                <a:solidFill>
                  <a:schemeClr val="bg1"/>
                </a:solidFill>
                <a:effectLst>
                  <a:outerShdw blurRad="38100" dist="38100" dir="2700000" algn="tl">
                    <a:srgbClr val="000000">
                      <a:alpha val="43137"/>
                    </a:srgbClr>
                  </a:outerShdw>
                </a:effectLst>
                <a:latin typeface="Arial Narrow" pitchFamily="34" charset="0"/>
              </a:rPr>
              <a:t> Air Base Wing</a:t>
            </a:r>
          </a:p>
        </p:txBody>
      </p:sp>
      <p:sp>
        <p:nvSpPr>
          <p:cNvPr id="26" name="5-Point Star 25"/>
          <p:cNvSpPr/>
          <p:nvPr/>
        </p:nvSpPr>
        <p:spPr bwMode="auto">
          <a:xfrm>
            <a:off x="6053138" y="3052763"/>
            <a:ext cx="136525" cy="136525"/>
          </a:xfrm>
          <a:prstGeom prst="star5">
            <a:avLst/>
          </a:prstGeom>
          <a:solidFill>
            <a:srgbClr val="FFFF00"/>
          </a:solidFill>
          <a:ln w="3175" cap="flat" cmpd="sng" algn="ctr">
            <a:solidFill>
              <a:srgbClr val="FF0000"/>
            </a:solidFill>
            <a:prstDash val="solid"/>
            <a:round/>
            <a:headEnd type="none" w="med" len="med"/>
            <a:tailEnd type="none" w="med" len="med"/>
          </a:ln>
          <a:effectLst/>
        </p:spPr>
        <p:txBody>
          <a:bodyPr>
            <a:spAutoFit/>
          </a:bodyPr>
          <a:lstStyle/>
          <a:p>
            <a:pPr>
              <a:defRPr/>
            </a:pPr>
            <a:endParaRPr lang="en-US"/>
          </a:p>
        </p:txBody>
      </p:sp>
      <p:sp>
        <p:nvSpPr>
          <p:cNvPr id="27" name="TextBox 26"/>
          <p:cNvSpPr txBox="1"/>
          <p:nvPr/>
        </p:nvSpPr>
        <p:spPr>
          <a:xfrm>
            <a:off x="7248525" y="3190875"/>
            <a:ext cx="1428750" cy="230188"/>
          </a:xfrm>
          <a:prstGeom prst="rect">
            <a:avLst/>
          </a:prstGeom>
          <a:noFill/>
          <a:effectLst>
            <a:outerShdw blurRad="50800" dist="38100" dir="2700000" algn="tl" rotWithShape="0">
              <a:prstClr val="black">
                <a:alpha val="40000"/>
              </a:prstClr>
            </a:outerShdw>
          </a:effectLst>
        </p:spPr>
        <p:txBody>
          <a:bodyPr>
            <a:spAutoFit/>
          </a:bodyPr>
          <a:lstStyle/>
          <a:p>
            <a:pPr>
              <a:defRPr/>
            </a:pPr>
            <a:r>
              <a:rPr lang="en-US" sz="900" b="0" dirty="0">
                <a:solidFill>
                  <a:schemeClr val="bg1"/>
                </a:solidFill>
                <a:effectLst>
                  <a:outerShdw blurRad="38100" dist="38100" dir="2700000" algn="tl">
                    <a:srgbClr val="000000">
                      <a:alpha val="43137"/>
                    </a:srgbClr>
                  </a:outerShdw>
                </a:effectLst>
                <a:latin typeface="Arial Narrow" pitchFamily="34" charset="0"/>
              </a:rPr>
              <a:t>NSA MTSO Fort Meade</a:t>
            </a:r>
          </a:p>
        </p:txBody>
      </p:sp>
      <p:sp>
        <p:nvSpPr>
          <p:cNvPr id="28" name="5-Point Star 27"/>
          <p:cNvSpPr/>
          <p:nvPr/>
        </p:nvSpPr>
        <p:spPr bwMode="auto">
          <a:xfrm>
            <a:off x="7177088" y="3238500"/>
            <a:ext cx="136525" cy="136525"/>
          </a:xfrm>
          <a:prstGeom prst="star5">
            <a:avLst/>
          </a:prstGeom>
          <a:solidFill>
            <a:srgbClr val="FFFF00"/>
          </a:solidFill>
          <a:ln w="3175" cap="flat" cmpd="sng" algn="ctr">
            <a:solidFill>
              <a:srgbClr val="FF0000"/>
            </a:solidFill>
            <a:prstDash val="solid"/>
            <a:round/>
            <a:headEnd type="none" w="med" len="med"/>
            <a:tailEnd type="none" w="med" len="med"/>
          </a:ln>
          <a:effectLst/>
        </p:spPr>
        <p:txBody>
          <a:bodyPr>
            <a:spAutoFit/>
          </a:bodyPr>
          <a:lstStyle/>
          <a:p>
            <a:pPr>
              <a:defRPr/>
            </a:pPr>
            <a:endParaRPr lang="en-US"/>
          </a:p>
        </p:txBody>
      </p:sp>
      <p:sp>
        <p:nvSpPr>
          <p:cNvPr id="29" name="TextBox 28"/>
          <p:cNvSpPr txBox="1"/>
          <p:nvPr/>
        </p:nvSpPr>
        <p:spPr>
          <a:xfrm>
            <a:off x="7153275" y="2795588"/>
            <a:ext cx="1428750" cy="369887"/>
          </a:xfrm>
          <a:prstGeom prst="rect">
            <a:avLst/>
          </a:prstGeom>
          <a:noFill/>
          <a:effectLst>
            <a:outerShdw blurRad="50800" dist="38100" dir="2700000" algn="tl" rotWithShape="0">
              <a:prstClr val="black">
                <a:alpha val="40000"/>
              </a:prstClr>
            </a:outerShdw>
          </a:effectLst>
        </p:spPr>
        <p:txBody>
          <a:bodyPr>
            <a:spAutoFit/>
          </a:bodyPr>
          <a:lstStyle/>
          <a:p>
            <a:pPr>
              <a:spcBef>
                <a:spcPts val="0"/>
              </a:spcBef>
              <a:defRPr/>
            </a:pPr>
            <a:r>
              <a:rPr lang="en-US" sz="900" b="0" dirty="0">
                <a:solidFill>
                  <a:schemeClr val="bg1"/>
                </a:solidFill>
                <a:effectLst>
                  <a:outerShdw blurRad="38100" dist="38100" dir="2700000" algn="tl">
                    <a:srgbClr val="000000">
                      <a:alpha val="43137"/>
                    </a:srgbClr>
                  </a:outerShdw>
                </a:effectLst>
                <a:latin typeface="Arial Narrow" pitchFamily="34" charset="0"/>
              </a:rPr>
              <a:t>Aviation Support Facility</a:t>
            </a:r>
          </a:p>
          <a:p>
            <a:pPr>
              <a:spcBef>
                <a:spcPts val="0"/>
              </a:spcBef>
              <a:defRPr/>
            </a:pPr>
            <a:r>
              <a:rPr lang="en-US" sz="900" b="0" dirty="0">
                <a:solidFill>
                  <a:schemeClr val="bg1"/>
                </a:solidFill>
                <a:effectLst>
                  <a:outerShdw blurRad="38100" dist="38100" dir="2700000" algn="tl">
                    <a:srgbClr val="000000">
                      <a:alpha val="43137"/>
                    </a:srgbClr>
                  </a:outerShdw>
                </a:effectLst>
                <a:latin typeface="Arial Narrow" pitchFamily="34" charset="0"/>
              </a:rPr>
              <a:t>at Fort Indiantown Gap</a:t>
            </a:r>
          </a:p>
        </p:txBody>
      </p:sp>
      <p:sp>
        <p:nvSpPr>
          <p:cNvPr id="30" name="5-Point Star 29"/>
          <p:cNvSpPr/>
          <p:nvPr/>
        </p:nvSpPr>
        <p:spPr bwMode="auto">
          <a:xfrm>
            <a:off x="7081838" y="2843213"/>
            <a:ext cx="136525" cy="136525"/>
          </a:xfrm>
          <a:prstGeom prst="star5">
            <a:avLst/>
          </a:prstGeom>
          <a:solidFill>
            <a:srgbClr val="FFFF00"/>
          </a:solidFill>
          <a:ln w="3175" cap="flat" cmpd="sng" algn="ctr">
            <a:solidFill>
              <a:srgbClr val="FF0000"/>
            </a:solidFill>
            <a:prstDash val="solid"/>
            <a:round/>
            <a:headEnd type="none" w="med" len="med"/>
            <a:tailEnd type="none" w="med" len="med"/>
          </a:ln>
          <a:effectLst/>
        </p:spPr>
        <p:txBody>
          <a:bodyPr>
            <a:spAutoFit/>
          </a:bodyPr>
          <a:lstStyle/>
          <a:p>
            <a:pPr>
              <a:defRPr/>
            </a:pPr>
            <a:endParaRPr lang="en-US"/>
          </a:p>
        </p:txBody>
      </p:sp>
      <p:sp>
        <p:nvSpPr>
          <p:cNvPr id="31" name="TextBox 30"/>
          <p:cNvSpPr txBox="1"/>
          <p:nvPr/>
        </p:nvSpPr>
        <p:spPr>
          <a:xfrm>
            <a:off x="5405438" y="4695825"/>
            <a:ext cx="1428750" cy="230188"/>
          </a:xfrm>
          <a:prstGeom prst="rect">
            <a:avLst/>
          </a:prstGeom>
          <a:noFill/>
          <a:effectLst>
            <a:outerShdw blurRad="50800" dist="38100" dir="2700000" algn="tl" rotWithShape="0">
              <a:prstClr val="black">
                <a:alpha val="40000"/>
              </a:prstClr>
            </a:outerShdw>
          </a:effectLst>
        </p:spPr>
        <p:txBody>
          <a:bodyPr>
            <a:spAutoFit/>
          </a:bodyPr>
          <a:lstStyle/>
          <a:p>
            <a:pPr algn="r">
              <a:defRPr/>
            </a:pPr>
            <a:r>
              <a:rPr lang="en-US" sz="900" b="0" dirty="0">
                <a:solidFill>
                  <a:schemeClr val="bg1"/>
                </a:solidFill>
                <a:effectLst>
                  <a:outerShdw blurRad="38100" dist="38100" dir="2700000" algn="tl">
                    <a:srgbClr val="000000">
                      <a:alpha val="43137"/>
                    </a:srgbClr>
                  </a:outerShdw>
                </a:effectLst>
                <a:latin typeface="Arial Narrow" pitchFamily="34" charset="0"/>
              </a:rPr>
              <a:t>SB Kings Bay</a:t>
            </a:r>
          </a:p>
        </p:txBody>
      </p:sp>
      <p:sp>
        <p:nvSpPr>
          <p:cNvPr id="32" name="5-Point Star 31"/>
          <p:cNvSpPr/>
          <p:nvPr/>
        </p:nvSpPr>
        <p:spPr bwMode="auto">
          <a:xfrm>
            <a:off x="5972175" y="4743450"/>
            <a:ext cx="136525" cy="136525"/>
          </a:xfrm>
          <a:prstGeom prst="star5">
            <a:avLst/>
          </a:prstGeom>
          <a:solidFill>
            <a:srgbClr val="FFFF00"/>
          </a:solidFill>
          <a:ln w="3175" cap="flat" cmpd="sng" algn="ctr">
            <a:solidFill>
              <a:srgbClr val="FF0000"/>
            </a:solidFill>
            <a:prstDash val="solid"/>
            <a:round/>
            <a:headEnd type="none" w="med" len="med"/>
            <a:tailEnd type="none" w="med" len="med"/>
          </a:ln>
          <a:effectLst/>
        </p:spPr>
        <p:txBody>
          <a:bodyPr>
            <a:spAutoFit/>
          </a:bodyPr>
          <a:lstStyle/>
          <a:p>
            <a:pPr>
              <a:defRPr/>
            </a:pPr>
            <a:endParaRPr lang="en-US"/>
          </a:p>
        </p:txBody>
      </p:sp>
      <p:sp>
        <p:nvSpPr>
          <p:cNvPr id="33" name="TextBox 32"/>
          <p:cNvSpPr txBox="1"/>
          <p:nvPr/>
        </p:nvSpPr>
        <p:spPr>
          <a:xfrm>
            <a:off x="2276475" y="5224463"/>
            <a:ext cx="1428750" cy="230187"/>
          </a:xfrm>
          <a:prstGeom prst="rect">
            <a:avLst/>
          </a:prstGeom>
          <a:noFill/>
          <a:effectLst>
            <a:outerShdw blurRad="50800" dist="38100" dir="2700000" algn="tl" rotWithShape="0">
              <a:prstClr val="black">
                <a:alpha val="40000"/>
              </a:prstClr>
            </a:outerShdw>
          </a:effectLst>
        </p:spPr>
        <p:txBody>
          <a:bodyPr>
            <a:spAutoFit/>
          </a:bodyPr>
          <a:lstStyle/>
          <a:p>
            <a:pPr algn="r">
              <a:defRPr/>
            </a:pPr>
            <a:r>
              <a:rPr lang="en-US" sz="900" b="0" dirty="0">
                <a:solidFill>
                  <a:schemeClr val="bg1"/>
                </a:solidFill>
                <a:effectLst>
                  <a:outerShdw blurRad="38100" dist="38100" dir="2700000" algn="tl">
                    <a:srgbClr val="000000">
                      <a:alpha val="43137"/>
                    </a:srgbClr>
                  </a:outerShdw>
                </a:effectLst>
                <a:latin typeface="Arial Narrow" pitchFamily="34" charset="0"/>
              </a:rPr>
              <a:t>Corpus Christi AD</a:t>
            </a:r>
          </a:p>
        </p:txBody>
      </p:sp>
      <p:sp>
        <p:nvSpPr>
          <p:cNvPr id="34" name="5-Point Star 33"/>
          <p:cNvSpPr/>
          <p:nvPr/>
        </p:nvSpPr>
        <p:spPr bwMode="auto">
          <a:xfrm>
            <a:off x="5757863" y="5824538"/>
            <a:ext cx="136525" cy="136525"/>
          </a:xfrm>
          <a:prstGeom prst="star5">
            <a:avLst/>
          </a:prstGeom>
          <a:solidFill>
            <a:srgbClr val="FFFF00"/>
          </a:solidFill>
          <a:ln w="3175" cap="flat" cmpd="sng" algn="ctr">
            <a:solidFill>
              <a:srgbClr val="FF0000"/>
            </a:solidFill>
            <a:prstDash val="solid"/>
            <a:round/>
            <a:headEnd type="none" w="med" len="med"/>
            <a:tailEnd type="none" w="med" len="med"/>
          </a:ln>
          <a:effectLst/>
        </p:spPr>
        <p:txBody>
          <a:bodyPr>
            <a:spAutoFit/>
          </a:bodyPr>
          <a:lstStyle/>
          <a:p>
            <a:pPr>
              <a:defRPr/>
            </a:pPr>
            <a:endParaRPr lang="en-US"/>
          </a:p>
        </p:txBody>
      </p:sp>
      <p:sp>
        <p:nvSpPr>
          <p:cNvPr id="35" name="TextBox 34"/>
          <p:cNvSpPr txBox="1"/>
          <p:nvPr/>
        </p:nvSpPr>
        <p:spPr>
          <a:xfrm>
            <a:off x="7019925" y="4895850"/>
            <a:ext cx="1428750" cy="230188"/>
          </a:xfrm>
          <a:prstGeom prst="rect">
            <a:avLst/>
          </a:prstGeom>
          <a:noFill/>
          <a:effectLst>
            <a:outerShdw blurRad="50800" dist="38100" dir="2700000" algn="tl" rotWithShape="0">
              <a:prstClr val="black">
                <a:alpha val="40000"/>
              </a:prstClr>
            </a:outerShdw>
          </a:effectLst>
        </p:spPr>
        <p:txBody>
          <a:bodyPr>
            <a:spAutoFit/>
          </a:bodyPr>
          <a:lstStyle/>
          <a:p>
            <a:pPr algn="r">
              <a:defRPr/>
            </a:pPr>
            <a:r>
              <a:rPr lang="en-US" sz="900" b="0" dirty="0">
                <a:solidFill>
                  <a:schemeClr val="bg1"/>
                </a:solidFill>
                <a:effectLst>
                  <a:outerShdw blurRad="38100" dist="38100" dir="2700000" algn="tl">
                    <a:srgbClr val="000000">
                      <a:alpha val="43137"/>
                    </a:srgbClr>
                  </a:outerShdw>
                </a:effectLst>
                <a:latin typeface="Arial Narrow" pitchFamily="34" charset="0"/>
              </a:rPr>
              <a:t>NSA Wiesbaden, Apo, AE</a:t>
            </a:r>
          </a:p>
        </p:txBody>
      </p:sp>
      <p:sp>
        <p:nvSpPr>
          <p:cNvPr id="36" name="5-Point Star 35"/>
          <p:cNvSpPr/>
          <p:nvPr/>
        </p:nvSpPr>
        <p:spPr bwMode="auto">
          <a:xfrm>
            <a:off x="8377238" y="4943475"/>
            <a:ext cx="136525" cy="136525"/>
          </a:xfrm>
          <a:prstGeom prst="star5">
            <a:avLst/>
          </a:prstGeom>
          <a:solidFill>
            <a:srgbClr val="FFFF00"/>
          </a:solidFill>
          <a:ln w="3175" cap="flat" cmpd="sng" algn="ctr">
            <a:solidFill>
              <a:srgbClr val="FF0000"/>
            </a:solidFill>
            <a:prstDash val="solid"/>
            <a:round/>
            <a:headEnd type="none" w="med" len="med"/>
            <a:tailEnd type="none" w="med" len="med"/>
          </a:ln>
          <a:effectLst/>
        </p:spPr>
        <p:txBody>
          <a:bodyPr>
            <a:spAutoFit/>
          </a:bodyPr>
          <a:lstStyle/>
          <a:p>
            <a:pPr>
              <a:defRPr/>
            </a:pPr>
            <a:endParaRPr lang="en-US"/>
          </a:p>
        </p:txBody>
      </p:sp>
      <p:sp>
        <p:nvSpPr>
          <p:cNvPr id="37" name="TextBox 36"/>
          <p:cNvSpPr txBox="1"/>
          <p:nvPr/>
        </p:nvSpPr>
        <p:spPr>
          <a:xfrm>
            <a:off x="7062788" y="5138738"/>
            <a:ext cx="1428750" cy="230187"/>
          </a:xfrm>
          <a:prstGeom prst="rect">
            <a:avLst/>
          </a:prstGeom>
          <a:noFill/>
          <a:effectLst>
            <a:outerShdw blurRad="50800" dist="38100" dir="2700000" algn="tl" rotWithShape="0">
              <a:prstClr val="black">
                <a:alpha val="40000"/>
              </a:prstClr>
            </a:outerShdw>
          </a:effectLst>
        </p:spPr>
        <p:txBody>
          <a:bodyPr>
            <a:spAutoFit/>
          </a:bodyPr>
          <a:lstStyle/>
          <a:p>
            <a:pPr algn="r">
              <a:defRPr/>
            </a:pPr>
            <a:r>
              <a:rPr lang="en-US" sz="900" b="0" dirty="0">
                <a:solidFill>
                  <a:schemeClr val="bg1"/>
                </a:solidFill>
                <a:effectLst>
                  <a:outerShdw blurRad="38100" dist="38100" dir="2700000" algn="tl">
                    <a:srgbClr val="000000">
                      <a:alpha val="43137"/>
                    </a:srgbClr>
                  </a:outerShdw>
                </a:effectLst>
                <a:latin typeface="Arial Narrow" pitchFamily="34" charset="0"/>
              </a:rPr>
              <a:t>NSA Stuttgart, Apo, AE</a:t>
            </a:r>
          </a:p>
        </p:txBody>
      </p:sp>
      <p:sp>
        <p:nvSpPr>
          <p:cNvPr id="38" name="5-Point Star 37"/>
          <p:cNvSpPr/>
          <p:nvPr/>
        </p:nvSpPr>
        <p:spPr bwMode="auto">
          <a:xfrm>
            <a:off x="8420100" y="5176838"/>
            <a:ext cx="136525" cy="136525"/>
          </a:xfrm>
          <a:prstGeom prst="star5">
            <a:avLst/>
          </a:prstGeom>
          <a:solidFill>
            <a:srgbClr val="FFFF00"/>
          </a:solidFill>
          <a:ln w="3175" cap="flat" cmpd="sng" algn="ctr">
            <a:solidFill>
              <a:srgbClr val="FF0000"/>
            </a:solidFill>
            <a:prstDash val="solid"/>
            <a:round/>
            <a:headEnd type="none" w="med" len="med"/>
            <a:tailEnd type="none" w="med" len="med"/>
          </a:ln>
          <a:effectLst/>
        </p:spPr>
        <p:txBody>
          <a:bodyPr>
            <a:spAutoFit/>
          </a:bodyPr>
          <a:lstStyle/>
          <a:p>
            <a:pPr>
              <a:defRPr/>
            </a:pPr>
            <a:endParaRPr lang="en-US"/>
          </a:p>
        </p:txBody>
      </p:sp>
      <p:sp>
        <p:nvSpPr>
          <p:cNvPr id="39" name="TextBox 38"/>
          <p:cNvSpPr txBox="1"/>
          <p:nvPr/>
        </p:nvSpPr>
        <p:spPr>
          <a:xfrm>
            <a:off x="3833813" y="1585913"/>
            <a:ext cx="1428750" cy="230187"/>
          </a:xfrm>
          <a:prstGeom prst="rect">
            <a:avLst/>
          </a:prstGeom>
          <a:noFill/>
          <a:effectLst>
            <a:outerShdw blurRad="50800" dist="38100" dir="2700000" algn="tl" rotWithShape="0">
              <a:prstClr val="black">
                <a:alpha val="40000"/>
              </a:prstClr>
            </a:outerShdw>
          </a:effectLst>
        </p:spPr>
        <p:txBody>
          <a:bodyPr>
            <a:spAutoFit/>
          </a:bodyPr>
          <a:lstStyle/>
          <a:p>
            <a:pPr algn="r">
              <a:defRPr/>
            </a:pPr>
            <a:r>
              <a:rPr lang="en-US" sz="900" b="0" dirty="0">
                <a:solidFill>
                  <a:schemeClr val="bg1"/>
                </a:solidFill>
                <a:effectLst>
                  <a:outerShdw blurRad="38100" dist="38100" dir="2700000" algn="tl">
                    <a:srgbClr val="000000">
                      <a:alpha val="43137"/>
                    </a:srgbClr>
                  </a:outerShdw>
                </a:effectLst>
                <a:latin typeface="Arial Narrow" pitchFamily="34" charset="0"/>
              </a:rPr>
              <a:t>AFNG 148</a:t>
            </a:r>
            <a:r>
              <a:rPr lang="en-US" sz="900" b="0" baseline="30000" dirty="0">
                <a:solidFill>
                  <a:schemeClr val="bg1"/>
                </a:solidFill>
                <a:effectLst>
                  <a:outerShdw blurRad="38100" dist="38100" dir="2700000" algn="tl">
                    <a:srgbClr val="000000">
                      <a:alpha val="43137"/>
                    </a:srgbClr>
                  </a:outerShdw>
                </a:effectLst>
                <a:latin typeface="Arial Narrow" pitchFamily="34" charset="0"/>
              </a:rPr>
              <a:t>th</a:t>
            </a:r>
            <a:r>
              <a:rPr lang="en-US" sz="900" b="0" dirty="0">
                <a:solidFill>
                  <a:schemeClr val="bg1"/>
                </a:solidFill>
                <a:effectLst>
                  <a:outerShdw blurRad="38100" dist="38100" dir="2700000" algn="tl">
                    <a:srgbClr val="000000">
                      <a:alpha val="43137"/>
                    </a:srgbClr>
                  </a:outerShdw>
                </a:effectLst>
                <a:latin typeface="Arial Narrow" pitchFamily="34" charset="0"/>
              </a:rPr>
              <a:t> Fighter Wing</a:t>
            </a:r>
          </a:p>
        </p:txBody>
      </p:sp>
      <p:sp>
        <p:nvSpPr>
          <p:cNvPr id="40" name="5-Point Star 39"/>
          <p:cNvSpPr/>
          <p:nvPr/>
        </p:nvSpPr>
        <p:spPr bwMode="auto">
          <a:xfrm>
            <a:off x="5191125" y="1633538"/>
            <a:ext cx="136525" cy="136525"/>
          </a:xfrm>
          <a:prstGeom prst="star5">
            <a:avLst/>
          </a:prstGeom>
          <a:solidFill>
            <a:srgbClr val="FFFF00"/>
          </a:solidFill>
          <a:ln w="3175" cap="flat" cmpd="sng" algn="ctr">
            <a:solidFill>
              <a:srgbClr val="FF0000"/>
            </a:solidFill>
            <a:prstDash val="solid"/>
            <a:round/>
            <a:headEnd type="none" w="med" len="med"/>
            <a:tailEnd type="none" w="med" len="med"/>
          </a:ln>
          <a:effectLst/>
        </p:spPr>
        <p:txBody>
          <a:bodyPr>
            <a:spAutoFit/>
          </a:bodyPr>
          <a:lstStyle/>
          <a:p>
            <a:pPr>
              <a:defRPr/>
            </a:pPr>
            <a:endParaRPr lang="en-US"/>
          </a:p>
        </p:txBody>
      </p:sp>
      <p:sp>
        <p:nvSpPr>
          <p:cNvPr id="41" name="TextBox 40"/>
          <p:cNvSpPr txBox="1"/>
          <p:nvPr/>
        </p:nvSpPr>
        <p:spPr>
          <a:xfrm>
            <a:off x="1624013" y="3148013"/>
            <a:ext cx="1428750" cy="230187"/>
          </a:xfrm>
          <a:prstGeom prst="rect">
            <a:avLst/>
          </a:prstGeom>
          <a:noFill/>
          <a:effectLst>
            <a:outerShdw blurRad="50800" dist="38100" dir="2700000" algn="tl" rotWithShape="0">
              <a:prstClr val="black">
                <a:alpha val="40000"/>
              </a:prstClr>
            </a:outerShdw>
          </a:effectLst>
        </p:spPr>
        <p:txBody>
          <a:bodyPr>
            <a:spAutoFit/>
          </a:bodyPr>
          <a:lstStyle/>
          <a:p>
            <a:pPr algn="r">
              <a:defRPr/>
            </a:pPr>
            <a:r>
              <a:rPr lang="en-US" sz="900" b="0" dirty="0">
                <a:solidFill>
                  <a:schemeClr val="bg1"/>
                </a:solidFill>
                <a:effectLst>
                  <a:outerShdw blurRad="38100" dist="38100" dir="2700000" algn="tl">
                    <a:srgbClr val="000000">
                      <a:alpha val="43137"/>
                    </a:srgbClr>
                  </a:outerShdw>
                </a:effectLst>
                <a:latin typeface="Arial Narrow" pitchFamily="34" charset="0"/>
              </a:rPr>
              <a:t>Rocky Mtn. Arsenal</a:t>
            </a:r>
          </a:p>
        </p:txBody>
      </p:sp>
      <p:sp>
        <p:nvSpPr>
          <p:cNvPr id="42" name="5-Point Star 41"/>
          <p:cNvSpPr/>
          <p:nvPr/>
        </p:nvSpPr>
        <p:spPr bwMode="auto">
          <a:xfrm>
            <a:off x="2981325" y="3195638"/>
            <a:ext cx="136525" cy="136525"/>
          </a:xfrm>
          <a:prstGeom prst="star5">
            <a:avLst/>
          </a:prstGeom>
          <a:solidFill>
            <a:srgbClr val="FFFF00"/>
          </a:solidFill>
          <a:ln w="3175" cap="flat" cmpd="sng" algn="ctr">
            <a:solidFill>
              <a:srgbClr val="FF0000"/>
            </a:solidFill>
            <a:prstDash val="solid"/>
            <a:round/>
            <a:headEnd type="none" w="med" len="med"/>
            <a:tailEnd type="none" w="med" len="med"/>
          </a:ln>
          <a:effectLst/>
        </p:spPr>
        <p:txBody>
          <a:bodyPr>
            <a:spAutoFit/>
          </a:bodyPr>
          <a:lstStyle/>
          <a:p>
            <a:pPr>
              <a:defRPr/>
            </a:pPr>
            <a:endParaRPr lang="en-US"/>
          </a:p>
        </p:txBody>
      </p:sp>
      <p:sp>
        <p:nvSpPr>
          <p:cNvPr id="43" name="TextBox 42"/>
          <p:cNvSpPr txBox="1"/>
          <p:nvPr/>
        </p:nvSpPr>
        <p:spPr>
          <a:xfrm>
            <a:off x="119063" y="1323975"/>
            <a:ext cx="1428750" cy="230188"/>
          </a:xfrm>
          <a:prstGeom prst="rect">
            <a:avLst/>
          </a:prstGeom>
          <a:noFill/>
          <a:effectLst>
            <a:outerShdw blurRad="50800" dist="38100" dir="2700000" algn="tl" rotWithShape="0">
              <a:prstClr val="black">
                <a:alpha val="40000"/>
              </a:prstClr>
            </a:outerShdw>
          </a:effectLst>
        </p:spPr>
        <p:txBody>
          <a:bodyPr>
            <a:spAutoFit/>
          </a:bodyPr>
          <a:lstStyle/>
          <a:p>
            <a:pPr>
              <a:defRPr/>
            </a:pPr>
            <a:r>
              <a:rPr lang="en-US" sz="900" b="0" dirty="0">
                <a:solidFill>
                  <a:schemeClr val="bg1"/>
                </a:solidFill>
                <a:effectLst>
                  <a:outerShdw blurRad="38100" dist="38100" dir="2700000" algn="tl">
                    <a:srgbClr val="000000">
                      <a:alpha val="43137"/>
                    </a:srgbClr>
                  </a:outerShdw>
                </a:effectLst>
                <a:latin typeface="Arial Narrow" pitchFamily="34" charset="0"/>
              </a:rPr>
              <a:t>NIMF Pacific NW</a:t>
            </a:r>
          </a:p>
        </p:txBody>
      </p:sp>
      <p:sp>
        <p:nvSpPr>
          <p:cNvPr id="44" name="5-Point Star 43"/>
          <p:cNvSpPr/>
          <p:nvPr/>
        </p:nvSpPr>
        <p:spPr bwMode="auto">
          <a:xfrm>
            <a:off x="942975" y="1371600"/>
            <a:ext cx="136525" cy="136525"/>
          </a:xfrm>
          <a:prstGeom prst="star5">
            <a:avLst/>
          </a:prstGeom>
          <a:solidFill>
            <a:srgbClr val="FFFF00"/>
          </a:solidFill>
          <a:ln w="3175" cap="flat" cmpd="sng" algn="ctr">
            <a:solidFill>
              <a:srgbClr val="FF0000"/>
            </a:solidFill>
            <a:prstDash val="solid"/>
            <a:round/>
            <a:headEnd type="none" w="med" len="med"/>
            <a:tailEnd type="none" w="med" len="med"/>
          </a:ln>
          <a:effectLst/>
        </p:spPr>
        <p:txBody>
          <a:bodyPr>
            <a:spAutoFit/>
          </a:bodyPr>
          <a:lstStyle/>
          <a:p>
            <a:pPr>
              <a:defRPr/>
            </a:pPr>
            <a:endParaRPr lang="en-US"/>
          </a:p>
        </p:txBody>
      </p:sp>
      <p:sp>
        <p:nvSpPr>
          <p:cNvPr id="45" name="TextBox 44"/>
          <p:cNvSpPr txBox="1"/>
          <p:nvPr/>
        </p:nvSpPr>
        <p:spPr>
          <a:xfrm>
            <a:off x="42863" y="1466850"/>
            <a:ext cx="1428750" cy="230188"/>
          </a:xfrm>
          <a:prstGeom prst="rect">
            <a:avLst/>
          </a:prstGeom>
          <a:noFill/>
          <a:effectLst>
            <a:outerShdw blurRad="50800" dist="38100" dir="2700000" algn="tl" rotWithShape="0">
              <a:prstClr val="black">
                <a:alpha val="40000"/>
              </a:prstClr>
            </a:outerShdw>
          </a:effectLst>
        </p:spPr>
        <p:txBody>
          <a:bodyPr>
            <a:spAutoFit/>
          </a:bodyPr>
          <a:lstStyle/>
          <a:p>
            <a:pPr>
              <a:defRPr/>
            </a:pPr>
            <a:r>
              <a:rPr lang="en-US" sz="900" b="0" dirty="0">
                <a:solidFill>
                  <a:schemeClr val="bg1"/>
                </a:solidFill>
                <a:effectLst>
                  <a:outerShdw blurRad="38100" dist="38100" dir="2700000" algn="tl">
                    <a:srgbClr val="000000">
                      <a:alpha val="43137"/>
                    </a:srgbClr>
                  </a:outerShdw>
                </a:effectLst>
                <a:latin typeface="Arial Narrow" pitchFamily="34" charset="0"/>
              </a:rPr>
              <a:t>NSY Puget Sound</a:t>
            </a:r>
          </a:p>
        </p:txBody>
      </p:sp>
      <p:sp>
        <p:nvSpPr>
          <p:cNvPr id="46" name="5-Point Star 45"/>
          <p:cNvSpPr/>
          <p:nvPr/>
        </p:nvSpPr>
        <p:spPr bwMode="auto">
          <a:xfrm>
            <a:off x="933450" y="1524000"/>
            <a:ext cx="136525" cy="136525"/>
          </a:xfrm>
          <a:prstGeom prst="star5">
            <a:avLst/>
          </a:prstGeom>
          <a:solidFill>
            <a:srgbClr val="FFFF00"/>
          </a:solidFill>
          <a:ln w="3175" cap="flat" cmpd="sng" algn="ctr">
            <a:solidFill>
              <a:srgbClr val="FF0000"/>
            </a:solidFill>
            <a:prstDash val="solid"/>
            <a:round/>
            <a:headEnd type="none" w="med" len="med"/>
            <a:tailEnd type="none" w="med" len="med"/>
          </a:ln>
          <a:effectLst/>
        </p:spPr>
        <p:txBody>
          <a:bodyPr>
            <a:spAutoFit/>
          </a:bodyPr>
          <a:lstStyle/>
          <a:p>
            <a:pPr>
              <a:defRPr/>
            </a:pPr>
            <a:endParaRPr lang="en-US"/>
          </a:p>
        </p:txBody>
      </p:sp>
      <p:sp>
        <p:nvSpPr>
          <p:cNvPr id="47" name="TextBox 46"/>
          <p:cNvSpPr txBox="1"/>
          <p:nvPr/>
        </p:nvSpPr>
        <p:spPr>
          <a:xfrm>
            <a:off x="1281113" y="3962400"/>
            <a:ext cx="1428750" cy="230188"/>
          </a:xfrm>
          <a:prstGeom prst="rect">
            <a:avLst/>
          </a:prstGeom>
          <a:noFill/>
          <a:effectLst>
            <a:outerShdw blurRad="50800" dist="38100" dir="2700000" algn="tl" rotWithShape="0">
              <a:prstClr val="black">
                <a:alpha val="40000"/>
              </a:prstClr>
            </a:outerShdw>
          </a:effectLst>
        </p:spPr>
        <p:txBody>
          <a:bodyPr>
            <a:spAutoFit/>
          </a:bodyPr>
          <a:lstStyle/>
          <a:p>
            <a:pPr>
              <a:defRPr/>
            </a:pPr>
            <a:r>
              <a:rPr lang="en-US" sz="900" b="0" dirty="0">
                <a:solidFill>
                  <a:schemeClr val="bg1"/>
                </a:solidFill>
                <a:effectLst>
                  <a:outerShdw blurRad="38100" dist="38100" dir="2700000" algn="tl">
                    <a:srgbClr val="000000">
                      <a:alpha val="43137"/>
                    </a:srgbClr>
                  </a:outerShdw>
                </a:effectLst>
                <a:latin typeface="Arial Narrow" pitchFamily="34" charset="0"/>
              </a:rPr>
              <a:t>MCLB Barstow</a:t>
            </a:r>
          </a:p>
        </p:txBody>
      </p:sp>
      <p:sp>
        <p:nvSpPr>
          <p:cNvPr id="48" name="5-Point Star 47"/>
          <p:cNvSpPr/>
          <p:nvPr/>
        </p:nvSpPr>
        <p:spPr bwMode="auto">
          <a:xfrm>
            <a:off x="1209675" y="4010025"/>
            <a:ext cx="136525" cy="136525"/>
          </a:xfrm>
          <a:prstGeom prst="star5">
            <a:avLst/>
          </a:prstGeom>
          <a:solidFill>
            <a:srgbClr val="FFFF00"/>
          </a:solidFill>
          <a:ln w="3175" cap="flat" cmpd="sng" algn="ctr">
            <a:solidFill>
              <a:srgbClr val="FF0000"/>
            </a:solidFill>
            <a:prstDash val="solid"/>
            <a:round/>
            <a:headEnd type="none" w="med" len="med"/>
            <a:tailEnd type="none" w="med" len="med"/>
          </a:ln>
          <a:effectLst/>
        </p:spPr>
        <p:txBody>
          <a:bodyPr>
            <a:spAutoFit/>
          </a:bodyPr>
          <a:lstStyle/>
          <a:p>
            <a:pPr>
              <a:defRPr/>
            </a:pPr>
            <a:endParaRPr lang="en-US"/>
          </a:p>
        </p:txBody>
      </p:sp>
      <p:sp>
        <p:nvSpPr>
          <p:cNvPr id="49" name="TextBox 48"/>
          <p:cNvSpPr txBox="1"/>
          <p:nvPr/>
        </p:nvSpPr>
        <p:spPr>
          <a:xfrm>
            <a:off x="485775" y="4748213"/>
            <a:ext cx="1428750" cy="230187"/>
          </a:xfrm>
          <a:prstGeom prst="rect">
            <a:avLst/>
          </a:prstGeom>
          <a:noFill/>
          <a:effectLst>
            <a:outerShdw blurRad="50800" dist="38100" dir="2700000" algn="tl" rotWithShape="0">
              <a:prstClr val="black">
                <a:alpha val="40000"/>
              </a:prstClr>
            </a:outerShdw>
          </a:effectLst>
        </p:spPr>
        <p:txBody>
          <a:bodyPr>
            <a:spAutoFit/>
          </a:bodyPr>
          <a:lstStyle/>
          <a:p>
            <a:pPr>
              <a:defRPr/>
            </a:pPr>
            <a:r>
              <a:rPr lang="en-US" sz="900" b="0" dirty="0">
                <a:solidFill>
                  <a:schemeClr val="bg1"/>
                </a:solidFill>
                <a:effectLst>
                  <a:outerShdw blurRad="38100" dist="38100" dir="2700000" algn="tl">
                    <a:srgbClr val="000000">
                      <a:alpha val="43137"/>
                    </a:srgbClr>
                  </a:outerShdw>
                </a:effectLst>
                <a:latin typeface="Arial Narrow" pitchFamily="34" charset="0"/>
              </a:rPr>
              <a:t>NSY Pearl Harbor</a:t>
            </a:r>
          </a:p>
        </p:txBody>
      </p:sp>
      <p:sp>
        <p:nvSpPr>
          <p:cNvPr id="50" name="5-Point Star 49"/>
          <p:cNvSpPr/>
          <p:nvPr/>
        </p:nvSpPr>
        <p:spPr bwMode="auto">
          <a:xfrm>
            <a:off x="414338" y="4795838"/>
            <a:ext cx="136525" cy="136525"/>
          </a:xfrm>
          <a:prstGeom prst="star5">
            <a:avLst/>
          </a:prstGeom>
          <a:solidFill>
            <a:srgbClr val="FFFF00"/>
          </a:solidFill>
          <a:ln w="3175" cap="flat" cmpd="sng" algn="ctr">
            <a:solidFill>
              <a:srgbClr val="FF0000"/>
            </a:solidFill>
            <a:prstDash val="solid"/>
            <a:round/>
            <a:headEnd type="none" w="med" len="med"/>
            <a:tailEnd type="none" w="med" len="med"/>
          </a:ln>
          <a:effectLst/>
        </p:spPr>
        <p:txBody>
          <a:bodyPr>
            <a:spAutoFit/>
          </a:bodyPr>
          <a:lstStyle/>
          <a:p>
            <a:pPr>
              <a:defRPr/>
            </a:pPr>
            <a:endParaRPr lang="en-US"/>
          </a:p>
        </p:txBody>
      </p:sp>
      <p:sp>
        <p:nvSpPr>
          <p:cNvPr id="51" name="TextBox 50"/>
          <p:cNvSpPr txBox="1"/>
          <p:nvPr/>
        </p:nvSpPr>
        <p:spPr>
          <a:xfrm>
            <a:off x="3638550" y="5300663"/>
            <a:ext cx="1428750" cy="369887"/>
          </a:xfrm>
          <a:prstGeom prst="rect">
            <a:avLst/>
          </a:prstGeom>
          <a:noFill/>
          <a:effectLst>
            <a:outerShdw blurRad="50800" dist="38100" dir="2700000" algn="tl" rotWithShape="0">
              <a:prstClr val="black">
                <a:alpha val="40000"/>
              </a:prstClr>
            </a:outerShdw>
          </a:effectLst>
        </p:spPr>
        <p:txBody>
          <a:bodyPr>
            <a:spAutoFit/>
          </a:bodyPr>
          <a:lstStyle/>
          <a:p>
            <a:pPr>
              <a:defRPr/>
            </a:pPr>
            <a:r>
              <a:rPr lang="en-US" sz="900" b="0" dirty="0">
                <a:solidFill>
                  <a:schemeClr val="bg1"/>
                </a:solidFill>
                <a:effectLst>
                  <a:outerShdw blurRad="38100" dist="38100" dir="2700000" algn="tl">
                    <a:srgbClr val="000000">
                      <a:alpha val="43137"/>
                    </a:srgbClr>
                  </a:outerShdw>
                </a:effectLst>
                <a:latin typeface="Arial Narrow" pitchFamily="34" charset="0"/>
              </a:rPr>
              <a:t>Naval Health Clinic Corpus Christi</a:t>
            </a:r>
          </a:p>
        </p:txBody>
      </p:sp>
      <p:sp>
        <p:nvSpPr>
          <p:cNvPr id="52" name="5-Point Star 51"/>
          <p:cNvSpPr/>
          <p:nvPr/>
        </p:nvSpPr>
        <p:spPr bwMode="auto">
          <a:xfrm>
            <a:off x="3567113" y="5348288"/>
            <a:ext cx="136525" cy="136525"/>
          </a:xfrm>
          <a:prstGeom prst="star5">
            <a:avLst/>
          </a:prstGeom>
          <a:solidFill>
            <a:srgbClr val="FFFF00"/>
          </a:solidFill>
          <a:ln w="3175" cap="flat" cmpd="sng" algn="ctr">
            <a:solidFill>
              <a:srgbClr val="FF0000"/>
            </a:solidFill>
            <a:prstDash val="solid"/>
            <a:round/>
            <a:headEnd type="none" w="med" len="med"/>
            <a:tailEnd type="none" w="med" len="med"/>
          </a:ln>
          <a:effectLst/>
        </p:spPr>
        <p:txBody>
          <a:bodyPr>
            <a:spAutoFit/>
          </a:bodyPr>
          <a:lstStyle/>
          <a:p>
            <a:pPr>
              <a:defRPr/>
            </a:pPr>
            <a:endParaRPr lang="en-US"/>
          </a:p>
        </p:txBody>
      </p:sp>
      <p:sp>
        <p:nvSpPr>
          <p:cNvPr id="53" name="TextBox 52"/>
          <p:cNvSpPr txBox="1"/>
          <p:nvPr/>
        </p:nvSpPr>
        <p:spPr>
          <a:xfrm>
            <a:off x="1719263" y="5329238"/>
            <a:ext cx="1428750" cy="261937"/>
          </a:xfrm>
          <a:prstGeom prst="rect">
            <a:avLst/>
          </a:prstGeom>
          <a:noFill/>
          <a:effectLst>
            <a:outerShdw blurRad="50800" dist="38100" dir="2700000" algn="tl" rotWithShape="0">
              <a:prstClr val="black">
                <a:alpha val="40000"/>
              </a:prstClr>
            </a:outerShdw>
          </a:effectLst>
        </p:spPr>
        <p:txBody>
          <a:bodyPr>
            <a:spAutoFit/>
          </a:bodyPr>
          <a:lstStyle/>
          <a:p>
            <a:pPr>
              <a:defRPr/>
            </a:pPr>
            <a:r>
              <a:rPr lang="en-US" sz="1050" b="0" dirty="0">
                <a:solidFill>
                  <a:schemeClr val="bg1"/>
                </a:solidFill>
                <a:effectLst>
                  <a:outerShdw blurRad="38100" dist="38100" dir="2700000" algn="tl">
                    <a:srgbClr val="000000">
                      <a:alpha val="43137"/>
                    </a:srgbClr>
                  </a:outerShdw>
                </a:effectLst>
                <a:latin typeface="Arial Narrow" pitchFamily="34" charset="0"/>
              </a:rPr>
              <a:t>29 Star Sites</a:t>
            </a:r>
          </a:p>
        </p:txBody>
      </p:sp>
      <p:sp>
        <p:nvSpPr>
          <p:cNvPr id="54" name="5-Point Star 53"/>
          <p:cNvSpPr/>
          <p:nvPr/>
        </p:nvSpPr>
        <p:spPr bwMode="auto">
          <a:xfrm>
            <a:off x="1628775" y="5376863"/>
            <a:ext cx="136525" cy="136525"/>
          </a:xfrm>
          <a:prstGeom prst="star5">
            <a:avLst/>
          </a:prstGeom>
          <a:solidFill>
            <a:srgbClr val="FFFF00"/>
          </a:solidFill>
          <a:ln w="3175" cap="flat" cmpd="sng" algn="ctr">
            <a:solidFill>
              <a:srgbClr val="FF0000"/>
            </a:solidFill>
            <a:prstDash val="solid"/>
            <a:round/>
            <a:headEnd type="none" w="med" len="med"/>
            <a:tailEnd type="none" w="med" len="med"/>
          </a:ln>
          <a:effectLst/>
        </p:spPr>
        <p:txBody>
          <a:bodyPr>
            <a:spAutoFit/>
          </a:bodyPr>
          <a:lstStyle/>
          <a:p>
            <a:pPr>
              <a:defRPr/>
            </a:pPr>
            <a:endParaRPr lang="en-US"/>
          </a:p>
        </p:txBody>
      </p:sp>
      <p:sp>
        <p:nvSpPr>
          <p:cNvPr id="57" name="TextBox 56"/>
          <p:cNvSpPr txBox="1"/>
          <p:nvPr/>
        </p:nvSpPr>
        <p:spPr>
          <a:xfrm>
            <a:off x="5719763" y="4202113"/>
            <a:ext cx="1428750" cy="230187"/>
          </a:xfrm>
          <a:prstGeom prst="rect">
            <a:avLst/>
          </a:prstGeom>
          <a:noFill/>
          <a:effectLst>
            <a:outerShdw blurRad="50800" dist="38100" dir="2700000" algn="tl" rotWithShape="0">
              <a:prstClr val="black">
                <a:alpha val="40000"/>
              </a:prstClr>
            </a:outerShdw>
          </a:effectLst>
        </p:spPr>
        <p:txBody>
          <a:bodyPr>
            <a:spAutoFit/>
          </a:bodyPr>
          <a:lstStyle/>
          <a:p>
            <a:pPr algn="r">
              <a:defRPr/>
            </a:pPr>
            <a:r>
              <a:rPr lang="en-US" sz="900" b="0" dirty="0">
                <a:solidFill>
                  <a:schemeClr val="bg1"/>
                </a:solidFill>
                <a:effectLst>
                  <a:outerShdw blurRad="38100" dist="38100" dir="2700000" algn="tl">
                    <a:srgbClr val="000000">
                      <a:alpha val="43137"/>
                    </a:srgbClr>
                  </a:outerShdw>
                </a:effectLst>
                <a:latin typeface="Arial Narrow" pitchFamily="34" charset="0"/>
              </a:rPr>
              <a:t>NWS Charleston</a:t>
            </a:r>
          </a:p>
        </p:txBody>
      </p:sp>
      <p:sp>
        <p:nvSpPr>
          <p:cNvPr id="56" name="TextBox 55"/>
          <p:cNvSpPr txBox="1"/>
          <p:nvPr/>
        </p:nvSpPr>
        <p:spPr>
          <a:xfrm>
            <a:off x="3033713" y="2900363"/>
            <a:ext cx="1652587" cy="369887"/>
          </a:xfrm>
          <a:prstGeom prst="rect">
            <a:avLst/>
          </a:prstGeom>
          <a:noFill/>
          <a:effectLst>
            <a:outerShdw blurRad="50800" dist="38100" dir="2700000" algn="tl" rotWithShape="0">
              <a:prstClr val="black">
                <a:alpha val="40000"/>
              </a:prstClr>
            </a:outerShdw>
          </a:effectLst>
        </p:spPr>
        <p:txBody>
          <a:bodyPr>
            <a:spAutoFit/>
          </a:bodyPr>
          <a:lstStyle/>
          <a:p>
            <a:pPr algn="r">
              <a:defRPr/>
            </a:pPr>
            <a:r>
              <a:rPr lang="en-US" sz="900" b="0" dirty="0">
                <a:solidFill>
                  <a:schemeClr val="bg1"/>
                </a:solidFill>
                <a:effectLst>
                  <a:outerShdw blurRad="38100" dist="38100" dir="2700000" algn="tl">
                    <a:srgbClr val="000000">
                      <a:alpha val="43137"/>
                    </a:srgbClr>
                  </a:outerShdw>
                </a:effectLst>
                <a:latin typeface="Arial Narrow" pitchFamily="34" charset="0"/>
              </a:rPr>
              <a:t>COGO Rocky Mtn. Arsenal (2) Commerce City</a:t>
            </a:r>
          </a:p>
        </p:txBody>
      </p:sp>
      <p:sp>
        <p:nvSpPr>
          <p:cNvPr id="58" name="5-Point Star 57"/>
          <p:cNvSpPr/>
          <p:nvPr/>
        </p:nvSpPr>
        <p:spPr bwMode="auto">
          <a:xfrm>
            <a:off x="3124200" y="2947988"/>
            <a:ext cx="136525" cy="136525"/>
          </a:xfrm>
          <a:prstGeom prst="star5">
            <a:avLst/>
          </a:prstGeom>
          <a:solidFill>
            <a:srgbClr val="FFFF00"/>
          </a:solidFill>
          <a:ln w="3175" cap="flat" cmpd="sng" algn="ctr">
            <a:solidFill>
              <a:srgbClr val="FF0000"/>
            </a:solidFill>
            <a:prstDash val="solid"/>
            <a:round/>
            <a:headEnd type="none" w="med" len="med"/>
            <a:tailEnd type="none" w="med" len="med"/>
          </a:ln>
          <a:effectLst/>
        </p:spPr>
        <p:txBody>
          <a:bodyPr>
            <a:spAutoFit/>
          </a:bodyPr>
          <a:lstStyle/>
          <a:p>
            <a:pPr>
              <a:defRPr/>
            </a:pPr>
            <a:endParaRPr lang="en-US"/>
          </a:p>
        </p:txBody>
      </p:sp>
      <p:sp>
        <p:nvSpPr>
          <p:cNvPr id="60" name="TextBox 59"/>
          <p:cNvSpPr txBox="1"/>
          <p:nvPr/>
        </p:nvSpPr>
        <p:spPr>
          <a:xfrm>
            <a:off x="1233488" y="1885950"/>
            <a:ext cx="1428750" cy="230188"/>
          </a:xfrm>
          <a:prstGeom prst="rect">
            <a:avLst/>
          </a:prstGeom>
          <a:noFill/>
          <a:effectLst>
            <a:outerShdw blurRad="50800" dist="38100" dir="2700000" algn="tl" rotWithShape="0">
              <a:prstClr val="black">
                <a:alpha val="40000"/>
              </a:prstClr>
            </a:outerShdw>
          </a:effectLst>
        </p:spPr>
        <p:txBody>
          <a:bodyPr>
            <a:spAutoFit/>
          </a:bodyPr>
          <a:lstStyle/>
          <a:p>
            <a:pPr>
              <a:defRPr/>
            </a:pPr>
            <a:r>
              <a:rPr lang="en-US" sz="900" b="0" dirty="0">
                <a:solidFill>
                  <a:schemeClr val="bg1"/>
                </a:solidFill>
                <a:effectLst>
                  <a:outerShdw blurRad="38100" dist="38100" dir="2700000" algn="tl">
                    <a:srgbClr val="000000">
                      <a:alpha val="43137"/>
                    </a:srgbClr>
                  </a:outerShdw>
                </a:effectLst>
                <a:latin typeface="Arial Narrow" pitchFamily="34" charset="0"/>
              </a:rPr>
              <a:t>COGO Umatilla</a:t>
            </a:r>
          </a:p>
        </p:txBody>
      </p:sp>
      <p:sp>
        <p:nvSpPr>
          <p:cNvPr id="61" name="5-Point Star 60"/>
          <p:cNvSpPr/>
          <p:nvPr/>
        </p:nvSpPr>
        <p:spPr bwMode="auto">
          <a:xfrm>
            <a:off x="1152525" y="1943100"/>
            <a:ext cx="136525" cy="136525"/>
          </a:xfrm>
          <a:prstGeom prst="star5">
            <a:avLst/>
          </a:prstGeom>
          <a:solidFill>
            <a:srgbClr val="FFFF00"/>
          </a:solidFill>
          <a:ln w="3175" cap="flat" cmpd="sng" algn="ctr">
            <a:solidFill>
              <a:srgbClr val="FF0000"/>
            </a:solidFill>
            <a:prstDash val="solid"/>
            <a:round/>
            <a:headEnd type="none" w="med" len="med"/>
            <a:tailEnd type="none" w="med" len="med"/>
          </a:ln>
          <a:effectLst/>
        </p:spPr>
        <p:txBody>
          <a:bodyPr>
            <a:spAutoFit/>
          </a:bodyPr>
          <a:lstStyle/>
          <a:p>
            <a:pPr>
              <a:defRPr/>
            </a:pPr>
            <a:endParaRPr lang="en-US"/>
          </a:p>
        </p:txBody>
      </p:sp>
      <p:sp>
        <p:nvSpPr>
          <p:cNvPr id="62" name="TextBox 61"/>
          <p:cNvSpPr txBox="1"/>
          <p:nvPr/>
        </p:nvSpPr>
        <p:spPr>
          <a:xfrm>
            <a:off x="4176713" y="4181475"/>
            <a:ext cx="1428750" cy="230188"/>
          </a:xfrm>
          <a:prstGeom prst="rect">
            <a:avLst/>
          </a:prstGeom>
          <a:noFill/>
          <a:effectLst>
            <a:outerShdw blurRad="50800" dist="38100" dir="2700000" algn="tl" rotWithShape="0">
              <a:prstClr val="black">
                <a:alpha val="40000"/>
              </a:prstClr>
            </a:outerShdw>
          </a:effectLst>
        </p:spPr>
        <p:txBody>
          <a:bodyPr>
            <a:spAutoFit/>
          </a:bodyPr>
          <a:lstStyle/>
          <a:p>
            <a:pPr algn="r">
              <a:defRPr/>
            </a:pPr>
            <a:r>
              <a:rPr lang="en-US" sz="900" b="0" dirty="0">
                <a:solidFill>
                  <a:schemeClr val="bg1"/>
                </a:solidFill>
                <a:effectLst>
                  <a:outerShdw blurRad="38100" dist="38100" dir="2700000" algn="tl">
                    <a:srgbClr val="000000">
                      <a:alpha val="43137"/>
                    </a:srgbClr>
                  </a:outerShdw>
                </a:effectLst>
                <a:latin typeface="Arial Narrow" pitchFamily="34" charset="0"/>
              </a:rPr>
              <a:t>COGO Anniston</a:t>
            </a:r>
          </a:p>
        </p:txBody>
      </p:sp>
      <p:sp>
        <p:nvSpPr>
          <p:cNvPr id="63" name="5-Point Star 62"/>
          <p:cNvSpPr/>
          <p:nvPr/>
        </p:nvSpPr>
        <p:spPr bwMode="auto">
          <a:xfrm>
            <a:off x="5543550" y="4248150"/>
            <a:ext cx="136525" cy="136525"/>
          </a:xfrm>
          <a:prstGeom prst="star5">
            <a:avLst/>
          </a:prstGeom>
          <a:solidFill>
            <a:srgbClr val="FFFF00"/>
          </a:solidFill>
          <a:ln w="3175" cap="flat" cmpd="sng" algn="ctr">
            <a:solidFill>
              <a:srgbClr val="FF0000"/>
            </a:solidFill>
            <a:prstDash val="solid"/>
            <a:round/>
            <a:headEnd type="none" w="med" len="med"/>
            <a:tailEnd type="none" w="med" len="med"/>
          </a:ln>
          <a:effectLst/>
        </p:spPr>
        <p:txBody>
          <a:bodyPr>
            <a:spAutoFit/>
          </a:bodyPr>
          <a:lstStyle/>
          <a:p>
            <a:pPr>
              <a:defRPr/>
            </a:pPr>
            <a:endParaRPr lang="en-US"/>
          </a:p>
        </p:txBody>
      </p:sp>
      <p:sp>
        <p:nvSpPr>
          <p:cNvPr id="65" name="TextBox 64"/>
          <p:cNvSpPr txBox="1"/>
          <p:nvPr/>
        </p:nvSpPr>
        <p:spPr>
          <a:xfrm>
            <a:off x="5810250" y="4857750"/>
            <a:ext cx="976313" cy="230188"/>
          </a:xfrm>
          <a:prstGeom prst="rect">
            <a:avLst/>
          </a:prstGeom>
          <a:noFill/>
          <a:effectLst>
            <a:outerShdw blurRad="50800" dist="38100" dir="2700000" algn="tl" rotWithShape="0">
              <a:prstClr val="black">
                <a:alpha val="40000"/>
              </a:prstClr>
            </a:outerShdw>
          </a:effectLst>
        </p:spPr>
        <p:txBody>
          <a:bodyPr>
            <a:spAutoFit/>
          </a:bodyPr>
          <a:lstStyle/>
          <a:p>
            <a:pPr algn="r">
              <a:defRPr/>
            </a:pPr>
            <a:r>
              <a:rPr lang="en-US" sz="900" b="0" dirty="0">
                <a:solidFill>
                  <a:schemeClr val="bg1"/>
                </a:solidFill>
                <a:effectLst>
                  <a:outerShdw blurRad="38100" dist="38100" dir="2700000" algn="tl">
                    <a:srgbClr val="000000">
                      <a:alpha val="43137"/>
                    </a:srgbClr>
                  </a:outerShdw>
                </a:effectLst>
                <a:latin typeface="Arial Narrow" pitchFamily="34" charset="0"/>
              </a:rPr>
              <a:t>NS </a:t>
            </a:r>
            <a:r>
              <a:rPr lang="en-US" sz="900" b="0" dirty="0" err="1">
                <a:solidFill>
                  <a:schemeClr val="bg1"/>
                </a:solidFill>
                <a:effectLst>
                  <a:outerShdw blurRad="38100" dist="38100" dir="2700000" algn="tl">
                    <a:srgbClr val="000000">
                      <a:alpha val="43137"/>
                    </a:srgbClr>
                  </a:outerShdw>
                </a:effectLst>
                <a:latin typeface="Arial Narrow" pitchFamily="34" charset="0"/>
              </a:rPr>
              <a:t>Mayport</a:t>
            </a:r>
            <a:endParaRPr lang="en-US" sz="900" b="0" dirty="0">
              <a:solidFill>
                <a:schemeClr val="bg1"/>
              </a:solidFill>
              <a:effectLst>
                <a:outerShdw blurRad="38100" dist="38100" dir="2700000" algn="tl">
                  <a:srgbClr val="000000">
                    <a:alpha val="43137"/>
                  </a:srgbClr>
                </a:outerShdw>
              </a:effectLst>
              <a:latin typeface="Arial Narrow" pitchFamily="34" charset="0"/>
            </a:endParaRPr>
          </a:p>
        </p:txBody>
      </p:sp>
      <p:sp>
        <p:nvSpPr>
          <p:cNvPr id="66" name="5-Point Star 65"/>
          <p:cNvSpPr/>
          <p:nvPr/>
        </p:nvSpPr>
        <p:spPr bwMode="auto">
          <a:xfrm>
            <a:off x="6038850" y="4895850"/>
            <a:ext cx="136525" cy="136525"/>
          </a:xfrm>
          <a:prstGeom prst="star5">
            <a:avLst/>
          </a:prstGeom>
          <a:solidFill>
            <a:srgbClr val="FFFF00"/>
          </a:solidFill>
          <a:ln w="3175" cap="flat" cmpd="sng" algn="ctr">
            <a:solidFill>
              <a:srgbClr val="FF0000"/>
            </a:solidFill>
            <a:prstDash val="solid"/>
            <a:round/>
            <a:headEnd type="none" w="med" len="med"/>
            <a:tailEnd type="none" w="med" len="med"/>
          </a:ln>
          <a:effectLst/>
        </p:spPr>
        <p:txBody>
          <a:bodyPr>
            <a:spAutoFit/>
          </a:bodyPr>
          <a:lstStyle/>
          <a:p>
            <a:pPr>
              <a:defRPr/>
            </a:pPr>
            <a:endParaRPr lang="en-US"/>
          </a:p>
        </p:txBody>
      </p:sp>
      <p:sp>
        <p:nvSpPr>
          <p:cNvPr id="67" name="TextBox 66"/>
          <p:cNvSpPr txBox="1"/>
          <p:nvPr/>
        </p:nvSpPr>
        <p:spPr>
          <a:xfrm>
            <a:off x="5586413" y="5057775"/>
            <a:ext cx="1428750" cy="230188"/>
          </a:xfrm>
          <a:prstGeom prst="rect">
            <a:avLst/>
          </a:prstGeom>
          <a:noFill/>
          <a:effectLst>
            <a:outerShdw blurRad="50800" dist="38100" dir="2700000" algn="tl" rotWithShape="0">
              <a:prstClr val="black">
                <a:alpha val="40000"/>
              </a:prstClr>
            </a:outerShdw>
          </a:effectLst>
        </p:spPr>
        <p:txBody>
          <a:bodyPr>
            <a:spAutoFit/>
          </a:bodyPr>
          <a:lstStyle/>
          <a:p>
            <a:pPr algn="r">
              <a:defRPr/>
            </a:pPr>
            <a:r>
              <a:rPr lang="en-US" sz="900" b="0" dirty="0">
                <a:solidFill>
                  <a:schemeClr val="bg1"/>
                </a:solidFill>
                <a:effectLst>
                  <a:outerShdw blurRad="38100" dist="38100" dir="2700000" algn="tl">
                    <a:srgbClr val="000000">
                      <a:alpha val="43137"/>
                    </a:srgbClr>
                  </a:outerShdw>
                </a:effectLst>
                <a:latin typeface="Arial Narrow" pitchFamily="34" charset="0"/>
              </a:rPr>
              <a:t>NAS Jacksonville</a:t>
            </a:r>
          </a:p>
        </p:txBody>
      </p:sp>
      <p:sp>
        <p:nvSpPr>
          <p:cNvPr id="68" name="5-Point Star 67"/>
          <p:cNvSpPr/>
          <p:nvPr/>
        </p:nvSpPr>
        <p:spPr bwMode="auto">
          <a:xfrm>
            <a:off x="6010275" y="5095875"/>
            <a:ext cx="136525" cy="136525"/>
          </a:xfrm>
          <a:prstGeom prst="star5">
            <a:avLst/>
          </a:prstGeom>
          <a:solidFill>
            <a:schemeClr val="accent6">
              <a:lumMod val="40000"/>
              <a:lumOff val="60000"/>
            </a:schemeClr>
          </a:solidFill>
          <a:ln w="3175" cap="flat" cmpd="sng" algn="ctr">
            <a:solidFill>
              <a:srgbClr val="FF0000"/>
            </a:solidFill>
            <a:prstDash val="solid"/>
            <a:round/>
            <a:headEnd type="none" w="med" len="med"/>
            <a:tailEnd type="none" w="med" len="med"/>
          </a:ln>
          <a:effectLst/>
        </p:spPr>
        <p:txBody>
          <a:bodyPr>
            <a:spAutoFit/>
          </a:bodyPr>
          <a:lstStyle/>
          <a:p>
            <a:pPr>
              <a:defRPr/>
            </a:pPr>
            <a:endParaRPr lang="en-US"/>
          </a:p>
        </p:txBody>
      </p:sp>
      <p:sp>
        <p:nvSpPr>
          <p:cNvPr id="71" name="TextBox 70"/>
          <p:cNvSpPr txBox="1"/>
          <p:nvPr/>
        </p:nvSpPr>
        <p:spPr>
          <a:xfrm>
            <a:off x="1090613" y="1428750"/>
            <a:ext cx="1428750" cy="230188"/>
          </a:xfrm>
          <a:prstGeom prst="rect">
            <a:avLst/>
          </a:prstGeom>
          <a:noFill/>
          <a:effectLst>
            <a:outerShdw blurRad="50800" dist="38100" dir="2700000" algn="tl" rotWithShape="0">
              <a:prstClr val="black">
                <a:alpha val="40000"/>
              </a:prstClr>
            </a:outerShdw>
          </a:effectLst>
        </p:spPr>
        <p:txBody>
          <a:bodyPr>
            <a:spAutoFit/>
          </a:bodyPr>
          <a:lstStyle/>
          <a:p>
            <a:pPr>
              <a:defRPr/>
            </a:pPr>
            <a:r>
              <a:rPr lang="en-US" sz="900" b="0" dirty="0">
                <a:solidFill>
                  <a:schemeClr val="bg1"/>
                </a:solidFill>
                <a:effectLst>
                  <a:outerShdw blurRad="38100" dist="38100" dir="2700000" algn="tl">
                    <a:srgbClr val="000000">
                      <a:alpha val="43137"/>
                    </a:srgbClr>
                  </a:outerShdw>
                </a:effectLst>
                <a:latin typeface="Arial Narrow" pitchFamily="34" charset="0"/>
              </a:rPr>
              <a:t>Naval Region NW Everett</a:t>
            </a:r>
          </a:p>
        </p:txBody>
      </p:sp>
      <p:sp>
        <p:nvSpPr>
          <p:cNvPr id="72" name="5-Point Star 71"/>
          <p:cNvSpPr/>
          <p:nvPr/>
        </p:nvSpPr>
        <p:spPr bwMode="auto">
          <a:xfrm>
            <a:off x="5934075" y="4876800"/>
            <a:ext cx="136525" cy="136525"/>
          </a:xfrm>
          <a:prstGeom prst="star5">
            <a:avLst/>
          </a:prstGeom>
          <a:solidFill>
            <a:schemeClr val="accent6">
              <a:lumMod val="40000"/>
              <a:lumOff val="60000"/>
            </a:schemeClr>
          </a:solidFill>
          <a:ln w="3175" cap="flat" cmpd="sng" algn="ctr">
            <a:solidFill>
              <a:srgbClr val="FF0000"/>
            </a:solidFill>
            <a:prstDash val="solid"/>
            <a:round/>
            <a:headEnd type="none" w="med" len="med"/>
            <a:tailEnd type="none" w="med" len="med"/>
          </a:ln>
          <a:effectLst/>
        </p:spPr>
        <p:txBody>
          <a:bodyPr>
            <a:spAutoFit/>
          </a:bodyPr>
          <a:lstStyle/>
          <a:p>
            <a:pPr>
              <a:defRPr/>
            </a:pPr>
            <a:endParaRPr lang="en-US"/>
          </a:p>
        </p:txBody>
      </p:sp>
      <p:sp>
        <p:nvSpPr>
          <p:cNvPr id="73" name="TextBox 72"/>
          <p:cNvSpPr txBox="1"/>
          <p:nvPr/>
        </p:nvSpPr>
        <p:spPr>
          <a:xfrm>
            <a:off x="4772025" y="4819650"/>
            <a:ext cx="1204913" cy="230188"/>
          </a:xfrm>
          <a:prstGeom prst="rect">
            <a:avLst/>
          </a:prstGeom>
          <a:noFill/>
          <a:effectLst>
            <a:outerShdw blurRad="50800" dist="38100" dir="2700000" algn="tl" rotWithShape="0">
              <a:prstClr val="black">
                <a:alpha val="40000"/>
              </a:prstClr>
            </a:outerShdw>
          </a:effectLst>
        </p:spPr>
        <p:txBody>
          <a:bodyPr>
            <a:spAutoFit/>
          </a:bodyPr>
          <a:lstStyle/>
          <a:p>
            <a:pPr algn="r">
              <a:defRPr/>
            </a:pPr>
            <a:r>
              <a:rPr lang="en-US" sz="900" b="0" dirty="0">
                <a:solidFill>
                  <a:schemeClr val="bg1"/>
                </a:solidFill>
                <a:effectLst>
                  <a:outerShdw blurRad="38100" dist="38100" dir="2700000" algn="tl">
                    <a:srgbClr val="000000">
                      <a:alpha val="43137"/>
                    </a:srgbClr>
                  </a:outerShdw>
                </a:effectLst>
                <a:latin typeface="Arial Narrow" pitchFamily="34" charset="0"/>
              </a:rPr>
              <a:t>SERMC  </a:t>
            </a:r>
            <a:r>
              <a:rPr lang="en-US" sz="900" b="0" dirty="0" err="1">
                <a:solidFill>
                  <a:schemeClr val="bg1"/>
                </a:solidFill>
                <a:effectLst>
                  <a:outerShdw blurRad="38100" dist="38100" dir="2700000" algn="tl">
                    <a:srgbClr val="000000">
                      <a:alpha val="43137"/>
                    </a:srgbClr>
                  </a:outerShdw>
                </a:effectLst>
                <a:latin typeface="Arial Narrow" pitchFamily="34" charset="0"/>
              </a:rPr>
              <a:t>Mayport</a:t>
            </a:r>
            <a:r>
              <a:rPr lang="en-US" sz="900" b="0" dirty="0">
                <a:solidFill>
                  <a:schemeClr val="bg1"/>
                </a:solidFill>
                <a:effectLst>
                  <a:outerShdw blurRad="38100" dist="38100" dir="2700000" algn="tl">
                    <a:srgbClr val="000000">
                      <a:alpha val="43137"/>
                    </a:srgbClr>
                  </a:outerShdw>
                </a:effectLst>
                <a:latin typeface="Arial Narrow" pitchFamily="34" charset="0"/>
              </a:rPr>
              <a:t> </a:t>
            </a:r>
          </a:p>
        </p:txBody>
      </p:sp>
      <p:sp>
        <p:nvSpPr>
          <p:cNvPr id="74" name="5-Point Star 73"/>
          <p:cNvSpPr/>
          <p:nvPr/>
        </p:nvSpPr>
        <p:spPr bwMode="auto">
          <a:xfrm>
            <a:off x="1038225" y="1466850"/>
            <a:ext cx="136525" cy="136525"/>
          </a:xfrm>
          <a:prstGeom prst="star5">
            <a:avLst/>
          </a:prstGeom>
          <a:solidFill>
            <a:schemeClr val="accent6">
              <a:lumMod val="40000"/>
              <a:lumOff val="60000"/>
            </a:schemeClr>
          </a:solidFill>
          <a:ln w="3175" cap="flat" cmpd="sng" algn="ctr">
            <a:solidFill>
              <a:srgbClr val="FF0000"/>
            </a:solidFill>
            <a:prstDash val="solid"/>
            <a:round/>
            <a:headEnd type="none" w="med" len="med"/>
            <a:tailEnd type="none" w="med" len="med"/>
          </a:ln>
          <a:effectLst/>
        </p:spPr>
        <p:txBody>
          <a:bodyPr>
            <a:spAutoFit/>
          </a:bodyPr>
          <a:lstStyle/>
          <a:p>
            <a:pPr>
              <a:defRPr/>
            </a:pPr>
            <a:endParaRPr lang="en-US"/>
          </a:p>
        </p:txBody>
      </p:sp>
      <p:sp>
        <p:nvSpPr>
          <p:cNvPr id="76" name="5-Point Star 75"/>
          <p:cNvSpPr/>
          <p:nvPr/>
        </p:nvSpPr>
        <p:spPr bwMode="auto">
          <a:xfrm>
            <a:off x="1047750" y="1590675"/>
            <a:ext cx="136525" cy="136525"/>
          </a:xfrm>
          <a:prstGeom prst="star5">
            <a:avLst/>
          </a:prstGeom>
          <a:solidFill>
            <a:schemeClr val="accent6">
              <a:lumMod val="40000"/>
              <a:lumOff val="60000"/>
            </a:schemeClr>
          </a:solidFill>
          <a:ln w="3175" cap="flat" cmpd="sng" algn="ctr">
            <a:solidFill>
              <a:srgbClr val="FF0000"/>
            </a:solidFill>
            <a:prstDash val="solid"/>
            <a:round/>
            <a:headEnd type="none" w="med" len="med"/>
            <a:tailEnd type="none" w="med" len="med"/>
          </a:ln>
          <a:effectLst/>
        </p:spPr>
        <p:txBody>
          <a:bodyPr>
            <a:spAutoFit/>
          </a:bodyPr>
          <a:lstStyle/>
          <a:p>
            <a:pPr>
              <a:defRPr/>
            </a:pPr>
            <a:endParaRPr lang="en-US"/>
          </a:p>
        </p:txBody>
      </p:sp>
      <p:sp>
        <p:nvSpPr>
          <p:cNvPr id="77" name="TextBox 76"/>
          <p:cNvSpPr txBox="1"/>
          <p:nvPr/>
        </p:nvSpPr>
        <p:spPr>
          <a:xfrm>
            <a:off x="1166813" y="1552575"/>
            <a:ext cx="1428750" cy="230188"/>
          </a:xfrm>
          <a:prstGeom prst="rect">
            <a:avLst/>
          </a:prstGeom>
          <a:noFill/>
          <a:effectLst>
            <a:outerShdw blurRad="50800" dist="38100" dir="2700000" algn="tl" rotWithShape="0">
              <a:prstClr val="black">
                <a:alpha val="40000"/>
              </a:prstClr>
            </a:outerShdw>
          </a:effectLst>
        </p:spPr>
        <p:txBody>
          <a:bodyPr>
            <a:spAutoFit/>
          </a:bodyPr>
          <a:lstStyle/>
          <a:p>
            <a:pPr>
              <a:defRPr/>
            </a:pPr>
            <a:r>
              <a:rPr lang="en-US" sz="900" b="0" dirty="0">
                <a:solidFill>
                  <a:schemeClr val="bg1"/>
                </a:solidFill>
                <a:effectLst>
                  <a:outerShdw blurRad="38100" dist="38100" dir="2700000" algn="tl">
                    <a:srgbClr val="000000">
                      <a:alpha val="43137"/>
                    </a:srgbClr>
                  </a:outerShdw>
                </a:effectLst>
                <a:latin typeface="Arial Narrow" pitchFamily="34" charset="0"/>
              </a:rPr>
              <a:t>NAVFAC NW</a:t>
            </a:r>
          </a:p>
        </p:txBody>
      </p:sp>
      <p:sp>
        <p:nvSpPr>
          <p:cNvPr id="78" name="TextBox 77"/>
          <p:cNvSpPr txBox="1"/>
          <p:nvPr/>
        </p:nvSpPr>
        <p:spPr>
          <a:xfrm>
            <a:off x="747713" y="3038475"/>
            <a:ext cx="1428750" cy="230188"/>
          </a:xfrm>
          <a:prstGeom prst="rect">
            <a:avLst/>
          </a:prstGeom>
          <a:noFill/>
          <a:effectLst>
            <a:outerShdw blurRad="50800" dist="38100" dir="2700000" algn="tl" rotWithShape="0">
              <a:prstClr val="black">
                <a:alpha val="40000"/>
              </a:prstClr>
            </a:outerShdw>
          </a:effectLst>
        </p:spPr>
        <p:txBody>
          <a:bodyPr>
            <a:spAutoFit/>
          </a:bodyPr>
          <a:lstStyle/>
          <a:p>
            <a:pPr>
              <a:defRPr/>
            </a:pPr>
            <a:r>
              <a:rPr lang="en-US" sz="900" b="0" dirty="0">
                <a:solidFill>
                  <a:schemeClr val="bg1"/>
                </a:solidFill>
                <a:effectLst>
                  <a:outerShdw blurRad="38100" dist="38100" dir="2700000" algn="tl">
                    <a:srgbClr val="000000">
                      <a:alpha val="43137"/>
                    </a:srgbClr>
                  </a:outerShdw>
                </a:effectLst>
                <a:latin typeface="Arial Narrow" pitchFamily="34" charset="0"/>
              </a:rPr>
              <a:t>DGMC, Travis AFB</a:t>
            </a:r>
          </a:p>
        </p:txBody>
      </p:sp>
      <p:sp>
        <p:nvSpPr>
          <p:cNvPr id="79" name="5-Point Star 78"/>
          <p:cNvSpPr/>
          <p:nvPr/>
        </p:nvSpPr>
        <p:spPr bwMode="auto">
          <a:xfrm>
            <a:off x="666750" y="3095625"/>
            <a:ext cx="136525" cy="136525"/>
          </a:xfrm>
          <a:prstGeom prst="star5">
            <a:avLst/>
          </a:prstGeom>
          <a:solidFill>
            <a:srgbClr val="00CC00"/>
          </a:solidFill>
          <a:ln w="3175" cap="flat" cmpd="sng" algn="ctr">
            <a:solidFill>
              <a:srgbClr val="FF0000"/>
            </a:solidFill>
            <a:prstDash val="solid"/>
            <a:round/>
            <a:headEnd type="none" w="med" len="med"/>
            <a:tailEnd type="none" w="med" len="med"/>
          </a:ln>
          <a:effectLst/>
        </p:spPr>
        <p:txBody>
          <a:bodyPr>
            <a:spAutoFit/>
          </a:bodyPr>
          <a:lstStyle/>
          <a:p>
            <a:pPr>
              <a:defRPr/>
            </a:pPr>
            <a:endParaRPr lang="en-US"/>
          </a:p>
        </p:txBody>
      </p:sp>
      <p:sp>
        <p:nvSpPr>
          <p:cNvPr id="80" name="5-Point Star 79"/>
          <p:cNvSpPr/>
          <p:nvPr/>
        </p:nvSpPr>
        <p:spPr bwMode="auto">
          <a:xfrm>
            <a:off x="7962900" y="2476500"/>
            <a:ext cx="136525" cy="136525"/>
          </a:xfrm>
          <a:prstGeom prst="star5">
            <a:avLst/>
          </a:prstGeom>
          <a:solidFill>
            <a:srgbClr val="FFFF00"/>
          </a:solidFill>
          <a:ln w="3175" cap="flat" cmpd="sng" algn="ctr">
            <a:solidFill>
              <a:srgbClr val="FF0000"/>
            </a:solidFill>
            <a:prstDash val="solid"/>
            <a:round/>
            <a:headEnd type="none" w="med" len="med"/>
            <a:tailEnd type="none" w="med" len="med"/>
          </a:ln>
          <a:effectLst/>
        </p:spPr>
        <p:txBody>
          <a:bodyPr>
            <a:spAutoFit/>
          </a:bodyPr>
          <a:lstStyle/>
          <a:p>
            <a:pPr>
              <a:defRPr/>
            </a:pPr>
            <a:endParaRPr lang="en-US"/>
          </a:p>
        </p:txBody>
      </p:sp>
      <p:sp>
        <p:nvSpPr>
          <p:cNvPr id="81" name="TextBox 80"/>
          <p:cNvSpPr txBox="1"/>
          <p:nvPr/>
        </p:nvSpPr>
        <p:spPr>
          <a:xfrm>
            <a:off x="7439025" y="2428875"/>
            <a:ext cx="1428750" cy="230188"/>
          </a:xfrm>
          <a:prstGeom prst="rect">
            <a:avLst/>
          </a:prstGeom>
          <a:noFill/>
          <a:effectLst>
            <a:outerShdw blurRad="50800" dist="38100" dir="2700000" algn="tl" rotWithShape="0">
              <a:prstClr val="black">
                <a:alpha val="40000"/>
              </a:prstClr>
            </a:outerShdw>
          </a:effectLst>
        </p:spPr>
        <p:txBody>
          <a:bodyPr>
            <a:spAutoFit/>
          </a:bodyPr>
          <a:lstStyle/>
          <a:p>
            <a:pPr algn="r">
              <a:defRPr/>
            </a:pPr>
            <a:r>
              <a:rPr lang="en-US" sz="900" b="0" dirty="0" err="1">
                <a:solidFill>
                  <a:schemeClr val="bg1"/>
                </a:solidFill>
                <a:effectLst>
                  <a:outerShdw blurRad="38100" dist="38100" dir="2700000" algn="tl">
                    <a:srgbClr val="000000">
                      <a:alpha val="43137"/>
                    </a:srgbClr>
                  </a:outerShdw>
                </a:effectLst>
                <a:latin typeface="Arial Narrow" pitchFamily="34" charset="0"/>
              </a:rPr>
              <a:t>Hanscom</a:t>
            </a:r>
            <a:r>
              <a:rPr lang="en-US" sz="900" b="0" dirty="0">
                <a:solidFill>
                  <a:schemeClr val="bg1"/>
                </a:solidFill>
                <a:effectLst>
                  <a:outerShdw blurRad="38100" dist="38100" dir="2700000" algn="tl">
                    <a:srgbClr val="000000">
                      <a:alpha val="43137"/>
                    </a:srgbClr>
                  </a:outerShdw>
                </a:effectLst>
                <a:latin typeface="Arial Narrow" pitchFamily="34" charset="0"/>
              </a:rPr>
              <a:t> AFB</a:t>
            </a:r>
          </a:p>
        </p:txBody>
      </p:sp>
      <p:sp>
        <p:nvSpPr>
          <p:cNvPr id="82" name="TextBox 81"/>
          <p:cNvSpPr txBox="1"/>
          <p:nvPr/>
        </p:nvSpPr>
        <p:spPr>
          <a:xfrm>
            <a:off x="5467350" y="3905250"/>
            <a:ext cx="1271588" cy="369888"/>
          </a:xfrm>
          <a:prstGeom prst="rect">
            <a:avLst/>
          </a:prstGeom>
          <a:noFill/>
          <a:effectLst>
            <a:outerShdw blurRad="50800" dist="38100" dir="2700000" algn="tl" rotWithShape="0">
              <a:prstClr val="black">
                <a:alpha val="40000"/>
              </a:prstClr>
            </a:outerShdw>
          </a:effectLst>
        </p:spPr>
        <p:txBody>
          <a:bodyPr>
            <a:spAutoFit/>
          </a:bodyPr>
          <a:lstStyle/>
          <a:p>
            <a:pPr algn="r">
              <a:defRPr/>
            </a:pPr>
            <a:r>
              <a:rPr lang="en-US" sz="900" b="0" dirty="0">
                <a:solidFill>
                  <a:schemeClr val="bg1"/>
                </a:solidFill>
                <a:effectLst>
                  <a:outerShdw blurRad="38100" dist="38100" dir="2700000" algn="tl">
                    <a:srgbClr val="000000">
                      <a:alpha val="43137"/>
                    </a:srgbClr>
                  </a:outerShdw>
                </a:effectLst>
                <a:latin typeface="Arial Narrow" pitchFamily="34" charset="0"/>
              </a:rPr>
              <a:t>402</a:t>
            </a:r>
            <a:r>
              <a:rPr lang="en-US" sz="900" b="0" baseline="30000" dirty="0">
                <a:solidFill>
                  <a:schemeClr val="bg1"/>
                </a:solidFill>
                <a:effectLst>
                  <a:outerShdw blurRad="38100" dist="38100" dir="2700000" algn="tl">
                    <a:srgbClr val="000000">
                      <a:alpha val="43137"/>
                    </a:srgbClr>
                  </a:outerShdw>
                </a:effectLst>
                <a:latin typeface="Arial Narrow" pitchFamily="34" charset="0"/>
              </a:rPr>
              <a:t>nd</a:t>
            </a:r>
            <a:r>
              <a:rPr lang="en-US" sz="900" b="0" dirty="0">
                <a:solidFill>
                  <a:schemeClr val="bg1"/>
                </a:solidFill>
                <a:effectLst>
                  <a:outerShdw blurRad="38100" dist="38100" dir="2700000" algn="tl">
                    <a:srgbClr val="000000">
                      <a:alpha val="43137"/>
                    </a:srgbClr>
                  </a:outerShdw>
                </a:effectLst>
                <a:latin typeface="Arial Narrow" pitchFamily="34" charset="0"/>
              </a:rPr>
              <a:t> MXW/SMXG  Robins AFB</a:t>
            </a:r>
          </a:p>
        </p:txBody>
      </p:sp>
      <p:sp>
        <p:nvSpPr>
          <p:cNvPr id="83" name="5-Point Star 82"/>
          <p:cNvSpPr/>
          <p:nvPr/>
        </p:nvSpPr>
        <p:spPr bwMode="auto">
          <a:xfrm>
            <a:off x="5695950" y="3990975"/>
            <a:ext cx="136525" cy="136525"/>
          </a:xfrm>
          <a:prstGeom prst="star5">
            <a:avLst/>
          </a:prstGeom>
          <a:solidFill>
            <a:srgbClr val="FFFF00"/>
          </a:solidFill>
          <a:ln w="3175" cap="flat" cmpd="sng" algn="ctr">
            <a:solidFill>
              <a:srgbClr val="FF0000"/>
            </a:solidFill>
            <a:prstDash val="solid"/>
            <a:round/>
            <a:headEnd type="none" w="med" len="med"/>
            <a:tailEnd type="none" w="med" len="med"/>
          </a:ln>
          <a:effectLst/>
        </p:spPr>
        <p:txBody>
          <a:bodyPr>
            <a:spAutoFit/>
          </a:bodyPr>
          <a:lstStyle/>
          <a:p>
            <a:pPr>
              <a:defRPr/>
            </a:pPr>
            <a:endParaRPr lang="en-US"/>
          </a:p>
        </p:txBody>
      </p:sp>
      <p:sp>
        <p:nvSpPr>
          <p:cNvPr id="84" name="TextBox 83"/>
          <p:cNvSpPr txBox="1"/>
          <p:nvPr/>
        </p:nvSpPr>
        <p:spPr>
          <a:xfrm>
            <a:off x="4129088" y="2200275"/>
            <a:ext cx="1428750" cy="230188"/>
          </a:xfrm>
          <a:prstGeom prst="rect">
            <a:avLst/>
          </a:prstGeom>
          <a:noFill/>
          <a:effectLst>
            <a:outerShdw blurRad="50800" dist="38100" dir="2700000" algn="tl" rotWithShape="0">
              <a:prstClr val="black">
                <a:alpha val="40000"/>
              </a:prstClr>
            </a:outerShdw>
          </a:effectLst>
        </p:spPr>
        <p:txBody>
          <a:bodyPr>
            <a:spAutoFit/>
          </a:bodyPr>
          <a:lstStyle/>
          <a:p>
            <a:pPr algn="r">
              <a:defRPr/>
            </a:pPr>
            <a:r>
              <a:rPr lang="en-US" sz="900" b="0" dirty="0">
                <a:solidFill>
                  <a:schemeClr val="bg1"/>
                </a:solidFill>
                <a:effectLst>
                  <a:outerShdw blurRad="38100" dist="38100" dir="2700000" algn="tl">
                    <a:srgbClr val="000000">
                      <a:alpha val="43137"/>
                    </a:srgbClr>
                  </a:outerShdw>
                </a:effectLst>
                <a:latin typeface="Arial Narrow" pitchFamily="34" charset="0"/>
              </a:rPr>
              <a:t>115 Fighter Wing</a:t>
            </a:r>
          </a:p>
        </p:txBody>
      </p:sp>
      <p:sp>
        <p:nvSpPr>
          <p:cNvPr id="85" name="5-Point Star 84"/>
          <p:cNvSpPr/>
          <p:nvPr/>
        </p:nvSpPr>
        <p:spPr bwMode="auto">
          <a:xfrm>
            <a:off x="5505450" y="2257425"/>
            <a:ext cx="136525" cy="136525"/>
          </a:xfrm>
          <a:prstGeom prst="star5">
            <a:avLst/>
          </a:prstGeom>
          <a:solidFill>
            <a:srgbClr val="FFFF00"/>
          </a:solidFill>
          <a:ln w="3175" cap="flat" cmpd="sng" algn="ctr">
            <a:solidFill>
              <a:srgbClr val="FF0000"/>
            </a:solidFill>
            <a:prstDash val="solid"/>
            <a:round/>
            <a:headEnd type="none" w="med" len="med"/>
            <a:tailEnd type="none" w="med" len="med"/>
          </a:ln>
          <a:effectLst/>
        </p:spPr>
        <p:txBody>
          <a:bodyPr>
            <a:spAutoFit/>
          </a:bodyPr>
          <a:lstStyle/>
          <a:p>
            <a:pPr>
              <a:defRPr/>
            </a:pPr>
            <a:endParaRPr lang="en-US"/>
          </a:p>
        </p:txBody>
      </p:sp>
      <p:sp>
        <p:nvSpPr>
          <p:cNvPr id="86" name="TextBox 85"/>
          <p:cNvSpPr txBox="1"/>
          <p:nvPr/>
        </p:nvSpPr>
        <p:spPr>
          <a:xfrm>
            <a:off x="4710113" y="2724150"/>
            <a:ext cx="1428750" cy="369888"/>
          </a:xfrm>
          <a:prstGeom prst="rect">
            <a:avLst/>
          </a:prstGeom>
          <a:noFill/>
          <a:effectLst>
            <a:outerShdw blurRad="50800" dist="38100" dir="2700000" algn="tl" rotWithShape="0">
              <a:prstClr val="black">
                <a:alpha val="40000"/>
              </a:prstClr>
            </a:outerShdw>
          </a:effectLst>
        </p:spPr>
        <p:txBody>
          <a:bodyPr>
            <a:spAutoFit/>
          </a:bodyPr>
          <a:lstStyle/>
          <a:p>
            <a:pPr algn="r">
              <a:defRPr/>
            </a:pPr>
            <a:r>
              <a:rPr lang="en-US" sz="900" b="0" dirty="0">
                <a:solidFill>
                  <a:schemeClr val="bg1"/>
                </a:solidFill>
                <a:effectLst>
                  <a:outerShdw blurRad="38100" dist="38100" dir="2700000" algn="tl">
                    <a:srgbClr val="000000">
                      <a:alpha val="43137"/>
                    </a:srgbClr>
                  </a:outerShdw>
                </a:effectLst>
                <a:latin typeface="Arial Narrow" pitchFamily="34" charset="0"/>
              </a:rPr>
              <a:t>88 Medical Group  Wright Patterson AFB</a:t>
            </a:r>
          </a:p>
        </p:txBody>
      </p:sp>
      <p:sp>
        <p:nvSpPr>
          <p:cNvPr id="88" name="TextBox 87"/>
          <p:cNvSpPr txBox="1"/>
          <p:nvPr/>
        </p:nvSpPr>
        <p:spPr>
          <a:xfrm>
            <a:off x="2833688" y="3643313"/>
            <a:ext cx="1262062" cy="369887"/>
          </a:xfrm>
          <a:prstGeom prst="rect">
            <a:avLst/>
          </a:prstGeom>
          <a:noFill/>
          <a:effectLst>
            <a:outerShdw blurRad="50800" dist="38100" dir="2700000" algn="tl" rotWithShape="0">
              <a:prstClr val="black">
                <a:alpha val="40000"/>
              </a:prstClr>
            </a:outerShdw>
          </a:effectLst>
        </p:spPr>
        <p:txBody>
          <a:bodyPr>
            <a:spAutoFit/>
          </a:bodyPr>
          <a:lstStyle/>
          <a:p>
            <a:pPr algn="r">
              <a:defRPr/>
            </a:pPr>
            <a:r>
              <a:rPr lang="en-US" sz="900" b="0" dirty="0">
                <a:solidFill>
                  <a:schemeClr val="bg1"/>
                </a:solidFill>
                <a:latin typeface="Arial Narrow" pitchFamily="34" charset="0"/>
              </a:rPr>
              <a:t>97 Maintenance Group, Altus AFB</a:t>
            </a:r>
            <a:endParaRPr lang="en-US" sz="900" b="0" dirty="0">
              <a:solidFill>
                <a:schemeClr val="bg1"/>
              </a:solidFill>
              <a:effectLst>
                <a:outerShdw blurRad="38100" dist="38100" dir="2700000" algn="tl">
                  <a:srgbClr val="000000">
                    <a:alpha val="43137"/>
                  </a:srgbClr>
                </a:outerShdw>
              </a:effectLst>
              <a:latin typeface="Arial Narrow" pitchFamily="34" charset="0"/>
            </a:endParaRPr>
          </a:p>
        </p:txBody>
      </p:sp>
      <p:sp>
        <p:nvSpPr>
          <p:cNvPr id="89" name="5-Point Star 88"/>
          <p:cNvSpPr/>
          <p:nvPr/>
        </p:nvSpPr>
        <p:spPr bwMode="auto">
          <a:xfrm>
            <a:off x="4010025" y="3714750"/>
            <a:ext cx="136525" cy="136525"/>
          </a:xfrm>
          <a:prstGeom prst="star5">
            <a:avLst/>
          </a:prstGeom>
          <a:solidFill>
            <a:schemeClr val="accent6">
              <a:lumMod val="40000"/>
              <a:lumOff val="60000"/>
            </a:schemeClr>
          </a:solidFill>
          <a:ln w="3175" cap="flat" cmpd="sng" algn="ctr">
            <a:solidFill>
              <a:srgbClr val="FF0000"/>
            </a:solidFill>
            <a:prstDash val="solid"/>
            <a:round/>
            <a:headEnd type="none" w="med" len="med"/>
            <a:tailEnd type="none" w="med" len="med"/>
          </a:ln>
          <a:effectLst/>
        </p:spPr>
        <p:txBody>
          <a:bodyPr>
            <a:spAutoFit/>
          </a:bodyPr>
          <a:lstStyle/>
          <a:p>
            <a:pPr>
              <a:defRPr/>
            </a:pPr>
            <a:endParaRPr lang="en-US"/>
          </a:p>
        </p:txBody>
      </p:sp>
      <p:sp>
        <p:nvSpPr>
          <p:cNvPr id="90" name="5-Point Star 89"/>
          <p:cNvSpPr/>
          <p:nvPr/>
        </p:nvSpPr>
        <p:spPr bwMode="auto">
          <a:xfrm>
            <a:off x="4124325" y="3790950"/>
            <a:ext cx="136525" cy="136525"/>
          </a:xfrm>
          <a:prstGeom prst="star5">
            <a:avLst/>
          </a:prstGeom>
          <a:solidFill>
            <a:schemeClr val="accent6">
              <a:lumMod val="40000"/>
              <a:lumOff val="60000"/>
            </a:schemeClr>
          </a:solidFill>
          <a:ln w="3175" cap="flat" cmpd="sng" algn="ctr">
            <a:solidFill>
              <a:srgbClr val="FF0000"/>
            </a:solidFill>
            <a:prstDash val="solid"/>
            <a:round/>
            <a:headEnd type="none" w="med" len="med"/>
            <a:tailEnd type="none" w="med" len="med"/>
          </a:ln>
          <a:effectLst/>
        </p:spPr>
        <p:txBody>
          <a:bodyPr>
            <a:spAutoFit/>
          </a:bodyPr>
          <a:lstStyle/>
          <a:p>
            <a:pPr>
              <a:defRPr/>
            </a:pPr>
            <a:endParaRPr lang="en-US"/>
          </a:p>
        </p:txBody>
      </p:sp>
      <p:sp>
        <p:nvSpPr>
          <p:cNvPr id="91" name="TextBox 90"/>
          <p:cNvSpPr txBox="1"/>
          <p:nvPr/>
        </p:nvSpPr>
        <p:spPr>
          <a:xfrm>
            <a:off x="4129088" y="3733800"/>
            <a:ext cx="1428750" cy="230188"/>
          </a:xfrm>
          <a:prstGeom prst="rect">
            <a:avLst/>
          </a:prstGeom>
          <a:noFill/>
          <a:effectLst>
            <a:outerShdw blurRad="50800" dist="38100" dir="2700000" algn="tl" rotWithShape="0">
              <a:prstClr val="black">
                <a:alpha val="40000"/>
              </a:prstClr>
            </a:outerShdw>
          </a:effectLst>
        </p:spPr>
        <p:txBody>
          <a:bodyPr>
            <a:spAutoFit/>
          </a:bodyPr>
          <a:lstStyle/>
          <a:p>
            <a:pPr algn="r">
              <a:defRPr/>
            </a:pPr>
            <a:r>
              <a:rPr lang="en-US" sz="900" b="0" dirty="0">
                <a:solidFill>
                  <a:schemeClr val="bg1"/>
                </a:solidFill>
                <a:effectLst>
                  <a:outerShdw blurRad="38100" dist="38100" dir="2700000" algn="tl">
                    <a:srgbClr val="000000">
                      <a:alpha val="43137"/>
                    </a:srgbClr>
                  </a:outerShdw>
                </a:effectLst>
                <a:latin typeface="Arial Narrow" pitchFamily="34" charset="0"/>
              </a:rPr>
              <a:t>McAllister Ammunition Plant</a:t>
            </a:r>
          </a:p>
        </p:txBody>
      </p:sp>
      <p:sp>
        <p:nvSpPr>
          <p:cNvPr id="95" name="TextBox 94"/>
          <p:cNvSpPr txBox="1"/>
          <p:nvPr/>
        </p:nvSpPr>
        <p:spPr>
          <a:xfrm>
            <a:off x="4552950" y="5929313"/>
            <a:ext cx="1428750" cy="230187"/>
          </a:xfrm>
          <a:prstGeom prst="rect">
            <a:avLst/>
          </a:prstGeom>
          <a:noFill/>
          <a:effectLst>
            <a:outerShdw blurRad="50800" dist="38100" dir="2700000" algn="tl" rotWithShape="0">
              <a:prstClr val="black">
                <a:alpha val="40000"/>
              </a:prstClr>
            </a:outerShdw>
          </a:effectLst>
        </p:spPr>
        <p:txBody>
          <a:bodyPr>
            <a:spAutoFit/>
          </a:bodyPr>
          <a:lstStyle/>
          <a:p>
            <a:pPr algn="r">
              <a:defRPr/>
            </a:pPr>
            <a:r>
              <a:rPr lang="en-US" sz="900" b="0" dirty="0">
                <a:solidFill>
                  <a:schemeClr val="bg1"/>
                </a:solidFill>
                <a:effectLst>
                  <a:outerShdw blurRad="38100" dist="38100" dir="2700000" algn="tl">
                    <a:srgbClr val="000000">
                      <a:alpha val="43137"/>
                    </a:srgbClr>
                  </a:outerShdw>
                </a:effectLst>
                <a:latin typeface="Arial Narrow" pitchFamily="34" charset="0"/>
              </a:rPr>
              <a:t>NAS Key West</a:t>
            </a:r>
          </a:p>
        </p:txBody>
      </p:sp>
      <p:sp>
        <p:nvSpPr>
          <p:cNvPr id="96" name="5-Point Star 95"/>
          <p:cNvSpPr/>
          <p:nvPr/>
        </p:nvSpPr>
        <p:spPr bwMode="auto">
          <a:xfrm>
            <a:off x="5448300" y="3657600"/>
            <a:ext cx="136525" cy="136525"/>
          </a:xfrm>
          <a:prstGeom prst="star5">
            <a:avLst/>
          </a:prstGeom>
          <a:solidFill>
            <a:schemeClr val="accent6">
              <a:lumMod val="40000"/>
              <a:lumOff val="60000"/>
            </a:schemeClr>
          </a:solidFill>
          <a:ln w="3175" cap="flat" cmpd="sng" algn="ctr">
            <a:solidFill>
              <a:srgbClr val="FF0000"/>
            </a:solidFill>
            <a:prstDash val="solid"/>
            <a:round/>
            <a:headEnd type="none" w="med" len="med"/>
            <a:tailEnd type="none" w="med" len="med"/>
          </a:ln>
          <a:effectLst/>
        </p:spPr>
        <p:txBody>
          <a:bodyPr>
            <a:spAutoFit/>
          </a:bodyPr>
          <a:lstStyle/>
          <a:p>
            <a:pPr>
              <a:defRPr/>
            </a:pPr>
            <a:endParaRPr lang="en-US"/>
          </a:p>
        </p:txBody>
      </p:sp>
      <p:sp>
        <p:nvSpPr>
          <p:cNvPr id="97" name="TextBox 96"/>
          <p:cNvSpPr txBox="1"/>
          <p:nvPr/>
        </p:nvSpPr>
        <p:spPr>
          <a:xfrm>
            <a:off x="5310188" y="3629025"/>
            <a:ext cx="1428750" cy="230188"/>
          </a:xfrm>
          <a:prstGeom prst="rect">
            <a:avLst/>
          </a:prstGeom>
          <a:noFill/>
          <a:effectLst>
            <a:outerShdw blurRad="50800" dist="38100" dir="2700000" algn="tl" rotWithShape="0">
              <a:prstClr val="black">
                <a:alpha val="40000"/>
              </a:prstClr>
            </a:outerShdw>
          </a:effectLst>
        </p:spPr>
        <p:txBody>
          <a:bodyPr>
            <a:spAutoFit/>
          </a:bodyPr>
          <a:lstStyle/>
          <a:p>
            <a:pPr algn="r">
              <a:defRPr/>
            </a:pPr>
            <a:r>
              <a:rPr lang="en-US" sz="900" b="0" dirty="0">
                <a:solidFill>
                  <a:schemeClr val="bg1"/>
                </a:solidFill>
                <a:effectLst>
                  <a:outerShdw blurRad="38100" dist="38100" dir="2700000" algn="tl">
                    <a:srgbClr val="000000">
                      <a:alpha val="43137"/>
                    </a:srgbClr>
                  </a:outerShdw>
                </a:effectLst>
                <a:latin typeface="Arial Narrow" pitchFamily="34" charset="0"/>
              </a:rPr>
              <a:t>USACE Louisville District</a:t>
            </a:r>
          </a:p>
        </p:txBody>
      </p:sp>
      <p:sp>
        <p:nvSpPr>
          <p:cNvPr id="98" name="5-Point Star 97"/>
          <p:cNvSpPr/>
          <p:nvPr/>
        </p:nvSpPr>
        <p:spPr bwMode="auto">
          <a:xfrm>
            <a:off x="5838825" y="4362450"/>
            <a:ext cx="136525" cy="136525"/>
          </a:xfrm>
          <a:prstGeom prst="star5">
            <a:avLst/>
          </a:prstGeom>
          <a:solidFill>
            <a:schemeClr val="accent6">
              <a:lumMod val="40000"/>
              <a:lumOff val="60000"/>
            </a:schemeClr>
          </a:solidFill>
          <a:ln w="3175" cap="flat" cmpd="sng" algn="ctr">
            <a:solidFill>
              <a:srgbClr val="FF0000"/>
            </a:solidFill>
            <a:prstDash val="solid"/>
            <a:round/>
            <a:headEnd type="none" w="med" len="med"/>
            <a:tailEnd type="none" w="med" len="med"/>
          </a:ln>
          <a:effectLst/>
        </p:spPr>
        <p:txBody>
          <a:bodyPr>
            <a:spAutoFit/>
          </a:bodyPr>
          <a:lstStyle/>
          <a:p>
            <a:pPr>
              <a:defRPr/>
            </a:pPr>
            <a:endParaRPr lang="en-US"/>
          </a:p>
        </p:txBody>
      </p:sp>
      <p:sp>
        <p:nvSpPr>
          <p:cNvPr id="99" name="TextBox 98"/>
          <p:cNvSpPr txBox="1"/>
          <p:nvPr/>
        </p:nvSpPr>
        <p:spPr>
          <a:xfrm>
            <a:off x="5157788" y="4352925"/>
            <a:ext cx="1428750" cy="230188"/>
          </a:xfrm>
          <a:prstGeom prst="rect">
            <a:avLst/>
          </a:prstGeom>
          <a:noFill/>
          <a:effectLst>
            <a:outerShdw blurRad="50800" dist="38100" dir="2700000" algn="tl" rotWithShape="0">
              <a:prstClr val="black">
                <a:alpha val="40000"/>
              </a:prstClr>
            </a:outerShdw>
          </a:effectLst>
        </p:spPr>
        <p:txBody>
          <a:bodyPr>
            <a:spAutoFit/>
          </a:bodyPr>
          <a:lstStyle/>
          <a:p>
            <a:pPr algn="r">
              <a:defRPr/>
            </a:pPr>
            <a:r>
              <a:rPr lang="en-US" sz="900" b="0" dirty="0">
                <a:solidFill>
                  <a:schemeClr val="bg1"/>
                </a:solidFill>
                <a:effectLst>
                  <a:outerShdw blurRad="38100" dist="38100" dir="2700000" algn="tl">
                    <a:srgbClr val="000000">
                      <a:alpha val="43137"/>
                    </a:srgbClr>
                  </a:outerShdw>
                </a:effectLst>
                <a:latin typeface="Arial Narrow" pitchFamily="34" charset="0"/>
              </a:rPr>
              <a:t>Ft. Gordon</a:t>
            </a:r>
          </a:p>
        </p:txBody>
      </p:sp>
      <p:sp>
        <p:nvSpPr>
          <p:cNvPr id="100" name="5-Point Star 99"/>
          <p:cNvSpPr/>
          <p:nvPr/>
        </p:nvSpPr>
        <p:spPr bwMode="auto">
          <a:xfrm>
            <a:off x="5929313" y="3386138"/>
            <a:ext cx="136525" cy="136525"/>
          </a:xfrm>
          <a:prstGeom prst="star5">
            <a:avLst/>
          </a:prstGeom>
          <a:solidFill>
            <a:schemeClr val="accent6">
              <a:lumMod val="40000"/>
              <a:lumOff val="60000"/>
            </a:schemeClr>
          </a:solidFill>
          <a:ln w="3175" cap="flat" cmpd="sng" algn="ctr">
            <a:solidFill>
              <a:srgbClr val="FF0000"/>
            </a:solidFill>
            <a:prstDash val="solid"/>
            <a:round/>
            <a:headEnd type="none" w="med" len="med"/>
            <a:tailEnd type="none" w="med" len="med"/>
          </a:ln>
          <a:effectLst/>
        </p:spPr>
        <p:txBody>
          <a:bodyPr>
            <a:spAutoFit/>
          </a:bodyPr>
          <a:lstStyle/>
          <a:p>
            <a:pPr>
              <a:defRPr/>
            </a:pPr>
            <a:endParaRPr lang="en-US"/>
          </a:p>
        </p:txBody>
      </p:sp>
      <p:sp>
        <p:nvSpPr>
          <p:cNvPr id="101" name="TextBox 100"/>
          <p:cNvSpPr txBox="1"/>
          <p:nvPr/>
        </p:nvSpPr>
        <p:spPr>
          <a:xfrm>
            <a:off x="5372100" y="3357563"/>
            <a:ext cx="1428750" cy="230187"/>
          </a:xfrm>
          <a:prstGeom prst="rect">
            <a:avLst/>
          </a:prstGeom>
          <a:noFill/>
          <a:effectLst>
            <a:outerShdw blurRad="50800" dist="38100" dir="2700000" algn="tl" rotWithShape="0">
              <a:prstClr val="black">
                <a:alpha val="40000"/>
              </a:prstClr>
            </a:outerShdw>
          </a:effectLst>
        </p:spPr>
        <p:txBody>
          <a:bodyPr>
            <a:spAutoFit/>
          </a:bodyPr>
          <a:lstStyle/>
          <a:p>
            <a:pPr algn="r">
              <a:defRPr/>
            </a:pPr>
            <a:r>
              <a:rPr lang="en-US" sz="900" b="0" dirty="0">
                <a:solidFill>
                  <a:schemeClr val="bg1"/>
                </a:solidFill>
                <a:effectLst>
                  <a:outerShdw blurRad="38100" dist="38100" dir="2700000" algn="tl">
                    <a:srgbClr val="000000">
                      <a:alpha val="43137"/>
                    </a:srgbClr>
                  </a:outerShdw>
                </a:effectLst>
                <a:latin typeface="Arial Narrow" pitchFamily="34" charset="0"/>
              </a:rPr>
              <a:t>Blue Grass AD</a:t>
            </a:r>
          </a:p>
        </p:txBody>
      </p:sp>
      <p:sp>
        <p:nvSpPr>
          <p:cNvPr id="93" name="5-Point Star 92"/>
          <p:cNvSpPr/>
          <p:nvPr/>
        </p:nvSpPr>
        <p:spPr bwMode="auto">
          <a:xfrm>
            <a:off x="6181725" y="4248150"/>
            <a:ext cx="136525" cy="136525"/>
          </a:xfrm>
          <a:prstGeom prst="star5">
            <a:avLst/>
          </a:prstGeom>
          <a:solidFill>
            <a:srgbClr val="FFFF00"/>
          </a:solidFill>
          <a:ln w="3175" cap="flat" cmpd="sng" algn="ctr">
            <a:solidFill>
              <a:srgbClr val="FF0000"/>
            </a:solidFill>
            <a:prstDash val="solid"/>
            <a:round/>
            <a:headEnd type="none" w="med" len="med"/>
            <a:tailEnd type="none" w="med" len="med"/>
          </a:ln>
          <a:effectLst/>
        </p:spPr>
        <p:txBody>
          <a:bodyPr>
            <a:spAutoFit/>
          </a:bodyPr>
          <a:lstStyle/>
          <a:p>
            <a:pPr>
              <a:defRPr/>
            </a:pPr>
            <a:endParaRPr lang="en-US"/>
          </a:p>
        </p:txBody>
      </p:sp>
      <p:sp>
        <p:nvSpPr>
          <p:cNvPr id="103" name="5-Point Star 102"/>
          <p:cNvSpPr/>
          <p:nvPr/>
        </p:nvSpPr>
        <p:spPr bwMode="auto">
          <a:xfrm>
            <a:off x="1628775" y="5619750"/>
            <a:ext cx="136525" cy="136525"/>
          </a:xfrm>
          <a:prstGeom prst="star5">
            <a:avLst/>
          </a:prstGeom>
          <a:solidFill>
            <a:srgbClr val="00F200"/>
          </a:solidFill>
          <a:ln w="3175" cap="flat" cmpd="sng" algn="ctr">
            <a:solidFill>
              <a:srgbClr val="FF0000"/>
            </a:solidFill>
            <a:prstDash val="solid"/>
            <a:round/>
            <a:headEnd type="none" w="med" len="med"/>
            <a:tailEnd type="none" w="med" len="med"/>
          </a:ln>
          <a:effectLst/>
        </p:spPr>
        <p:txBody>
          <a:bodyPr>
            <a:spAutoFit/>
          </a:bodyPr>
          <a:lstStyle/>
          <a:p>
            <a:pPr>
              <a:defRPr/>
            </a:pPr>
            <a:endParaRPr lang="en-US"/>
          </a:p>
        </p:txBody>
      </p:sp>
      <p:sp>
        <p:nvSpPr>
          <p:cNvPr id="104" name="TextBox 103"/>
          <p:cNvSpPr txBox="1"/>
          <p:nvPr/>
        </p:nvSpPr>
        <p:spPr>
          <a:xfrm>
            <a:off x="1709738" y="5967413"/>
            <a:ext cx="1566862" cy="254000"/>
          </a:xfrm>
          <a:prstGeom prst="rect">
            <a:avLst/>
          </a:prstGeom>
          <a:noFill/>
          <a:effectLst>
            <a:outerShdw blurRad="50800" dist="38100" dir="2700000" algn="tl" rotWithShape="0">
              <a:prstClr val="black">
                <a:alpha val="40000"/>
              </a:prstClr>
            </a:outerShdw>
          </a:effectLst>
        </p:spPr>
        <p:txBody>
          <a:bodyPr>
            <a:spAutoFit/>
          </a:bodyPr>
          <a:lstStyle/>
          <a:p>
            <a:pPr>
              <a:defRPr/>
            </a:pPr>
            <a:r>
              <a:rPr lang="en-US" sz="1050" b="0" dirty="0">
                <a:solidFill>
                  <a:schemeClr val="bg1"/>
                </a:solidFill>
                <a:effectLst>
                  <a:outerShdw blurRad="38100" dist="38100" dir="2700000" algn="tl">
                    <a:srgbClr val="000000">
                      <a:alpha val="43137"/>
                    </a:srgbClr>
                  </a:outerShdw>
                </a:effectLst>
                <a:latin typeface="Arial Narrow" pitchFamily="34" charset="0"/>
              </a:rPr>
              <a:t>11 Potential Star Sites</a:t>
            </a:r>
          </a:p>
        </p:txBody>
      </p:sp>
      <p:sp>
        <p:nvSpPr>
          <p:cNvPr id="94" name="TextBox 93"/>
          <p:cNvSpPr txBox="1"/>
          <p:nvPr/>
        </p:nvSpPr>
        <p:spPr>
          <a:xfrm>
            <a:off x="1719263" y="5576888"/>
            <a:ext cx="1776412" cy="415925"/>
          </a:xfrm>
          <a:prstGeom prst="rect">
            <a:avLst/>
          </a:prstGeom>
          <a:noFill/>
          <a:effectLst>
            <a:outerShdw blurRad="50800" dist="38100" dir="2700000" algn="tl" rotWithShape="0">
              <a:prstClr val="black">
                <a:alpha val="40000"/>
              </a:prstClr>
            </a:outerShdw>
          </a:effectLst>
        </p:spPr>
        <p:txBody>
          <a:bodyPr>
            <a:spAutoFit/>
          </a:bodyPr>
          <a:lstStyle/>
          <a:p>
            <a:pPr>
              <a:defRPr/>
            </a:pPr>
            <a:r>
              <a:rPr lang="en-US" sz="1050" b="0" dirty="0">
                <a:solidFill>
                  <a:schemeClr val="bg1"/>
                </a:solidFill>
                <a:effectLst>
                  <a:outerShdw blurRad="38100" dist="38100" dir="2700000" algn="tl">
                    <a:srgbClr val="000000">
                      <a:alpha val="43137"/>
                    </a:srgbClr>
                  </a:outerShdw>
                </a:effectLst>
                <a:latin typeface="Arial Narrow" pitchFamily="34" charset="0"/>
              </a:rPr>
              <a:t>4 Recommended Star Sites (includes 1 Merit Site)</a:t>
            </a:r>
          </a:p>
        </p:txBody>
      </p:sp>
      <p:sp>
        <p:nvSpPr>
          <p:cNvPr id="102" name="5-Point Star 101"/>
          <p:cNvSpPr/>
          <p:nvPr/>
        </p:nvSpPr>
        <p:spPr bwMode="auto">
          <a:xfrm>
            <a:off x="1638300" y="6019800"/>
            <a:ext cx="136525" cy="136525"/>
          </a:xfrm>
          <a:prstGeom prst="star5">
            <a:avLst/>
          </a:prstGeom>
          <a:solidFill>
            <a:schemeClr val="accent6">
              <a:lumMod val="40000"/>
              <a:lumOff val="60000"/>
            </a:schemeClr>
          </a:solidFill>
          <a:ln w="3175" cap="flat" cmpd="sng" algn="ctr">
            <a:solidFill>
              <a:srgbClr val="FF0000"/>
            </a:solidFill>
            <a:prstDash val="solid"/>
            <a:round/>
            <a:headEnd type="none" w="med" len="med"/>
            <a:tailEnd type="none" w="med" len="med"/>
          </a:ln>
          <a:effectLst/>
        </p:spPr>
        <p:txBody>
          <a:bodyPr>
            <a:spAutoFit/>
          </a:bodyPr>
          <a:lstStyle/>
          <a:p>
            <a:pPr>
              <a:defRPr/>
            </a:pPr>
            <a:endParaRPr lang="en-US"/>
          </a:p>
        </p:txBody>
      </p:sp>
      <p:sp>
        <p:nvSpPr>
          <p:cNvPr id="105" name="TextBox 104"/>
          <p:cNvSpPr txBox="1"/>
          <p:nvPr/>
        </p:nvSpPr>
        <p:spPr>
          <a:xfrm>
            <a:off x="7019925" y="5024438"/>
            <a:ext cx="1366838" cy="230187"/>
          </a:xfrm>
          <a:prstGeom prst="rect">
            <a:avLst/>
          </a:prstGeom>
          <a:noFill/>
          <a:effectLst>
            <a:outerShdw blurRad="50800" dist="38100" dir="2700000" algn="tl" rotWithShape="0">
              <a:prstClr val="black">
                <a:alpha val="40000"/>
              </a:prstClr>
            </a:outerShdw>
          </a:effectLst>
        </p:spPr>
        <p:txBody>
          <a:bodyPr>
            <a:spAutoFit/>
          </a:bodyPr>
          <a:lstStyle/>
          <a:p>
            <a:pPr algn="r">
              <a:defRPr/>
            </a:pPr>
            <a:r>
              <a:rPr lang="en-US" sz="900" b="0" dirty="0">
                <a:solidFill>
                  <a:schemeClr val="bg1"/>
                </a:solidFill>
                <a:effectLst>
                  <a:outerShdw blurRad="38100" dist="38100" dir="2700000" algn="tl">
                    <a:srgbClr val="000000">
                      <a:alpha val="43137"/>
                    </a:srgbClr>
                  </a:outerShdw>
                </a:effectLst>
                <a:latin typeface="Arial Narrow" pitchFamily="34" charset="0"/>
              </a:rPr>
              <a:t>USAG - Kaiserslautern</a:t>
            </a:r>
          </a:p>
        </p:txBody>
      </p:sp>
      <p:sp>
        <p:nvSpPr>
          <p:cNvPr id="106" name="5-Point Star 105"/>
          <p:cNvSpPr/>
          <p:nvPr/>
        </p:nvSpPr>
        <p:spPr bwMode="auto">
          <a:xfrm>
            <a:off x="8301038" y="5076825"/>
            <a:ext cx="136525" cy="136525"/>
          </a:xfrm>
          <a:prstGeom prst="star5">
            <a:avLst/>
          </a:prstGeom>
          <a:solidFill>
            <a:srgbClr val="FFFF00"/>
          </a:solidFill>
          <a:ln w="3175" cap="flat" cmpd="sng" algn="ctr">
            <a:solidFill>
              <a:srgbClr val="FF0000"/>
            </a:solidFill>
            <a:prstDash val="solid"/>
            <a:round/>
            <a:headEnd type="none" w="med" len="med"/>
            <a:tailEnd type="none" w="med" len="med"/>
          </a:ln>
          <a:effectLst/>
        </p:spPr>
        <p:txBody>
          <a:bodyPr>
            <a:spAutoFit/>
          </a:bodyPr>
          <a:lstStyle/>
          <a:p>
            <a:pPr>
              <a:defRPr/>
            </a:pPr>
            <a:endParaRPr lang="en-US"/>
          </a:p>
        </p:txBody>
      </p:sp>
      <p:sp>
        <p:nvSpPr>
          <p:cNvPr id="107" name="5-Point Star 106"/>
          <p:cNvSpPr/>
          <p:nvPr/>
        </p:nvSpPr>
        <p:spPr bwMode="auto">
          <a:xfrm>
            <a:off x="6092825" y="2774950"/>
            <a:ext cx="136525" cy="136525"/>
          </a:xfrm>
          <a:prstGeom prst="star5">
            <a:avLst/>
          </a:prstGeom>
          <a:solidFill>
            <a:srgbClr val="00CC00"/>
          </a:solidFill>
          <a:ln w="3175" cap="flat" cmpd="sng" algn="ctr">
            <a:solidFill>
              <a:srgbClr val="FF0000"/>
            </a:solidFill>
            <a:prstDash val="solid"/>
            <a:round/>
            <a:headEnd type="none" w="med" len="med"/>
            <a:tailEnd type="none" w="med" len="med"/>
          </a:ln>
          <a:effectLst/>
        </p:spPr>
        <p:txBody>
          <a:bodyPr>
            <a:spAutoFit/>
          </a:bodyPr>
          <a:lstStyle/>
          <a:p>
            <a:pPr>
              <a:defRPr/>
            </a:pPr>
            <a:endParaRPr lang="en-US"/>
          </a:p>
        </p:txBody>
      </p:sp>
      <p:sp>
        <p:nvSpPr>
          <p:cNvPr id="108" name="TextBox 107"/>
          <p:cNvSpPr txBox="1"/>
          <p:nvPr/>
        </p:nvSpPr>
        <p:spPr>
          <a:xfrm>
            <a:off x="6188075" y="2687638"/>
            <a:ext cx="1428750" cy="230187"/>
          </a:xfrm>
          <a:prstGeom prst="rect">
            <a:avLst/>
          </a:prstGeom>
          <a:noFill/>
          <a:effectLst>
            <a:outerShdw blurRad="50800" dist="38100" dir="2700000" algn="tl" rotWithShape="0">
              <a:prstClr val="black">
                <a:alpha val="40000"/>
              </a:prstClr>
            </a:outerShdw>
          </a:effectLst>
        </p:spPr>
        <p:txBody>
          <a:bodyPr>
            <a:spAutoFit/>
          </a:bodyPr>
          <a:lstStyle/>
          <a:p>
            <a:pPr>
              <a:defRPr/>
            </a:pPr>
            <a:r>
              <a:rPr lang="en-US" sz="900" b="0" dirty="0">
                <a:solidFill>
                  <a:schemeClr val="bg1"/>
                </a:solidFill>
                <a:effectLst>
                  <a:outerShdw blurRad="38100" dist="38100" dir="2700000" algn="tl">
                    <a:srgbClr val="000000">
                      <a:alpha val="43137"/>
                    </a:srgbClr>
                  </a:outerShdw>
                </a:effectLst>
                <a:latin typeface="Arial Narrow" pitchFamily="34" charset="0"/>
              </a:rPr>
              <a:t>WPAFB AERO Systems</a:t>
            </a:r>
          </a:p>
        </p:txBody>
      </p:sp>
      <p:sp>
        <p:nvSpPr>
          <p:cNvPr id="109" name="5-Point Star 108"/>
          <p:cNvSpPr/>
          <p:nvPr/>
        </p:nvSpPr>
        <p:spPr bwMode="auto">
          <a:xfrm>
            <a:off x="3606800" y="5232400"/>
            <a:ext cx="136525" cy="136525"/>
          </a:xfrm>
          <a:prstGeom prst="star5">
            <a:avLst/>
          </a:prstGeom>
          <a:solidFill>
            <a:schemeClr val="accent6">
              <a:lumMod val="40000"/>
              <a:lumOff val="60000"/>
            </a:schemeClr>
          </a:solidFill>
          <a:ln w="3175" cap="flat" cmpd="sng" algn="ctr">
            <a:solidFill>
              <a:srgbClr val="FF0000"/>
            </a:solidFill>
            <a:prstDash val="solid"/>
            <a:round/>
            <a:headEnd type="none" w="med" len="med"/>
            <a:tailEnd type="none" w="med" len="med"/>
          </a:ln>
          <a:effectLst/>
        </p:spPr>
        <p:txBody>
          <a:bodyPr>
            <a:spAutoFit/>
          </a:bodyPr>
          <a:lstStyle/>
          <a:p>
            <a:pPr>
              <a:defRPr/>
            </a:pPr>
            <a:endParaRPr lang="en-US"/>
          </a:p>
        </p:txBody>
      </p:sp>
      <p:sp>
        <p:nvSpPr>
          <p:cNvPr id="110" name="5-Point Star 109"/>
          <p:cNvSpPr/>
          <p:nvPr/>
        </p:nvSpPr>
        <p:spPr bwMode="auto">
          <a:xfrm>
            <a:off x="6996113" y="3090863"/>
            <a:ext cx="136525" cy="136525"/>
          </a:xfrm>
          <a:prstGeom prst="star5">
            <a:avLst/>
          </a:prstGeom>
          <a:solidFill>
            <a:srgbClr val="00CC00"/>
          </a:solidFill>
          <a:ln w="3175" cap="flat" cmpd="sng" algn="ctr">
            <a:solidFill>
              <a:srgbClr val="FF0000"/>
            </a:solidFill>
            <a:prstDash val="solid"/>
            <a:round/>
            <a:headEnd type="none" w="med" len="med"/>
            <a:tailEnd type="none" w="med" len="med"/>
          </a:ln>
          <a:effectLst/>
        </p:spPr>
        <p:txBody>
          <a:bodyPr>
            <a:spAutoFit/>
          </a:bodyPr>
          <a:lstStyle/>
          <a:p>
            <a:pPr>
              <a:defRPr/>
            </a:pPr>
            <a:endParaRPr lang="en-US"/>
          </a:p>
        </p:txBody>
      </p:sp>
      <p:sp>
        <p:nvSpPr>
          <p:cNvPr id="113" name="TextBox 112"/>
          <p:cNvSpPr txBox="1"/>
          <p:nvPr/>
        </p:nvSpPr>
        <p:spPr>
          <a:xfrm>
            <a:off x="7123113" y="3062288"/>
            <a:ext cx="1047750" cy="230187"/>
          </a:xfrm>
          <a:prstGeom prst="rect">
            <a:avLst/>
          </a:prstGeom>
          <a:noFill/>
        </p:spPr>
        <p:txBody>
          <a:bodyPr wrap="none">
            <a:spAutoFit/>
          </a:bodyPr>
          <a:lstStyle/>
          <a:p>
            <a:pPr>
              <a:defRPr/>
            </a:pPr>
            <a:r>
              <a:rPr lang="en-US" sz="900" b="0" dirty="0">
                <a:solidFill>
                  <a:schemeClr val="bg1"/>
                </a:solidFill>
                <a:effectLst>
                  <a:outerShdw blurRad="38100" dist="38100" dir="2700000" algn="tl">
                    <a:srgbClr val="000000">
                      <a:alpha val="43137"/>
                    </a:srgbClr>
                  </a:outerShdw>
                </a:effectLst>
                <a:latin typeface="Arial Narrow" pitchFamily="34" charset="0"/>
                <a:cs typeface="Arial" pitchFamily="34" charset="0"/>
              </a:rPr>
              <a:t>USAG – Fort </a:t>
            </a:r>
            <a:r>
              <a:rPr lang="en-US" sz="900" b="0" dirty="0" err="1">
                <a:solidFill>
                  <a:schemeClr val="bg1"/>
                </a:solidFill>
                <a:effectLst>
                  <a:outerShdw blurRad="38100" dist="38100" dir="2700000" algn="tl">
                    <a:srgbClr val="000000">
                      <a:alpha val="43137"/>
                    </a:srgbClr>
                  </a:outerShdw>
                </a:effectLst>
                <a:latin typeface="Arial Narrow" pitchFamily="34" charset="0"/>
                <a:cs typeface="Arial" pitchFamily="34" charset="0"/>
              </a:rPr>
              <a:t>Detrick</a:t>
            </a:r>
            <a:endParaRPr lang="en-US" sz="900" b="0" dirty="0">
              <a:solidFill>
                <a:schemeClr val="bg1"/>
              </a:solidFill>
              <a:effectLst>
                <a:outerShdw blurRad="38100" dist="38100" dir="2700000" algn="tl">
                  <a:srgbClr val="000000">
                    <a:alpha val="43137"/>
                  </a:srgbClr>
                </a:outerShdw>
              </a:effectLst>
              <a:latin typeface="Arial Narrow" pitchFamily="34" charset="0"/>
              <a:cs typeface="Arial" pitchFamily="34" charset="0"/>
            </a:endParaRPr>
          </a:p>
        </p:txBody>
      </p:sp>
      <p:sp>
        <p:nvSpPr>
          <p:cNvPr id="111" name="5-Point Star 110"/>
          <p:cNvSpPr/>
          <p:nvPr/>
        </p:nvSpPr>
        <p:spPr bwMode="auto">
          <a:xfrm>
            <a:off x="6057900" y="2871788"/>
            <a:ext cx="136525" cy="136525"/>
          </a:xfrm>
          <a:prstGeom prst="star5">
            <a:avLst/>
          </a:prstGeom>
          <a:solidFill>
            <a:srgbClr val="FFFF00"/>
          </a:solidFill>
          <a:ln w="3175" cap="flat" cmpd="sng" algn="ctr">
            <a:solidFill>
              <a:srgbClr val="FF0000"/>
            </a:solidFill>
            <a:prstDash val="solid"/>
            <a:round/>
            <a:headEnd type="none" w="med" len="med"/>
            <a:tailEnd type="none" w="med" len="med"/>
          </a:ln>
          <a:effectLst/>
        </p:spPr>
        <p:txBody>
          <a:bodyPr>
            <a:spAutoFit/>
          </a:bodyPr>
          <a:lstStyle/>
          <a:p>
            <a:pPr>
              <a:defRPr/>
            </a:pPr>
            <a:endParaRPr lang="en-US"/>
          </a:p>
        </p:txBody>
      </p:sp>
      <p:sp>
        <p:nvSpPr>
          <p:cNvPr id="112" name="5-Point Star 111"/>
          <p:cNvSpPr/>
          <p:nvPr/>
        </p:nvSpPr>
        <p:spPr bwMode="auto">
          <a:xfrm>
            <a:off x="4645025" y="3956050"/>
            <a:ext cx="136525" cy="136525"/>
          </a:xfrm>
          <a:prstGeom prst="star5">
            <a:avLst/>
          </a:prstGeom>
          <a:solidFill>
            <a:schemeClr val="accent6">
              <a:lumMod val="40000"/>
              <a:lumOff val="60000"/>
            </a:schemeClr>
          </a:solidFill>
          <a:ln w="3175" cap="flat" cmpd="sng" algn="ctr">
            <a:solidFill>
              <a:srgbClr val="FF0000"/>
            </a:solidFill>
            <a:prstDash val="solid"/>
            <a:round/>
            <a:headEnd type="none" w="med" len="med"/>
            <a:tailEnd type="none" w="med" len="med"/>
          </a:ln>
          <a:effectLst/>
        </p:spPr>
        <p:txBody>
          <a:bodyPr>
            <a:spAutoFit/>
          </a:bodyPr>
          <a:lstStyle/>
          <a:p>
            <a:pPr>
              <a:defRPr/>
            </a:pPr>
            <a:endParaRPr lang="en-US"/>
          </a:p>
        </p:txBody>
      </p:sp>
      <p:sp>
        <p:nvSpPr>
          <p:cNvPr id="114" name="TextBox 113"/>
          <p:cNvSpPr txBox="1"/>
          <p:nvPr/>
        </p:nvSpPr>
        <p:spPr>
          <a:xfrm>
            <a:off x="4265613" y="3914775"/>
            <a:ext cx="1428750" cy="230188"/>
          </a:xfrm>
          <a:prstGeom prst="rect">
            <a:avLst/>
          </a:prstGeom>
          <a:noFill/>
          <a:effectLst>
            <a:outerShdw blurRad="50800" dist="38100" dir="2700000" algn="tl" rotWithShape="0">
              <a:prstClr val="black">
                <a:alpha val="40000"/>
              </a:prstClr>
            </a:outerShdw>
          </a:effectLst>
        </p:spPr>
        <p:txBody>
          <a:bodyPr>
            <a:spAutoFit/>
          </a:bodyPr>
          <a:lstStyle/>
          <a:p>
            <a:pPr algn="r">
              <a:defRPr/>
            </a:pPr>
            <a:r>
              <a:rPr lang="en-US" sz="900" b="0" dirty="0">
                <a:solidFill>
                  <a:schemeClr val="bg1"/>
                </a:solidFill>
                <a:effectLst>
                  <a:outerShdw blurRad="38100" dist="38100" dir="2700000" algn="tl">
                    <a:srgbClr val="000000">
                      <a:alpha val="43137"/>
                    </a:srgbClr>
                  </a:outerShdw>
                </a:effectLst>
                <a:latin typeface="Arial Narrow" pitchFamily="34" charset="0"/>
              </a:rPr>
              <a:t>Pine Bluff Arsenal</a:t>
            </a: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0130" name="Rectangle 2"/>
          <p:cNvSpPr>
            <a:spLocks noGrp="1" noChangeArrowheads="1"/>
          </p:cNvSpPr>
          <p:nvPr>
            <p:ph type="title"/>
          </p:nvPr>
        </p:nvSpPr>
        <p:spPr/>
        <p:txBody>
          <a:bodyPr>
            <a:normAutofit/>
          </a:bodyPr>
          <a:lstStyle/>
          <a:p>
            <a:pPr eaLnBrk="1" hangingPunct="1">
              <a:defRPr/>
            </a:pPr>
            <a:r>
              <a:rPr lang="en-US" sz="3200" dirty="0" smtClean="0"/>
              <a:t>VPP Benefits</a:t>
            </a:r>
          </a:p>
        </p:txBody>
      </p:sp>
      <p:sp>
        <p:nvSpPr>
          <p:cNvPr id="10243" name="Rectangle 3"/>
          <p:cNvSpPr>
            <a:spLocks noGrp="1" noChangeArrowheads="1"/>
          </p:cNvSpPr>
          <p:nvPr>
            <p:ph type="body" idx="1"/>
          </p:nvPr>
        </p:nvSpPr>
        <p:spPr>
          <a:xfrm>
            <a:off x="1108075" y="1219200"/>
            <a:ext cx="8035925" cy="4525962"/>
          </a:xfrm>
        </p:spPr>
        <p:txBody>
          <a:bodyPr/>
          <a:lstStyle/>
          <a:p>
            <a:pPr eaLnBrk="1" hangingPunct="1"/>
            <a:r>
              <a:rPr lang="en-US" sz="2800" dirty="0" smtClean="0"/>
              <a:t>Improved safety and health for workers</a:t>
            </a:r>
          </a:p>
          <a:p>
            <a:pPr lvl="1" eaLnBrk="1" hangingPunct="1"/>
            <a:r>
              <a:rPr lang="en-US" sz="2400" dirty="0" smtClean="0"/>
              <a:t>Average injury/illness rates of VPP Star sites are 52% below those of their industry peers.</a:t>
            </a:r>
          </a:p>
          <a:p>
            <a:pPr eaLnBrk="1" hangingPunct="1"/>
            <a:r>
              <a:rPr lang="en-US" sz="2800" dirty="0" smtClean="0"/>
              <a:t>Cost  savings</a:t>
            </a:r>
          </a:p>
          <a:p>
            <a:pPr lvl="1" eaLnBrk="1" hangingPunct="1"/>
            <a:r>
              <a:rPr lang="en-US" sz="2400" dirty="0" smtClean="0"/>
              <a:t>Lost time and property</a:t>
            </a:r>
          </a:p>
          <a:p>
            <a:pPr lvl="1" eaLnBrk="1" hangingPunct="1"/>
            <a:r>
              <a:rPr lang="en-US" sz="2400" dirty="0" smtClean="0"/>
              <a:t>Disruption and lost productivity</a:t>
            </a:r>
          </a:p>
          <a:p>
            <a:pPr lvl="1" eaLnBrk="1" hangingPunct="1"/>
            <a:r>
              <a:rPr lang="en-US" sz="2400" dirty="0" smtClean="0"/>
              <a:t>Medical treatment</a:t>
            </a:r>
          </a:p>
          <a:p>
            <a:pPr lvl="1" eaLnBrk="1" hangingPunct="1"/>
            <a:r>
              <a:rPr lang="en-US" sz="2400" dirty="0" smtClean="0"/>
              <a:t>Workers compensation.</a:t>
            </a:r>
            <a:endParaRPr lang="en-US" dirty="0" smtClean="0"/>
          </a:p>
          <a:p>
            <a:pPr eaLnBrk="1" hangingPunct="1"/>
            <a:r>
              <a:rPr lang="en-US" sz="2800" dirty="0" smtClean="0"/>
              <a:t>Improved morale and productivity.</a:t>
            </a:r>
          </a:p>
          <a:p>
            <a:pPr eaLnBrk="1" hangingPunct="1">
              <a:buFontTx/>
              <a:buNone/>
            </a:pPr>
            <a:r>
              <a:rPr lang="en-US" sz="2400" dirty="0" smtClean="0"/>
              <a:t>	</a:t>
            </a:r>
          </a:p>
        </p:txBody>
      </p:sp>
      <p:pic>
        <p:nvPicPr>
          <p:cNvPr id="10244" name="Picture 2" descr="\\eroom-dev\courses\vpp\05\images\05.01.32.03.jpg"/>
          <p:cNvPicPr>
            <a:picLocks noChangeAspect="1" noChangeArrowheads="1"/>
          </p:cNvPicPr>
          <p:nvPr/>
        </p:nvPicPr>
        <p:blipFill>
          <a:blip r:embed="rId3" cstate="print"/>
          <a:srcRect/>
          <a:stretch>
            <a:fillRect/>
          </a:stretch>
        </p:blipFill>
        <p:spPr bwMode="auto">
          <a:xfrm>
            <a:off x="6324600" y="2743200"/>
            <a:ext cx="2582106" cy="169386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1026" name="Rectangle 2"/>
          <p:cNvSpPr>
            <a:spLocks noGrp="1" noChangeArrowheads="1"/>
          </p:cNvSpPr>
          <p:nvPr>
            <p:ph type="title"/>
          </p:nvPr>
        </p:nvSpPr>
        <p:spPr/>
        <p:txBody>
          <a:bodyPr>
            <a:normAutofit/>
          </a:bodyPr>
          <a:lstStyle/>
          <a:p>
            <a:pPr eaLnBrk="1" hangingPunct="1">
              <a:defRPr/>
            </a:pPr>
            <a:r>
              <a:rPr lang="en-US" sz="3200" dirty="0" smtClean="0"/>
              <a:t>Keys to VPP Success</a:t>
            </a:r>
          </a:p>
        </p:txBody>
      </p:sp>
      <p:sp>
        <p:nvSpPr>
          <p:cNvPr id="11267" name="Rectangle 7"/>
          <p:cNvSpPr>
            <a:spLocks noGrp="1" noChangeArrowheads="1"/>
          </p:cNvSpPr>
          <p:nvPr>
            <p:ph type="body" idx="1"/>
          </p:nvPr>
        </p:nvSpPr>
        <p:spPr>
          <a:xfrm>
            <a:off x="1219200" y="1295400"/>
            <a:ext cx="5776913" cy="4859338"/>
          </a:xfrm>
        </p:spPr>
        <p:txBody>
          <a:bodyPr/>
          <a:lstStyle/>
          <a:p>
            <a:pPr eaLnBrk="1" hangingPunct="1"/>
            <a:r>
              <a:rPr lang="en-US" sz="2800" dirty="0" smtClean="0"/>
              <a:t>Look at Safety and Health in a different way</a:t>
            </a:r>
          </a:p>
          <a:p>
            <a:pPr lvl="1" eaLnBrk="1" hangingPunct="1"/>
            <a:r>
              <a:rPr lang="en-US" sz="2400" dirty="0" smtClean="0"/>
              <a:t>It’s not a program, it’s a core value</a:t>
            </a:r>
          </a:p>
          <a:p>
            <a:pPr lvl="1" eaLnBrk="1" hangingPunct="1"/>
            <a:r>
              <a:rPr lang="en-US" sz="2400" dirty="0" smtClean="0"/>
              <a:t>It’s not just meeting requirements - it’s eliminating hazards  </a:t>
            </a:r>
          </a:p>
          <a:p>
            <a:pPr lvl="1" eaLnBrk="1" hangingPunct="1"/>
            <a:r>
              <a:rPr lang="en-US" sz="2400" dirty="0" smtClean="0"/>
              <a:t>“We don’t do it until we can do it safely.”</a:t>
            </a:r>
          </a:p>
          <a:p>
            <a:pPr eaLnBrk="1" hangingPunct="1">
              <a:spcBef>
                <a:spcPct val="30000"/>
              </a:spcBef>
            </a:pPr>
            <a:r>
              <a:rPr lang="en-US" sz="2800" dirty="0" smtClean="0"/>
              <a:t>Managers are committed to worker safety.</a:t>
            </a:r>
          </a:p>
        </p:txBody>
      </p:sp>
      <p:pic>
        <p:nvPicPr>
          <p:cNvPr id="11268" name="Picture 2" descr="\\eroom-dev\courses\vpp\05\images\05.01.16.png"/>
          <p:cNvPicPr>
            <a:picLocks noChangeAspect="1" noChangeArrowheads="1"/>
          </p:cNvPicPr>
          <p:nvPr/>
        </p:nvPicPr>
        <p:blipFill>
          <a:blip r:embed="rId3" cstate="print"/>
          <a:srcRect/>
          <a:stretch>
            <a:fillRect/>
          </a:stretch>
        </p:blipFill>
        <p:spPr bwMode="auto">
          <a:xfrm rot="-2118516">
            <a:off x="6181449" y="2969375"/>
            <a:ext cx="3216075" cy="1846589"/>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1_VPPCX_Powerpoint_templat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3A98CC96BD59F7428928401C31BC6ECB" ma:contentTypeVersion="0" ma:contentTypeDescription="Create a new document." ma:contentTypeScope="" ma:versionID="942f30ab0cf5b01e08a44d71393e3bcb">
  <xsd:schema xmlns:xsd="http://www.w3.org/2001/XMLSchema" xmlns:p="http://schemas.microsoft.com/office/2006/metadata/properties" targetNamespace="http://schemas.microsoft.com/office/2006/metadata/properties" ma:root="true" ma:fieldsID="4aeb20c0e3442673af7ee10786458764">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office/internal/2005/internalDocumentation"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ma:readOnly="tru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lastPrinted" minOccurs="0" maxOccurs="1" type="xsd:dateTime"/>
        <xsd:element name="contentStatus" minOccurs="0" maxOccurs="1" type="xsd:string"/>
      </xsd:all>
    </xsd:complexType>
  </xsd: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documentManagement/>
</p:properties>
</file>

<file path=customXml/itemProps1.xml><?xml version="1.0" encoding="utf-8"?>
<ds:datastoreItem xmlns:ds="http://schemas.openxmlformats.org/officeDocument/2006/customXml" ds:itemID="{F88C8EF1-A86F-42DC-AA60-C7761E01E85A}">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office/internal/2005/internalDocumentation"/>
  </ds:schemaRefs>
</ds:datastoreItem>
</file>

<file path=customXml/itemProps2.xml><?xml version="1.0" encoding="utf-8"?>
<ds:datastoreItem xmlns:ds="http://schemas.openxmlformats.org/officeDocument/2006/customXml" ds:itemID="{0E8F691B-D0F9-437F-A5F0-A361405498BE}">
  <ds:schemaRefs>
    <ds:schemaRef ds:uri="http://schemas.microsoft.com/sharepoint/v3/contenttype/forms"/>
  </ds:schemaRefs>
</ds:datastoreItem>
</file>

<file path=customXml/itemProps3.xml><?xml version="1.0" encoding="utf-8"?>
<ds:datastoreItem xmlns:ds="http://schemas.openxmlformats.org/officeDocument/2006/customXml" ds:itemID="{5659DE49-45D6-402B-9BE2-496B99CAB175}">
  <ds:schemaRefs>
    <ds:schemaRef ds:uri="http://schemas.microsoft.com/office/2006/documentManagement/types"/>
    <ds:schemaRef ds:uri="http://purl.org/dc/elements/1.1/"/>
    <ds:schemaRef ds:uri="http://purl.org/dc/terms/"/>
    <ds:schemaRef ds:uri="http://purl.org/dc/dcmitype/"/>
    <ds:schemaRef ds:uri="http://www.w3.org/XML/1998/namespace"/>
    <ds:schemaRef ds:uri="http://schemas.microsoft.com/office/2006/metadata/properties"/>
    <ds:schemaRef ds:uri="http://schemas.openxmlformats.org/package/2006/metadata/core-properties"/>
  </ds:schemaRefs>
</ds:datastoreItem>
</file>

<file path=docProps/app.xml><?xml version="1.0" encoding="utf-8"?>
<Properties xmlns="http://schemas.openxmlformats.org/officeDocument/2006/extended-properties" xmlns:vt="http://schemas.openxmlformats.org/officeDocument/2006/docPropsVTypes">
  <Template>VPPCXPowerpoint_template</Template>
  <TotalTime>2752</TotalTime>
  <Words>1408</Words>
  <Application>Microsoft Office PowerPoint</Application>
  <PresentationFormat>On-screen Show (4:3)</PresentationFormat>
  <Paragraphs>231</Paragraphs>
  <Slides>19</Slides>
  <Notes>14</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19</vt:i4>
      </vt:variant>
    </vt:vector>
  </HeadingPairs>
  <TitlesOfParts>
    <vt:vector size="25" baseType="lpstr">
      <vt:lpstr>Arial</vt:lpstr>
      <vt:lpstr>Arial Narrow</vt:lpstr>
      <vt:lpstr>Calibri</vt:lpstr>
      <vt:lpstr>Helvetica</vt:lpstr>
      <vt:lpstr>Wingdings</vt:lpstr>
      <vt:lpstr>1_VPPCX_Powerpoint_template</vt:lpstr>
      <vt:lpstr>Voluntary Protection Programs (VPP)  Fundamentals</vt:lpstr>
      <vt:lpstr>Objectives</vt:lpstr>
      <vt:lpstr>Ever See Anything Like this?</vt:lpstr>
      <vt:lpstr>VPP Background</vt:lpstr>
      <vt:lpstr>Why VPP in DoD?</vt:lpstr>
      <vt:lpstr>OSHA VPP Programs</vt:lpstr>
      <vt:lpstr>DoD Star and Upcoming Star Sites</vt:lpstr>
      <vt:lpstr>VPP Benefits</vt:lpstr>
      <vt:lpstr>Keys to VPP Success</vt:lpstr>
      <vt:lpstr>Keys to VPP Success</vt:lpstr>
      <vt:lpstr>VPP Elements</vt:lpstr>
      <vt:lpstr>Management Leadership</vt:lpstr>
      <vt:lpstr>Employee Involvement</vt:lpstr>
      <vt:lpstr>Work Site Analysis </vt:lpstr>
      <vt:lpstr>Work Site Analysis </vt:lpstr>
      <vt:lpstr>Hazard Prevention and Control </vt:lpstr>
      <vt:lpstr>Safety and Health Training</vt:lpstr>
      <vt:lpstr>Summary</vt:lpstr>
      <vt:lpstr>Questions?</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Safety and Health Program Evaluation</dc:title>
  <dc:creator>janet lynn nixon</dc:creator>
  <cp:lastModifiedBy>Luther CIV David A</cp:lastModifiedBy>
  <cp:revision>173</cp:revision>
  <dcterms:created xsi:type="dcterms:W3CDTF">2011-01-02T20:35:43Z</dcterms:created>
  <dcterms:modified xsi:type="dcterms:W3CDTF">2016-11-08T17:31:49Z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0x0101003A98CC96BD59F7428928401C31BC6ECB</vt:lpwstr>
  </property>
</Properties>
</file>