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5"/>
  </p:sldMasterIdLst>
  <p:notesMasterIdLst>
    <p:notesMasterId r:id="rId20"/>
  </p:notesMasterIdLst>
  <p:handoutMasterIdLst>
    <p:handoutMasterId r:id="rId21"/>
  </p:handoutMasterIdLst>
  <p:sldIdLst>
    <p:sldId id="1016" r:id="rId6"/>
    <p:sldId id="969" r:id="rId7"/>
    <p:sldId id="986" r:id="rId8"/>
    <p:sldId id="982" r:id="rId9"/>
    <p:sldId id="1003" r:id="rId10"/>
    <p:sldId id="983" r:id="rId11"/>
    <p:sldId id="987" r:id="rId12"/>
    <p:sldId id="977" r:id="rId13"/>
    <p:sldId id="1011" r:id="rId14"/>
    <p:sldId id="1012" r:id="rId15"/>
    <p:sldId id="1013" r:id="rId16"/>
    <p:sldId id="1014" r:id="rId17"/>
    <p:sldId id="1015" r:id="rId18"/>
    <p:sldId id="831" r:id="rId1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F0000"/>
    <a:srgbClr val="EAE2CE"/>
    <a:srgbClr val="BFBC44"/>
    <a:srgbClr val="B2B2B2"/>
    <a:srgbClr val="F8F8F8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053" autoAdjust="0"/>
    <p:restoredTop sz="88550" autoAdjust="0"/>
  </p:normalViewPr>
  <p:slideViewPr>
    <p:cSldViewPr>
      <p:cViewPr varScale="1">
        <p:scale>
          <a:sx n="111" d="100"/>
          <a:sy n="111" d="100"/>
        </p:scale>
        <p:origin x="23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348" y="-12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0074" y="1"/>
            <a:ext cx="3043026" cy="46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t" anchorCtr="0" compatLnSpc="1">
            <a:prstTxWarp prst="textNoShape">
              <a:avLst/>
            </a:prstTxWarp>
          </a:bodyPr>
          <a:lstStyle>
            <a:lvl1pPr algn="r" defTabSz="934977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805"/>
            <a:ext cx="3043026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b" anchorCtr="0" compatLnSpc="1">
            <a:prstTxWarp prst="textNoShape">
              <a:avLst/>
            </a:prstTxWarp>
          </a:bodyPr>
          <a:lstStyle>
            <a:lvl1pPr algn="l" defTabSz="934977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0074" y="8843805"/>
            <a:ext cx="3043026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b" anchorCtr="0" compatLnSpc="1">
            <a:prstTxWarp prst="textNoShape">
              <a:avLst/>
            </a:prstTxWarp>
          </a:bodyPr>
          <a:lstStyle>
            <a:lvl1pPr algn="r" defTabSz="934977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5A7C8414-48D1-4B63-91C7-0E9E8959FB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026" cy="465297"/>
          </a:xfrm>
          <a:prstGeom prst="rect">
            <a:avLst/>
          </a:prstGeom>
        </p:spPr>
        <p:txBody>
          <a:bodyPr vert="horz" lIns="91460" tIns="45731" rIns="91460" bIns="45731" rtlCol="0"/>
          <a:lstStyle>
            <a:lvl1pPr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5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026" cy="46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t" anchorCtr="0" compatLnSpc="1">
            <a:prstTxWarp prst="textNoShape">
              <a:avLst/>
            </a:prstTxWarp>
          </a:bodyPr>
          <a:lstStyle>
            <a:lvl1pPr algn="l" defTabSz="934977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074" y="1"/>
            <a:ext cx="3043026" cy="46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t" anchorCtr="0" compatLnSpc="1">
            <a:prstTxWarp prst="textNoShape">
              <a:avLst/>
            </a:prstTxWarp>
          </a:bodyPr>
          <a:lstStyle>
            <a:lvl1pPr algn="r" defTabSz="934977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56138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7049" y="4422697"/>
            <a:ext cx="5149003" cy="4189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805"/>
            <a:ext cx="3043026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b" anchorCtr="0" compatLnSpc="1">
            <a:prstTxWarp prst="textNoShape">
              <a:avLst/>
            </a:prstTxWarp>
          </a:bodyPr>
          <a:lstStyle>
            <a:lvl1pPr algn="l" defTabSz="934977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074" y="8843805"/>
            <a:ext cx="3043026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16" tIns="46707" rIns="93416" bIns="46707" numCol="1" anchor="b" anchorCtr="0" compatLnSpc="1">
            <a:prstTxWarp prst="textNoShape">
              <a:avLst/>
            </a:prstTxWarp>
          </a:bodyPr>
          <a:lstStyle>
            <a:lvl1pPr algn="r" defTabSz="934977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F4E8A8D-31CF-4952-AB6B-7166346DF6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04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E8A8D-31CF-4952-AB6B-7166346DF6A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:\Graphics\BRIEFS\CSSARS\pics&amp;logos\redbar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286000"/>
            <a:ext cx="6629400" cy="1143000"/>
          </a:xfrm>
        </p:spPr>
        <p:txBody>
          <a:bodyPr/>
          <a:lstStyle>
            <a:lvl1pPr>
              <a:defRPr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6924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E953A41-3F86-42F9-8EC5-7D21E65B39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D5BDB4A-A629-4601-A854-F8E0B7FED3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81000"/>
            <a:ext cx="21336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2484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4219FB-C1EC-4446-95EC-187018E69E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929CEC-3B16-4479-BD16-A4998DF653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E734D29-3821-4661-9F86-CC384E28AE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63638"/>
            <a:ext cx="4191000" cy="515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3638"/>
            <a:ext cx="4191000" cy="515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4445891-242B-43C7-82E8-9C09E8CA09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6986A5E-F4B2-40AD-B1DB-531ACDC23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3C5E91D-CD9C-4C04-AEE9-03CC17D68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0A742F3-C57E-49FF-8F62-67D9BAB168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6E6B5F6-1CF9-401B-80E5-6821B12DF1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C231CE-D783-4402-B410-14E46C186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file:///C:\TEMP\Usmc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C:\TEMP\bluebar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3810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9613" y="6619875"/>
            <a:ext cx="218598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b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6CBA17BC-9A29-4390-B8A5-584CFA303B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8" name="Picture 4" descr="C:\TEMP\bluebar.JPG"/>
          <p:cNvPicPr>
            <a:picLocks noChangeAspect="1" noChangeArrowheads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0" y="914400"/>
            <a:ext cx="9144000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:\TEMP\Usmc.GIF"/>
          <p:cNvPicPr>
            <a:picLocks noChangeAspect="1" noChangeArrowheads="1"/>
          </p:cNvPicPr>
          <p:nvPr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76200" y="19050"/>
            <a:ext cx="822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7645400" y="6315075"/>
            <a:ext cx="149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UNCLASSIFIED</a:t>
            </a: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898525" y="0"/>
            <a:ext cx="149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UNCLASSIFIED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63638"/>
            <a:ext cx="8534400" cy="515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87" r:id="rId1"/>
    <p:sldLayoutId id="2147485477" r:id="rId2"/>
    <p:sldLayoutId id="2147485478" r:id="rId3"/>
    <p:sldLayoutId id="2147485479" r:id="rId4"/>
    <p:sldLayoutId id="2147485480" r:id="rId5"/>
    <p:sldLayoutId id="2147485481" r:id="rId6"/>
    <p:sldLayoutId id="2147485482" r:id="rId7"/>
    <p:sldLayoutId id="2147485483" r:id="rId8"/>
    <p:sldLayoutId id="2147485484" r:id="rId9"/>
    <p:sldLayoutId id="2147485485" r:id="rId10"/>
    <p:sldLayoutId id="2147485486" r:id="rId11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524000"/>
            <a:ext cx="5943600" cy="2286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20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1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84285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3276600"/>
            <a:ext cx="831532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458200" cy="3416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Editing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</a:t>
            </a:r>
            <a:r>
              <a:rPr kumimoji="1" lang="en-US" sz="1800" b="0" dirty="0" smtClean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Admin EPARs “View Only” example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10</a:t>
            </a:fld>
            <a:endParaRPr lang="en-US" b="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458200" cy="150502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numCol="3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Subject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(editable and displayed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in all applications)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Assigned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editable and only displayed in Unit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and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Admin EPARs)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71600" y="2971800"/>
            <a:ext cx="2362200" cy="1600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457700" y="3124200"/>
            <a:ext cx="266700" cy="1154174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9393871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3276600"/>
            <a:ext cx="831532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458200" cy="3416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Editing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</a:t>
            </a:r>
            <a:r>
              <a:rPr kumimoji="1" lang="en-US" sz="1800" b="0" dirty="0" smtClean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Admin EPARs “View Only” example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11</a:t>
            </a:fld>
            <a:endParaRPr lang="en-US" b="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458200" cy="156042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numCol="3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Created </a:t>
            </a: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automatically populated and cannot be edited)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Work Email and Phone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(editable and displayed in all applications)</a:t>
            </a: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Creator’s Rank &amp; Name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(automatically populated and cannot be edited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71600" y="2971800"/>
            <a:ext cx="4648200" cy="14478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457700" y="3124200"/>
            <a:ext cx="1409700" cy="95569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7086600" y="28956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9632014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3276600"/>
            <a:ext cx="831532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458200" cy="3416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Editing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</a:t>
            </a:r>
            <a:r>
              <a:rPr kumimoji="1" lang="en-US" sz="1800" b="0" dirty="0" smtClean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Admin EPARs “View Only” example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12</a:t>
            </a:fld>
            <a:endParaRPr lang="en-US" b="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2020872"/>
            <a:ext cx="8458200" cy="12557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numCol="3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Notes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(multiple notes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can be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added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Files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multiple files can be added or removed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History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automatically populated and cannot be edited)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85800" y="2971800"/>
            <a:ext cx="76200" cy="19050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1371600" y="2895600"/>
            <a:ext cx="1676400" cy="1981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057400" y="2895600"/>
            <a:ext cx="3733800" cy="20574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0703225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3276600"/>
            <a:ext cx="831532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458200" cy="3416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Editing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</a:t>
            </a:r>
            <a:r>
              <a:rPr kumimoji="1" lang="en-US" sz="1800" b="0" dirty="0" smtClean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Admin EPARs “View Only” example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13</a:t>
            </a:fld>
            <a:endParaRPr lang="en-US" b="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2020872"/>
            <a:ext cx="8458200" cy="3416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numCol="1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Instructions and Forms 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automatically populated and cannot be edited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76400" y="2438400"/>
            <a:ext cx="990600" cy="25146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8893805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2050" name="Picture 2" descr="http://www.koraorganics.com/blog/wp-content/uploads/2010/09/question-marks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276850" cy="527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14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47198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599" y="1371600"/>
            <a:ext cx="8686801" cy="297312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EPAR System Applications</a:t>
            </a:r>
            <a:endParaRPr kumimoji="1" lang="en-US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My EPARs</a:t>
            </a:r>
          </a:p>
          <a:p>
            <a:pPr marL="800100" lvl="2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2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This application is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used by the individual member and is located in MOL under the Home tab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</a:p>
          <a:p>
            <a:pPr marL="800100" lvl="2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2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new EPAR application will be labeled “My EPAR” and the old application will be labeled “EPAR (OLD)”.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2</a:t>
            </a:fld>
            <a:endParaRPr lang="en-US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" t="9467" r="78538" b="78576"/>
          <a:stretch/>
        </p:blipFill>
        <p:spPr bwMode="auto">
          <a:xfrm>
            <a:off x="2971799" y="4452938"/>
            <a:ext cx="3235569" cy="97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 flipV="1">
            <a:off x="5181600" y="5410200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V="1">
            <a:off x="4419600" y="5410200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82623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599" y="1371600"/>
            <a:ext cx="8686801" cy="377641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Viewing</a:t>
            </a: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 EPAR Records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My EPARs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user can view all EPARs that he or she has submitted, whether the EPARS are closed,  located in the unit (Unit EPARs), or located in the IPAC (Admin EPARs).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Unit EPARs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user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can view all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in their respective unit (RUC), whether the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is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closed or located with the member (My EPARs), unit (Unit EPARs), or IPAC (Admin EPARs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).</a:t>
            </a: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3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300036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599" y="1371600"/>
            <a:ext cx="8686801" cy="333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Creating EPAR Records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All users can create an EPAR record and save it as a Draft.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My EPARs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user can only create an EPAR. 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If My EPARs user is assigned (attached or joined) to more than one unit (RUC), the user can select the applicable unit.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4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150973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599" y="1371600"/>
            <a:ext cx="8686801" cy="9510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Creating EPAR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Records (Continued)</a:t>
            </a:r>
            <a:endParaRPr kumimoji="1" lang="en-US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My EPARs Example</a:t>
            </a: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5</a:t>
            </a:fld>
            <a:endParaRPr lang="en-US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" t="16075" r="34077" b="37196"/>
          <a:stretch/>
        </p:blipFill>
        <p:spPr bwMode="auto">
          <a:xfrm>
            <a:off x="228600" y="2590800"/>
            <a:ext cx="8686800" cy="332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51560" y="2943761"/>
            <a:ext cx="109728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0" dirty="0" smtClean="0">
                <a:cs typeface="Arial" panose="020B0604020202020204" pitchFamily="34" charset="0"/>
              </a:rPr>
              <a:t>RANK LAST, FIRST M.</a:t>
            </a:r>
          </a:p>
          <a:p>
            <a:endParaRPr lang="en-US" sz="800" b="0" dirty="0" smtClean="0">
              <a:cs typeface="Arial" panose="020B0604020202020204" pitchFamily="34" charset="0"/>
            </a:endParaRPr>
          </a:p>
          <a:p>
            <a:r>
              <a:rPr lang="en-US" sz="800" b="0" dirty="0" smtClean="0">
                <a:cs typeface="Arial" panose="020B0604020202020204" pitchFamily="34" charset="0"/>
              </a:rPr>
              <a:t>1234567890</a:t>
            </a:r>
          </a:p>
          <a:p>
            <a:endParaRPr lang="en-US" sz="800" b="0" dirty="0">
              <a:cs typeface="Arial" panose="020B0604020202020204" pitchFamily="34" charset="0"/>
            </a:endParaRPr>
          </a:p>
          <a:p>
            <a:r>
              <a:rPr lang="en-US" sz="800" b="0" dirty="0" smtClean="0">
                <a:cs typeface="Arial" panose="020B0604020202020204" pitchFamily="34" charset="0"/>
              </a:rPr>
              <a:t>1ST COMBAT BN</a:t>
            </a:r>
          </a:p>
          <a:p>
            <a:endParaRPr lang="en-US" sz="800" b="0" dirty="0">
              <a:cs typeface="Arial" panose="020B0604020202020204" pitchFamily="34" charset="0"/>
            </a:endParaRPr>
          </a:p>
          <a:p>
            <a:r>
              <a:rPr lang="en-US" sz="800" b="0" dirty="0" smtClean="0">
                <a:cs typeface="Arial" panose="020B0604020202020204" pitchFamily="34" charset="0"/>
              </a:rPr>
              <a:t>12345</a:t>
            </a:r>
          </a:p>
          <a:p>
            <a:endParaRPr lang="en-US" sz="800" b="0" dirty="0">
              <a:cs typeface="Arial" panose="020B0604020202020204" pitchFamily="34" charset="0"/>
            </a:endParaRPr>
          </a:p>
          <a:p>
            <a:r>
              <a:rPr lang="en-US" sz="800" b="0" dirty="0" smtClean="0">
                <a:cs typeface="Arial" panose="020B0604020202020204" pitchFamily="34" charset="0"/>
              </a:rPr>
              <a:t>A-BCDE-FGHI</a:t>
            </a:r>
            <a:endParaRPr lang="en-US" sz="800" b="0" dirty="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352800"/>
            <a:ext cx="1676400" cy="137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800" b="0" dirty="0"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600" y="3322320"/>
            <a:ext cx="167640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dirty="0" smtClean="0">
                <a:cs typeface="Arial" panose="020B0604020202020204" pitchFamily="34" charset="0"/>
              </a:rPr>
              <a:t>FIRST.LAST@USMC.MIL</a:t>
            </a:r>
            <a:endParaRPr lang="en-US" sz="800" b="0" dirty="0"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8920" y="3017520"/>
            <a:ext cx="1097280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0" dirty="0" smtClean="0">
                <a:cs typeface="Arial" panose="020B0604020202020204" pitchFamily="34" charset="0"/>
              </a:rPr>
              <a:t>20150301 @ 0700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63640" y="3840480"/>
            <a:ext cx="1097280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0" dirty="0" smtClean="0">
                <a:cs typeface="Arial" panose="020B0604020202020204" pitchFamily="34" charset="0"/>
              </a:rPr>
              <a:t>20150301 @ 0700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63640" y="3017520"/>
            <a:ext cx="19050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0" dirty="0" smtClean="0">
                <a:cs typeface="Arial" panose="020B0604020202020204" pitchFamily="34" charset="0"/>
              </a:rPr>
              <a:t>RANK LAST, FIRST. M.</a:t>
            </a:r>
            <a:endParaRPr lang="en-US" sz="8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2212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599" y="1371600"/>
            <a:ext cx="8534401" cy="322242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Submitting and Retrieving </a:t>
            </a: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EPAR Records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is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automatically routed between the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MOL and UDMIPS,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when a user “submits”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or “retrieves” the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EPAR record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lvl="1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	    Member 	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	       Unit			      IPAC/PAC</a:t>
            </a:r>
          </a:p>
          <a:p>
            <a:pPr marL="0" lvl="1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	(My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EPARs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)		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(Unit EPARs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)		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 (Admin EPARs)</a:t>
            </a: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My EPARs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-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user can submit an EPAR to the unit (Unit EPARs) and retrieve an EPAR record from the unit (Unit EPARs), if the unit has not already assigned the EPAR.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6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580307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599" y="1371600"/>
            <a:ext cx="8686801" cy="46351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Closing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and Reopening EPARs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will automatically “close”,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if the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member is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no longer assigned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to the unit that generated the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RUC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).  In addition,  the EPAR cannot be “reopened”.</a:t>
            </a: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My EPARs - The user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can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close and reopen an EPAR,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if the 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was created by the member.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Unit EPARs – The Approver and Active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Reviewer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user can close and reopen an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EPAR,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if the 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was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created by the member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or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the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unit.</a:t>
            </a: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Admin EPARs – The Certifier, Reviewer, and Preparer can close and reopen an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EPAR,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if the 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was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created by the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member,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 supported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unit,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or the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IPAC.</a:t>
            </a: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7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607399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3276600"/>
            <a:ext cx="831532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458200" cy="5909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Editing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-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The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EPAR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can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only be edited in the application it is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located (MOL or UDMIPS).  Admin EPARs “View Only” example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8</a:t>
            </a:fld>
            <a:endParaRPr lang="en-US" b="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2103120"/>
            <a:ext cx="845820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numCol="3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Number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(automatically populated and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cannot be edited)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Member’s information (editable in Unit EPARs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and Admin EPARs only)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Unit’s information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(editable in My EPARs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and Admin EPARs only)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743200" y="2819400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362200" y="3048000"/>
            <a:ext cx="2095500" cy="9144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209800" y="3124200"/>
            <a:ext cx="4876800" cy="1219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6450179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3276600"/>
            <a:ext cx="831532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458200" cy="3416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dirty="0">
                <a:solidFill>
                  <a:srgbClr val="000000"/>
                </a:solidFill>
                <a:cs typeface="Arial" panose="020B0604020202020204" pitchFamily="34" charset="0"/>
              </a:rPr>
              <a:t>Editing </a:t>
            </a:r>
            <a:r>
              <a:rPr kumimoji="1" lang="en-US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EPARs </a:t>
            </a:r>
            <a:r>
              <a:rPr kumimoji="1" lang="en-US" sz="1800" b="0" dirty="0" smtClean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Admin EPARs “View Only” example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5334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EPAR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(Electronic Personnel Administrative Request)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b="0" dirty="0" smtClean="0"/>
              <a:t>Slide </a:t>
            </a:r>
            <a:fld id="{FE953A41-3F86-42F9-8EC5-7D21E65B39CE}" type="slidenum">
              <a:rPr lang="en-US" b="0" smtClean="0"/>
              <a:pPr algn="r">
                <a:defRPr/>
              </a:pPr>
              <a:t>9</a:t>
            </a:fld>
            <a:endParaRPr lang="en-US" b="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458200" cy="12557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numCol="3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Status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editable in Unit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EPARs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and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Admin EPARs only)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Status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Date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automatically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updated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and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cannot be edited)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Section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editable </a:t>
            </a:r>
            <a:r>
              <a:rPr kumimoji="1" lang="en-US" sz="18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&amp; only </a:t>
            </a:r>
            <a:r>
              <a:rPr kumimoji="1" lang="en-US" sz="1800" b="0" dirty="0">
                <a:solidFill>
                  <a:srgbClr val="000000"/>
                </a:solidFill>
                <a:cs typeface="Arial" panose="020B0604020202020204" pitchFamily="34" charset="0"/>
              </a:rPr>
              <a:t>displayed in Admin EPARs)</a:t>
            </a:r>
            <a:endParaRPr kumimoji="1" lang="en-US" sz="1800" b="0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00200" y="3124200"/>
            <a:ext cx="2209800" cy="9144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457700" y="3048000"/>
            <a:ext cx="190500" cy="7620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5257800" y="3048000"/>
            <a:ext cx="1828800" cy="11430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1224841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MCSlideforma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MCSlideform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SMCSlideforma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MCSlideformat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MCSlideforma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MCSlideformat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MCSlide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MCSlide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FA8B1838E6124AB9D8384A926AE31F" ma:contentTypeVersion="0" ma:contentTypeDescription="Create a new document." ma:contentTypeScope="" ma:versionID="9f32f9218756f916360dd1f7fa4418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67e30616eeadeb776f014c5fbcfd81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3147C6-7800-4975-B65E-D7888330BB46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8B4DDBA3-36A4-4B4F-8CF7-0E59F3DC2E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F7AC99-9BD1-421F-947D-5E5739899170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D30093C4-B451-4644-838D-87EB91855F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Settings\wallsba\Application Data\Microsoft\Templates\USMCSlideformat.pot</Template>
  <TotalTime>34265</TotalTime>
  <Words>650</Words>
  <Application>Microsoft Office PowerPoint</Application>
  <PresentationFormat>On-screen Show (4:3)</PresentationFormat>
  <Paragraphs>149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USMCSlideformat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EPAR (Electronic Personnel Administrative Request)</vt:lpstr>
      <vt:lpstr>Questions</vt:lpstr>
    </vt:vector>
  </TitlesOfParts>
  <Company>USMC/EG&amp;G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 EPAR</dc:title>
  <dc:subject>MSAB Portfolio Brief</dc:subject>
  <dc:creator>Maj Zimmerman/B Walls/gray</dc:creator>
  <cp:lastModifiedBy>Brown CWO3 Timothy L</cp:lastModifiedBy>
  <cp:revision>2416</cp:revision>
  <cp:lastPrinted>2014-11-19T18:21:07Z</cp:lastPrinted>
  <dcterms:created xsi:type="dcterms:W3CDTF">2003-01-30T16:59:50Z</dcterms:created>
  <dcterms:modified xsi:type="dcterms:W3CDTF">2019-03-25T19:49:21Z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0x010100FAFA8B1838E6124AB9D8384A926AE31F</vt:lpwstr>
  </property>
</Properties>
</file>