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74" r:id="rId5"/>
    <p:sldId id="258" r:id="rId6"/>
    <p:sldId id="259" r:id="rId7"/>
    <p:sldId id="260" r:id="rId8"/>
    <p:sldId id="262" r:id="rId9"/>
    <p:sldId id="261" r:id="rId10"/>
    <p:sldId id="276" r:id="rId11"/>
    <p:sldId id="277" r:id="rId12"/>
    <p:sldId id="278" r:id="rId13"/>
    <p:sldId id="263" r:id="rId14"/>
    <p:sldId id="284" r:id="rId15"/>
    <p:sldId id="264" r:id="rId16"/>
    <p:sldId id="279" r:id="rId17"/>
    <p:sldId id="280" r:id="rId18"/>
    <p:sldId id="265" r:id="rId19"/>
    <p:sldId id="269" r:id="rId20"/>
    <p:sldId id="281" r:id="rId21"/>
    <p:sldId id="285" r:id="rId22"/>
    <p:sldId id="286" r:id="rId23"/>
    <p:sldId id="267" r:id="rId24"/>
    <p:sldId id="275" r:id="rId25"/>
    <p:sldId id="270" r:id="rId26"/>
    <p:sldId id="282" r:id="rId27"/>
    <p:sldId id="287" r:id="rId28"/>
    <p:sldId id="268" r:id="rId29"/>
    <p:sldId id="271" r:id="rId30"/>
    <p:sldId id="283" r:id="rId31"/>
    <p:sldId id="272" r:id="rId32"/>
    <p:sldId id="27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7" autoAdjust="0"/>
  </p:normalViewPr>
  <p:slideViewPr>
    <p:cSldViewPr>
      <p:cViewPr varScale="1">
        <p:scale>
          <a:sx n="105" d="100"/>
          <a:sy n="105" d="100"/>
        </p:scale>
        <p:origin x="179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usquanfs44\quantico$\G7\Continuous%20Process%20Improvement%20(CPI)\02%20-%20Green%20Belt\1%20-%20GREEN%20BELT%20TRAINING%20MATERIAL\DMAIC%20Template%20Statapult%20202106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Dice Pareto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'Pareto Chart Example (Dice)'!$B$22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'Pareto Chart Example (Dice)'!$A$23:$A$28</c:f>
              <c:strCache>
                <c:ptCount val="6"/>
                <c:pt idx="0">
                  <c:v>Return to Marker</c:v>
                </c:pt>
                <c:pt idx="1">
                  <c:v>5 Balls Not In Cup</c:v>
                </c:pt>
                <c:pt idx="2">
                  <c:v>Missing Stickers</c:v>
                </c:pt>
                <c:pt idx="3">
                  <c:v>Halt Process</c:v>
                </c:pt>
                <c:pt idx="4">
                  <c:v>Customer Rejection</c:v>
                </c:pt>
                <c:pt idx="5">
                  <c:v>Failed Ball</c:v>
                </c:pt>
              </c:strCache>
            </c:strRef>
          </c:cat>
          <c:val>
            <c:numRef>
              <c:f>'Pareto Chart Example (Dice)'!$B$23:$B$28</c:f>
              <c:numCache>
                <c:formatCode>General</c:formatCode>
                <c:ptCount val="6"/>
                <c:pt idx="0">
                  <c:v>22</c:v>
                </c:pt>
                <c:pt idx="1">
                  <c:v>15</c:v>
                </c:pt>
                <c:pt idx="2">
                  <c:v>11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A-463C-9405-4E962AD68E92}"/>
            </c:ext>
          </c:extLst>
        </c:ser>
        <c:ser>
          <c:idx val="1"/>
          <c:order val="1"/>
          <c:tx>
            <c:strRef>
              <c:f>'Pareto Chart Example (Dice)'!$C$22</c:f>
              <c:strCache>
                <c:ptCount val="1"/>
                <c:pt idx="0">
                  <c:v>% of 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'Pareto Chart Example (Dice)'!$A$23:$A$28</c:f>
              <c:strCache>
                <c:ptCount val="6"/>
                <c:pt idx="0">
                  <c:v>Return to Marker</c:v>
                </c:pt>
                <c:pt idx="1">
                  <c:v>5 Balls Not In Cup</c:v>
                </c:pt>
                <c:pt idx="2">
                  <c:v>Missing Stickers</c:v>
                </c:pt>
                <c:pt idx="3">
                  <c:v>Halt Process</c:v>
                </c:pt>
                <c:pt idx="4">
                  <c:v>Customer Rejection</c:v>
                </c:pt>
                <c:pt idx="5">
                  <c:v>Failed Ball</c:v>
                </c:pt>
              </c:strCache>
            </c:strRef>
          </c:cat>
          <c:val>
            <c:numRef>
              <c:f>'Pareto Chart Example (Dice)'!$C$23:$C$28</c:f>
              <c:numCache>
                <c:formatCode>0.00%</c:formatCode>
                <c:ptCount val="6"/>
                <c:pt idx="0">
                  <c:v>0.36666666666666664</c:v>
                </c:pt>
                <c:pt idx="1">
                  <c:v>0.25</c:v>
                </c:pt>
                <c:pt idx="2">
                  <c:v>0.18333333333333332</c:v>
                </c:pt>
                <c:pt idx="3">
                  <c:v>0.1</c:v>
                </c:pt>
                <c:pt idx="4">
                  <c:v>6.6666666666666666E-2</c:v>
                </c:pt>
                <c:pt idx="5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A-463C-9405-4E962AD68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1260648"/>
        <c:axId val="661262288"/>
      </c:barChart>
      <c:lineChart>
        <c:grouping val="standard"/>
        <c:varyColors val="0"/>
        <c:ser>
          <c:idx val="2"/>
          <c:order val="2"/>
          <c:tx>
            <c:strRef>
              <c:f>'Pareto Chart Example (Dice)'!$D$22</c:f>
              <c:strCache>
                <c:ptCount val="1"/>
                <c:pt idx="0">
                  <c:v>Cum 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tx1"/>
              </a:solidFill>
              <a:ln w="47625">
                <a:solidFill>
                  <a:schemeClr val="accent3"/>
                </a:solidFill>
              </a:ln>
              <a:effectLst/>
            </c:spPr>
          </c:marker>
          <c:cat>
            <c:strRef>
              <c:f>'Pareto Chart Example (Dice)'!$A$23:$A$28</c:f>
              <c:strCache>
                <c:ptCount val="6"/>
                <c:pt idx="0">
                  <c:v>Return to Marker</c:v>
                </c:pt>
                <c:pt idx="1">
                  <c:v>5 Balls Not In Cup</c:v>
                </c:pt>
                <c:pt idx="2">
                  <c:v>Missing Stickers</c:v>
                </c:pt>
                <c:pt idx="3">
                  <c:v>Halt Process</c:v>
                </c:pt>
                <c:pt idx="4">
                  <c:v>Customer Rejection</c:v>
                </c:pt>
                <c:pt idx="5">
                  <c:v>Failed Ball</c:v>
                </c:pt>
              </c:strCache>
            </c:strRef>
          </c:cat>
          <c:val>
            <c:numRef>
              <c:f>'Pareto Chart Example (Dice)'!$D$23:$D$28</c:f>
              <c:numCache>
                <c:formatCode>0.00%</c:formatCode>
                <c:ptCount val="6"/>
                <c:pt idx="0">
                  <c:v>0.36666666666666664</c:v>
                </c:pt>
                <c:pt idx="1">
                  <c:v>0.6166666666666667</c:v>
                </c:pt>
                <c:pt idx="2">
                  <c:v>0.8</c:v>
                </c:pt>
                <c:pt idx="3">
                  <c:v>0.9</c:v>
                </c:pt>
                <c:pt idx="4">
                  <c:v>0.96666666666666667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0A-463C-9405-4E962AD68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450784"/>
        <c:axId val="538451440"/>
      </c:lineChart>
      <c:catAx>
        <c:axId val="66126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62288"/>
        <c:crosses val="autoZero"/>
        <c:auto val="1"/>
        <c:lblAlgn val="ctr"/>
        <c:lblOffset val="100"/>
        <c:noMultiLvlLbl val="0"/>
      </c:catAx>
      <c:valAx>
        <c:axId val="66126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60648"/>
        <c:crosses val="autoZero"/>
        <c:crossBetween val="between"/>
      </c:valAx>
      <c:valAx>
        <c:axId val="538451440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450784"/>
        <c:crosses val="max"/>
        <c:crossBetween val="between"/>
      </c:valAx>
      <c:catAx>
        <c:axId val="53845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84514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Histogram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061458765022793"/>
          <c:y val="0.14802105702696253"/>
          <c:w val="0.69105152645393009"/>
          <c:h val="0.62408762825101405"/>
        </c:manualLayout>
      </c:layout>
      <c:lineChart>
        <c:grouping val="standard"/>
        <c:varyColors val="0"/>
        <c:ser>
          <c:idx val="0"/>
          <c:order val="1"/>
          <c:tx>
            <c:v>Frequency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y"/>
            <c:errBarType val="minus"/>
            <c:errValType val="percentage"/>
            <c:noEndCap val="1"/>
            <c:val val="100"/>
            <c:spPr>
              <a:ln w="4445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errBars>
          <c:cat>
            <c:strRef>
              <c:f>Histogram!$I$6:$I$13</c:f>
              <c:strCache>
                <c:ptCount val="8"/>
                <c:pt idx="0">
                  <c:v>37</c:v>
                </c:pt>
                <c:pt idx="1">
                  <c:v>38</c:v>
                </c:pt>
                <c:pt idx="2">
                  <c:v>39</c:v>
                </c:pt>
                <c:pt idx="3">
                  <c:v>40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More</c:v>
                </c:pt>
              </c:strCache>
            </c:strRef>
          </c:cat>
          <c:val>
            <c:numRef>
              <c:f>Histogram!$J$6:$J$13</c:f>
              <c:numCache>
                <c:formatCode>General</c:formatCode>
                <c:ptCount val="8"/>
                <c:pt idx="0">
                  <c:v>4</c:v>
                </c:pt>
                <c:pt idx="1">
                  <c:v>10</c:v>
                </c:pt>
                <c:pt idx="2">
                  <c:v>16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377-4631-9C86-389CB383D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7562544"/>
        <c:axId val="527556968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v>Range</c:v>
                </c:tx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Histogram!$I$6:$I$12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37</c:v>
                      </c:pt>
                      <c:pt idx="1">
                        <c:v>38</c:v>
                      </c:pt>
                      <c:pt idx="2">
                        <c:v>39</c:v>
                      </c:pt>
                      <c:pt idx="3">
                        <c:v>40</c:v>
                      </c:pt>
                      <c:pt idx="4">
                        <c:v>41</c:v>
                      </c:pt>
                      <c:pt idx="5">
                        <c:v>42</c:v>
                      </c:pt>
                      <c:pt idx="6">
                        <c:v>43</c:v>
                      </c:pt>
                    </c:numCache>
                  </c:numRef>
                </c:cat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smooth val="0"/>
                <c:extLst>
                  <c:ext xmlns:c16="http://schemas.microsoft.com/office/drawing/2014/chart" uri="{C3380CC4-5D6E-409C-BE32-E72D297353CC}">
                    <c16:uniqueId val="{00000001-3377-4631-9C86-389CB383DAF6}"/>
                  </c:ext>
                </c:extLst>
              </c15:ser>
            </c15:filteredLineSeries>
          </c:ext>
        </c:extLst>
      </c:lineChart>
      <c:catAx>
        <c:axId val="527562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Range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27556968"/>
        <c:crosses val="autoZero"/>
        <c:auto val="1"/>
        <c:lblAlgn val="ctr"/>
        <c:lblOffset val="100"/>
        <c:noMultiLvlLbl val="1"/>
      </c:catAx>
      <c:valAx>
        <c:axId val="5275569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27562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5E97B-1F28-4F5C-A946-3156DEE7A22E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229C9B0D-8BEA-4D70-A0CD-183152BC0517}">
      <dgm:prSet phldrT="[Text]"/>
      <dgm:spPr/>
      <dgm:t>
        <a:bodyPr/>
        <a:lstStyle/>
        <a:p>
          <a:r>
            <a:rPr lang="en-US"/>
            <a:t>S</a:t>
          </a:r>
        </a:p>
      </dgm:t>
    </dgm:pt>
    <dgm:pt modelId="{4F37F5F4-DA17-4E67-BDD5-6EC17149A5FB}" type="parTrans" cxnId="{9C4B0489-C4B1-4EE4-8E88-4074CD4697E3}">
      <dgm:prSet/>
      <dgm:spPr/>
      <dgm:t>
        <a:bodyPr/>
        <a:lstStyle/>
        <a:p>
          <a:endParaRPr lang="en-US"/>
        </a:p>
      </dgm:t>
    </dgm:pt>
    <dgm:pt modelId="{80090F25-2D05-44A7-BEC9-C00735E6E9AC}" type="sibTrans" cxnId="{9C4B0489-C4B1-4EE4-8E88-4074CD4697E3}">
      <dgm:prSet/>
      <dgm:spPr/>
      <dgm:t>
        <a:bodyPr/>
        <a:lstStyle/>
        <a:p>
          <a:endParaRPr lang="en-US"/>
        </a:p>
      </dgm:t>
    </dgm:pt>
    <dgm:pt modelId="{391028C4-9D12-4D74-AA03-5D3DD11588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/>
            <a:t>I</a:t>
          </a:r>
        </a:p>
      </dgm:t>
    </dgm:pt>
    <dgm:pt modelId="{C49F05AE-B9FB-47A6-92F4-4572A7B7C746}" type="parTrans" cxnId="{8237086B-24E0-4777-B02D-0802E89B06C9}">
      <dgm:prSet/>
      <dgm:spPr/>
      <dgm:t>
        <a:bodyPr/>
        <a:lstStyle/>
        <a:p>
          <a:endParaRPr lang="en-US"/>
        </a:p>
      </dgm:t>
    </dgm:pt>
    <dgm:pt modelId="{030540BF-01CB-4B45-8CAF-B05AA9B1E508}" type="sibTrans" cxnId="{8237086B-24E0-4777-B02D-0802E89B06C9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37D9C5CD-003F-448B-A501-59A1DE46CF07}">
      <dgm:prSet phldrT="[Text]"/>
      <dgm:spPr>
        <a:solidFill>
          <a:srgbClr val="FFC000"/>
        </a:solidFill>
      </dgm:spPr>
      <dgm:t>
        <a:bodyPr/>
        <a:lstStyle/>
        <a:p>
          <a:r>
            <a:rPr lang="en-US"/>
            <a:t>P</a:t>
          </a:r>
        </a:p>
      </dgm:t>
    </dgm:pt>
    <dgm:pt modelId="{AD394E98-7F73-46B2-A4CF-B4FBC9D7DA23}" type="parTrans" cxnId="{13EAF8BF-3987-4591-88C0-A86A6BB660D5}">
      <dgm:prSet/>
      <dgm:spPr/>
      <dgm:t>
        <a:bodyPr/>
        <a:lstStyle/>
        <a:p>
          <a:endParaRPr lang="en-US"/>
        </a:p>
      </dgm:t>
    </dgm:pt>
    <dgm:pt modelId="{5DFC7E3E-FBEE-435B-84A9-42E768D23F08}" type="sibTrans" cxnId="{13EAF8BF-3987-4591-88C0-A86A6BB660D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B0D73590-3C02-4169-AF5E-301DEE91D85D}">
      <dgm:prSet phldrT="[Text]"/>
      <dgm:spPr/>
      <dgm:t>
        <a:bodyPr/>
        <a:lstStyle/>
        <a:p>
          <a:r>
            <a:rPr lang="en-US"/>
            <a:t>O</a:t>
          </a:r>
        </a:p>
      </dgm:t>
    </dgm:pt>
    <dgm:pt modelId="{380F86BB-6E6C-4589-9C29-7E7B0C36513C}" type="parTrans" cxnId="{93F132F9-5C4C-4553-A006-04C63A144CF4}">
      <dgm:prSet/>
      <dgm:spPr/>
      <dgm:t>
        <a:bodyPr/>
        <a:lstStyle/>
        <a:p>
          <a:endParaRPr lang="en-US"/>
        </a:p>
      </dgm:t>
    </dgm:pt>
    <dgm:pt modelId="{11F76AFF-4D01-4904-9585-E84468A86B42}" type="sibTrans" cxnId="{93F132F9-5C4C-4553-A006-04C63A144CF4}">
      <dgm:prSet/>
      <dgm:spPr/>
      <dgm:t>
        <a:bodyPr/>
        <a:lstStyle/>
        <a:p>
          <a:endParaRPr lang="en-US"/>
        </a:p>
      </dgm:t>
    </dgm:pt>
    <dgm:pt modelId="{8BDD3B84-AA8B-4BAB-98E6-2521CF70D810}">
      <dgm:prSet phldrT="[Text]"/>
      <dgm:spPr>
        <a:solidFill>
          <a:srgbClr val="00B050"/>
        </a:solidFill>
      </dgm:spPr>
      <dgm:t>
        <a:bodyPr/>
        <a:lstStyle/>
        <a:p>
          <a:r>
            <a:rPr lang="en-US"/>
            <a:t>C</a:t>
          </a:r>
        </a:p>
      </dgm:t>
    </dgm:pt>
    <dgm:pt modelId="{28A4681F-9D3F-4E23-A884-15664E182486}" type="parTrans" cxnId="{010B2A5F-5694-4CFA-B933-6916DF8D572A}">
      <dgm:prSet/>
      <dgm:spPr/>
      <dgm:t>
        <a:bodyPr/>
        <a:lstStyle/>
        <a:p>
          <a:endParaRPr lang="en-US"/>
        </a:p>
      </dgm:t>
    </dgm:pt>
    <dgm:pt modelId="{A23C05C9-1309-43E0-A6EA-0105A66A5FB7}" type="sibTrans" cxnId="{010B2A5F-5694-4CFA-B933-6916DF8D572A}">
      <dgm:prSet/>
      <dgm:spPr/>
      <dgm:t>
        <a:bodyPr/>
        <a:lstStyle/>
        <a:p>
          <a:endParaRPr lang="en-US"/>
        </a:p>
      </dgm:t>
    </dgm:pt>
    <dgm:pt modelId="{67084C28-41DB-4A9B-B5B7-999B703F319A}" type="pres">
      <dgm:prSet presAssocID="{8505E97B-1F28-4F5C-A946-3156DEE7A22E}" presName="Name0" presStyleCnt="0">
        <dgm:presLayoutVars>
          <dgm:dir/>
          <dgm:resizeHandles val="exact"/>
        </dgm:presLayoutVars>
      </dgm:prSet>
      <dgm:spPr/>
    </dgm:pt>
    <dgm:pt modelId="{38677101-156A-4991-8A61-FE4E66B83DED}" type="pres">
      <dgm:prSet presAssocID="{229C9B0D-8BEA-4D70-A0CD-183152BC0517}" presName="node" presStyleLbl="node1" presStyleIdx="0" presStyleCnt="5" custScaleY="57261">
        <dgm:presLayoutVars>
          <dgm:bulletEnabled val="1"/>
        </dgm:presLayoutVars>
      </dgm:prSet>
      <dgm:spPr/>
    </dgm:pt>
    <dgm:pt modelId="{5146465E-DA46-4C0D-B9E7-D2651BA34B63}" type="pres">
      <dgm:prSet presAssocID="{80090F25-2D05-44A7-BEC9-C00735E6E9AC}" presName="sibTrans" presStyleLbl="sibTrans2D1" presStyleIdx="0" presStyleCnt="4"/>
      <dgm:spPr/>
    </dgm:pt>
    <dgm:pt modelId="{079A34D1-ACC6-4C93-8768-C15CCC301204}" type="pres">
      <dgm:prSet presAssocID="{80090F25-2D05-44A7-BEC9-C00735E6E9AC}" presName="connectorText" presStyleLbl="sibTrans2D1" presStyleIdx="0" presStyleCnt="4"/>
      <dgm:spPr/>
    </dgm:pt>
    <dgm:pt modelId="{CA84A3EA-70CB-4829-BDF5-E38AA3332892}" type="pres">
      <dgm:prSet presAssocID="{391028C4-9D12-4D74-AA03-5D3DD11588E3}" presName="node" presStyleLbl="node1" presStyleIdx="1" presStyleCnt="5" custScaleY="57261">
        <dgm:presLayoutVars>
          <dgm:bulletEnabled val="1"/>
        </dgm:presLayoutVars>
      </dgm:prSet>
      <dgm:spPr/>
    </dgm:pt>
    <dgm:pt modelId="{D9D9B46D-4319-4620-94EF-8AA1917C830E}" type="pres">
      <dgm:prSet presAssocID="{030540BF-01CB-4B45-8CAF-B05AA9B1E508}" presName="sibTrans" presStyleLbl="sibTrans2D1" presStyleIdx="1" presStyleCnt="4"/>
      <dgm:spPr/>
    </dgm:pt>
    <dgm:pt modelId="{04A74472-5B32-4473-AFFD-329BC1835CE2}" type="pres">
      <dgm:prSet presAssocID="{030540BF-01CB-4B45-8CAF-B05AA9B1E508}" presName="connectorText" presStyleLbl="sibTrans2D1" presStyleIdx="1" presStyleCnt="4"/>
      <dgm:spPr/>
    </dgm:pt>
    <dgm:pt modelId="{B2C3BB55-AEC4-4899-B61E-9DA6B5ABD7CA}" type="pres">
      <dgm:prSet presAssocID="{37D9C5CD-003F-448B-A501-59A1DE46CF07}" presName="node" presStyleLbl="node1" presStyleIdx="2" presStyleCnt="5" custScaleY="57261">
        <dgm:presLayoutVars>
          <dgm:bulletEnabled val="1"/>
        </dgm:presLayoutVars>
      </dgm:prSet>
      <dgm:spPr/>
    </dgm:pt>
    <dgm:pt modelId="{E6ECB75C-E2C8-4482-9E68-FC1D4FE7766E}" type="pres">
      <dgm:prSet presAssocID="{5DFC7E3E-FBEE-435B-84A9-42E768D23F08}" presName="sibTrans" presStyleLbl="sibTrans2D1" presStyleIdx="2" presStyleCnt="4"/>
      <dgm:spPr/>
    </dgm:pt>
    <dgm:pt modelId="{0698344F-F675-4D1A-BE1B-20E6E5DA86AC}" type="pres">
      <dgm:prSet presAssocID="{5DFC7E3E-FBEE-435B-84A9-42E768D23F08}" presName="connectorText" presStyleLbl="sibTrans2D1" presStyleIdx="2" presStyleCnt="4"/>
      <dgm:spPr/>
    </dgm:pt>
    <dgm:pt modelId="{AF0F09EA-E369-42FF-99D3-20C29A92C560}" type="pres">
      <dgm:prSet presAssocID="{B0D73590-3C02-4169-AF5E-301DEE91D85D}" presName="node" presStyleLbl="node1" presStyleIdx="3" presStyleCnt="5" custScaleY="57261">
        <dgm:presLayoutVars>
          <dgm:bulletEnabled val="1"/>
        </dgm:presLayoutVars>
      </dgm:prSet>
      <dgm:spPr/>
    </dgm:pt>
    <dgm:pt modelId="{2506E963-8830-4FB0-9DA0-9EB5E8CCD71E}" type="pres">
      <dgm:prSet presAssocID="{11F76AFF-4D01-4904-9585-E84468A86B42}" presName="sibTrans" presStyleLbl="sibTrans2D1" presStyleIdx="3" presStyleCnt="4"/>
      <dgm:spPr/>
    </dgm:pt>
    <dgm:pt modelId="{51C23739-93E6-43F0-8578-F51BFC6F2EB5}" type="pres">
      <dgm:prSet presAssocID="{11F76AFF-4D01-4904-9585-E84468A86B42}" presName="connectorText" presStyleLbl="sibTrans2D1" presStyleIdx="3" presStyleCnt="4"/>
      <dgm:spPr/>
    </dgm:pt>
    <dgm:pt modelId="{8DB7DC43-54B7-46EE-BF85-CBBCF513F02A}" type="pres">
      <dgm:prSet presAssocID="{8BDD3B84-AA8B-4BAB-98E6-2521CF70D810}" presName="node" presStyleLbl="node1" presStyleIdx="4" presStyleCnt="5" custScaleY="57261">
        <dgm:presLayoutVars>
          <dgm:bulletEnabled val="1"/>
        </dgm:presLayoutVars>
      </dgm:prSet>
      <dgm:spPr/>
    </dgm:pt>
  </dgm:ptLst>
  <dgm:cxnLst>
    <dgm:cxn modelId="{A83A6D00-2779-4216-B9BE-955B632253D8}" type="presOf" srcId="{391028C4-9D12-4D74-AA03-5D3DD11588E3}" destId="{CA84A3EA-70CB-4829-BDF5-E38AA3332892}" srcOrd="0" destOrd="0" presId="urn:microsoft.com/office/officeart/2005/8/layout/process1"/>
    <dgm:cxn modelId="{7388A60F-73A6-40A8-9E58-E664E6B7BB99}" type="presOf" srcId="{229C9B0D-8BEA-4D70-A0CD-183152BC0517}" destId="{38677101-156A-4991-8A61-FE4E66B83DED}" srcOrd="0" destOrd="0" presId="urn:microsoft.com/office/officeart/2005/8/layout/process1"/>
    <dgm:cxn modelId="{706F2221-DC6B-4FC2-AAF8-6387F9E8F5A6}" type="presOf" srcId="{8505E97B-1F28-4F5C-A946-3156DEE7A22E}" destId="{67084C28-41DB-4A9B-B5B7-999B703F319A}" srcOrd="0" destOrd="0" presId="urn:microsoft.com/office/officeart/2005/8/layout/process1"/>
    <dgm:cxn modelId="{010B2A5F-5694-4CFA-B933-6916DF8D572A}" srcId="{8505E97B-1F28-4F5C-A946-3156DEE7A22E}" destId="{8BDD3B84-AA8B-4BAB-98E6-2521CF70D810}" srcOrd="4" destOrd="0" parTransId="{28A4681F-9D3F-4E23-A884-15664E182486}" sibTransId="{A23C05C9-1309-43E0-A6EA-0105A66A5FB7}"/>
    <dgm:cxn modelId="{8237086B-24E0-4777-B02D-0802E89B06C9}" srcId="{8505E97B-1F28-4F5C-A946-3156DEE7A22E}" destId="{391028C4-9D12-4D74-AA03-5D3DD11588E3}" srcOrd="1" destOrd="0" parTransId="{C49F05AE-B9FB-47A6-92F4-4572A7B7C746}" sibTransId="{030540BF-01CB-4B45-8CAF-B05AA9B1E508}"/>
    <dgm:cxn modelId="{A2789C6D-4705-4C81-A60C-7D77AF5F76CE}" type="presOf" srcId="{030540BF-01CB-4B45-8CAF-B05AA9B1E508}" destId="{04A74472-5B32-4473-AFFD-329BC1835CE2}" srcOrd="1" destOrd="0" presId="urn:microsoft.com/office/officeart/2005/8/layout/process1"/>
    <dgm:cxn modelId="{4DDBC073-CF6A-468B-9F6A-AF186A2ACEB6}" type="presOf" srcId="{80090F25-2D05-44A7-BEC9-C00735E6E9AC}" destId="{079A34D1-ACC6-4C93-8768-C15CCC301204}" srcOrd="1" destOrd="0" presId="urn:microsoft.com/office/officeart/2005/8/layout/process1"/>
    <dgm:cxn modelId="{8DCFF376-8F4B-47CE-95A4-3C835CDD89AC}" type="presOf" srcId="{5DFC7E3E-FBEE-435B-84A9-42E768D23F08}" destId="{E6ECB75C-E2C8-4482-9E68-FC1D4FE7766E}" srcOrd="0" destOrd="0" presId="urn:microsoft.com/office/officeart/2005/8/layout/process1"/>
    <dgm:cxn modelId="{9C4B0489-C4B1-4EE4-8E88-4074CD4697E3}" srcId="{8505E97B-1F28-4F5C-A946-3156DEE7A22E}" destId="{229C9B0D-8BEA-4D70-A0CD-183152BC0517}" srcOrd="0" destOrd="0" parTransId="{4F37F5F4-DA17-4E67-BDD5-6EC17149A5FB}" sibTransId="{80090F25-2D05-44A7-BEC9-C00735E6E9AC}"/>
    <dgm:cxn modelId="{90D09892-11C2-4B9E-944C-30E84F85940D}" type="presOf" srcId="{37D9C5CD-003F-448B-A501-59A1DE46CF07}" destId="{B2C3BB55-AEC4-4899-B61E-9DA6B5ABD7CA}" srcOrd="0" destOrd="0" presId="urn:microsoft.com/office/officeart/2005/8/layout/process1"/>
    <dgm:cxn modelId="{F767D2A0-33DE-47E0-892B-FCD4BADE3D97}" type="presOf" srcId="{11F76AFF-4D01-4904-9585-E84468A86B42}" destId="{2506E963-8830-4FB0-9DA0-9EB5E8CCD71E}" srcOrd="0" destOrd="0" presId="urn:microsoft.com/office/officeart/2005/8/layout/process1"/>
    <dgm:cxn modelId="{BB1FA7BE-B005-4241-A844-C3AD349FCF7B}" type="presOf" srcId="{030540BF-01CB-4B45-8CAF-B05AA9B1E508}" destId="{D9D9B46D-4319-4620-94EF-8AA1917C830E}" srcOrd="0" destOrd="0" presId="urn:microsoft.com/office/officeart/2005/8/layout/process1"/>
    <dgm:cxn modelId="{13EAF8BF-3987-4591-88C0-A86A6BB660D5}" srcId="{8505E97B-1F28-4F5C-A946-3156DEE7A22E}" destId="{37D9C5CD-003F-448B-A501-59A1DE46CF07}" srcOrd="2" destOrd="0" parTransId="{AD394E98-7F73-46B2-A4CF-B4FBC9D7DA23}" sibTransId="{5DFC7E3E-FBEE-435B-84A9-42E768D23F08}"/>
    <dgm:cxn modelId="{13F190D0-1941-4E41-9D78-2870EAD79862}" type="presOf" srcId="{B0D73590-3C02-4169-AF5E-301DEE91D85D}" destId="{AF0F09EA-E369-42FF-99D3-20C29A92C560}" srcOrd="0" destOrd="0" presId="urn:microsoft.com/office/officeart/2005/8/layout/process1"/>
    <dgm:cxn modelId="{8E5A7FD3-CD10-4A16-854E-E287D6EFE023}" type="presOf" srcId="{80090F25-2D05-44A7-BEC9-C00735E6E9AC}" destId="{5146465E-DA46-4C0D-B9E7-D2651BA34B63}" srcOrd="0" destOrd="0" presId="urn:microsoft.com/office/officeart/2005/8/layout/process1"/>
    <dgm:cxn modelId="{002031E6-D115-4B80-8BAA-D561C5ABC21E}" type="presOf" srcId="{8BDD3B84-AA8B-4BAB-98E6-2521CF70D810}" destId="{8DB7DC43-54B7-46EE-BF85-CBBCF513F02A}" srcOrd="0" destOrd="0" presId="urn:microsoft.com/office/officeart/2005/8/layout/process1"/>
    <dgm:cxn modelId="{D779ACF4-65B5-4176-AC2F-C201472C3D41}" type="presOf" srcId="{5DFC7E3E-FBEE-435B-84A9-42E768D23F08}" destId="{0698344F-F675-4D1A-BE1B-20E6E5DA86AC}" srcOrd="1" destOrd="0" presId="urn:microsoft.com/office/officeart/2005/8/layout/process1"/>
    <dgm:cxn modelId="{93F132F9-5C4C-4553-A006-04C63A144CF4}" srcId="{8505E97B-1F28-4F5C-A946-3156DEE7A22E}" destId="{B0D73590-3C02-4169-AF5E-301DEE91D85D}" srcOrd="3" destOrd="0" parTransId="{380F86BB-6E6C-4589-9C29-7E7B0C36513C}" sibTransId="{11F76AFF-4D01-4904-9585-E84468A86B42}"/>
    <dgm:cxn modelId="{2C10B1FE-3214-4AB5-BDD6-35180ED3A1EE}" type="presOf" srcId="{11F76AFF-4D01-4904-9585-E84468A86B42}" destId="{51C23739-93E6-43F0-8578-F51BFC6F2EB5}" srcOrd="1" destOrd="0" presId="urn:microsoft.com/office/officeart/2005/8/layout/process1"/>
    <dgm:cxn modelId="{1AB6AA2B-5923-4E5D-BBEF-597B226FE4CB}" type="presParOf" srcId="{67084C28-41DB-4A9B-B5B7-999B703F319A}" destId="{38677101-156A-4991-8A61-FE4E66B83DED}" srcOrd="0" destOrd="0" presId="urn:microsoft.com/office/officeart/2005/8/layout/process1"/>
    <dgm:cxn modelId="{4B7DFC7C-48FD-4D6B-B764-474BF487A629}" type="presParOf" srcId="{67084C28-41DB-4A9B-B5B7-999B703F319A}" destId="{5146465E-DA46-4C0D-B9E7-D2651BA34B63}" srcOrd="1" destOrd="0" presId="urn:microsoft.com/office/officeart/2005/8/layout/process1"/>
    <dgm:cxn modelId="{AADF2402-CEEA-4107-B20D-83E334E01592}" type="presParOf" srcId="{5146465E-DA46-4C0D-B9E7-D2651BA34B63}" destId="{079A34D1-ACC6-4C93-8768-C15CCC301204}" srcOrd="0" destOrd="0" presId="urn:microsoft.com/office/officeart/2005/8/layout/process1"/>
    <dgm:cxn modelId="{0C27E1BE-3953-4C0A-8B19-C30D660143D2}" type="presParOf" srcId="{67084C28-41DB-4A9B-B5B7-999B703F319A}" destId="{CA84A3EA-70CB-4829-BDF5-E38AA3332892}" srcOrd="2" destOrd="0" presId="urn:microsoft.com/office/officeart/2005/8/layout/process1"/>
    <dgm:cxn modelId="{C0904EC5-2D0E-4C41-B9A6-3C69786EE0E3}" type="presParOf" srcId="{67084C28-41DB-4A9B-B5B7-999B703F319A}" destId="{D9D9B46D-4319-4620-94EF-8AA1917C830E}" srcOrd="3" destOrd="0" presId="urn:microsoft.com/office/officeart/2005/8/layout/process1"/>
    <dgm:cxn modelId="{A8DD0A30-EA7E-4AAC-9DB6-F629E07FFD0F}" type="presParOf" srcId="{D9D9B46D-4319-4620-94EF-8AA1917C830E}" destId="{04A74472-5B32-4473-AFFD-329BC1835CE2}" srcOrd="0" destOrd="0" presId="urn:microsoft.com/office/officeart/2005/8/layout/process1"/>
    <dgm:cxn modelId="{7F0B2545-16A3-4B2A-A960-A6E2DE7119A8}" type="presParOf" srcId="{67084C28-41DB-4A9B-B5B7-999B703F319A}" destId="{B2C3BB55-AEC4-4899-B61E-9DA6B5ABD7CA}" srcOrd="4" destOrd="0" presId="urn:microsoft.com/office/officeart/2005/8/layout/process1"/>
    <dgm:cxn modelId="{9BC08F13-8986-45B3-9C1B-D5DA6D84D472}" type="presParOf" srcId="{67084C28-41DB-4A9B-B5B7-999B703F319A}" destId="{E6ECB75C-E2C8-4482-9E68-FC1D4FE7766E}" srcOrd="5" destOrd="0" presId="urn:microsoft.com/office/officeart/2005/8/layout/process1"/>
    <dgm:cxn modelId="{28FB660A-FF62-4DB0-98C1-79E048AD5BC8}" type="presParOf" srcId="{E6ECB75C-E2C8-4482-9E68-FC1D4FE7766E}" destId="{0698344F-F675-4D1A-BE1B-20E6E5DA86AC}" srcOrd="0" destOrd="0" presId="urn:microsoft.com/office/officeart/2005/8/layout/process1"/>
    <dgm:cxn modelId="{8A922FB0-276D-4F71-8A6D-4DD47F6B193D}" type="presParOf" srcId="{67084C28-41DB-4A9B-B5B7-999B703F319A}" destId="{AF0F09EA-E369-42FF-99D3-20C29A92C560}" srcOrd="6" destOrd="0" presId="urn:microsoft.com/office/officeart/2005/8/layout/process1"/>
    <dgm:cxn modelId="{5C09B74B-CDC1-4F7D-BC0E-BE3A8A0651EB}" type="presParOf" srcId="{67084C28-41DB-4A9B-B5B7-999B703F319A}" destId="{2506E963-8830-4FB0-9DA0-9EB5E8CCD71E}" srcOrd="7" destOrd="0" presId="urn:microsoft.com/office/officeart/2005/8/layout/process1"/>
    <dgm:cxn modelId="{778F2E8C-77C0-432D-8A01-401B21243035}" type="presParOf" srcId="{2506E963-8830-4FB0-9DA0-9EB5E8CCD71E}" destId="{51C23739-93E6-43F0-8578-F51BFC6F2EB5}" srcOrd="0" destOrd="0" presId="urn:microsoft.com/office/officeart/2005/8/layout/process1"/>
    <dgm:cxn modelId="{F8B30375-1228-4036-9DEE-CADA1C9A394F}" type="presParOf" srcId="{67084C28-41DB-4A9B-B5B7-999B703F319A}" destId="{8DB7DC43-54B7-46EE-BF85-CBBCF513F02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77101-156A-4991-8A61-FE4E66B83DED}">
      <dsp:nvSpPr>
        <dsp:cNvPr id="0" name=""/>
        <dsp:cNvSpPr/>
      </dsp:nvSpPr>
      <dsp:spPr>
        <a:xfrm>
          <a:off x="3920" y="269843"/>
          <a:ext cx="1215414" cy="41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</a:t>
          </a:r>
        </a:p>
      </dsp:txBody>
      <dsp:txXfrm>
        <a:off x="16150" y="282073"/>
        <a:ext cx="1190954" cy="393114"/>
      </dsp:txXfrm>
    </dsp:sp>
    <dsp:sp modelId="{5146465E-DA46-4C0D-B9E7-D2651BA34B63}">
      <dsp:nvSpPr>
        <dsp:cNvPr id="0" name=""/>
        <dsp:cNvSpPr/>
      </dsp:nvSpPr>
      <dsp:spPr>
        <a:xfrm>
          <a:off x="1340876" y="327919"/>
          <a:ext cx="257667" cy="301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40876" y="388203"/>
        <a:ext cx="180367" cy="180854"/>
      </dsp:txXfrm>
    </dsp:sp>
    <dsp:sp modelId="{CA84A3EA-70CB-4829-BDF5-E38AA3332892}">
      <dsp:nvSpPr>
        <dsp:cNvPr id="0" name=""/>
        <dsp:cNvSpPr/>
      </dsp:nvSpPr>
      <dsp:spPr>
        <a:xfrm>
          <a:off x="1705500" y="269843"/>
          <a:ext cx="1215414" cy="417574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</a:t>
          </a:r>
        </a:p>
      </dsp:txBody>
      <dsp:txXfrm>
        <a:off x="1717730" y="282073"/>
        <a:ext cx="1190954" cy="393114"/>
      </dsp:txXfrm>
    </dsp:sp>
    <dsp:sp modelId="{D9D9B46D-4319-4620-94EF-8AA1917C830E}">
      <dsp:nvSpPr>
        <dsp:cNvPr id="0" name=""/>
        <dsp:cNvSpPr/>
      </dsp:nvSpPr>
      <dsp:spPr>
        <a:xfrm>
          <a:off x="3042456" y="327919"/>
          <a:ext cx="257667" cy="30142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042456" y="388203"/>
        <a:ext cx="180367" cy="180854"/>
      </dsp:txXfrm>
    </dsp:sp>
    <dsp:sp modelId="{B2C3BB55-AEC4-4899-B61E-9DA6B5ABD7CA}">
      <dsp:nvSpPr>
        <dsp:cNvPr id="0" name=""/>
        <dsp:cNvSpPr/>
      </dsp:nvSpPr>
      <dsp:spPr>
        <a:xfrm>
          <a:off x="3407080" y="269843"/>
          <a:ext cx="1215414" cy="41757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</a:t>
          </a:r>
        </a:p>
      </dsp:txBody>
      <dsp:txXfrm>
        <a:off x="3419310" y="282073"/>
        <a:ext cx="1190954" cy="393114"/>
      </dsp:txXfrm>
    </dsp:sp>
    <dsp:sp modelId="{E6ECB75C-E2C8-4482-9E68-FC1D4FE7766E}">
      <dsp:nvSpPr>
        <dsp:cNvPr id="0" name=""/>
        <dsp:cNvSpPr/>
      </dsp:nvSpPr>
      <dsp:spPr>
        <a:xfrm>
          <a:off x="4744036" y="327919"/>
          <a:ext cx="257667" cy="30142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744036" y="388203"/>
        <a:ext cx="180367" cy="180854"/>
      </dsp:txXfrm>
    </dsp:sp>
    <dsp:sp modelId="{AF0F09EA-E369-42FF-99D3-20C29A92C560}">
      <dsp:nvSpPr>
        <dsp:cNvPr id="0" name=""/>
        <dsp:cNvSpPr/>
      </dsp:nvSpPr>
      <dsp:spPr>
        <a:xfrm>
          <a:off x="5108660" y="269843"/>
          <a:ext cx="1215414" cy="41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</a:t>
          </a:r>
        </a:p>
      </dsp:txBody>
      <dsp:txXfrm>
        <a:off x="5120890" y="282073"/>
        <a:ext cx="1190954" cy="393114"/>
      </dsp:txXfrm>
    </dsp:sp>
    <dsp:sp modelId="{2506E963-8830-4FB0-9DA0-9EB5E8CCD71E}">
      <dsp:nvSpPr>
        <dsp:cNvPr id="0" name=""/>
        <dsp:cNvSpPr/>
      </dsp:nvSpPr>
      <dsp:spPr>
        <a:xfrm>
          <a:off x="6445615" y="327919"/>
          <a:ext cx="257667" cy="301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445615" y="388203"/>
        <a:ext cx="180367" cy="180854"/>
      </dsp:txXfrm>
    </dsp:sp>
    <dsp:sp modelId="{8DB7DC43-54B7-46EE-BF85-CBBCF513F02A}">
      <dsp:nvSpPr>
        <dsp:cNvPr id="0" name=""/>
        <dsp:cNvSpPr/>
      </dsp:nvSpPr>
      <dsp:spPr>
        <a:xfrm>
          <a:off x="6810240" y="269843"/>
          <a:ext cx="1215414" cy="41757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</a:t>
          </a:r>
        </a:p>
      </dsp:txBody>
      <dsp:txXfrm>
        <a:off x="6822470" y="282073"/>
        <a:ext cx="1190954" cy="393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24CC9F-6CDA-4EE0-8180-3D5273E1177E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C7C164-1D11-4A53-9A21-64EBF6723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FE209-5F6A-4CFC-85C7-FA02C751DA60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5C31-B4B3-4BA4-A85E-51A4125D8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99883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u="none"/>
            </a:lvl1pPr>
            <a:lvl2pPr marL="1028700" indent="-571500">
              <a:buFont typeface="Arial" panose="020B0604020202020204" pitchFamily="34" charset="0"/>
              <a:buChar char="•"/>
              <a:defRPr sz="2600"/>
            </a:lvl2pPr>
            <a:lvl3pPr marL="1257300" indent="-342900">
              <a:buFont typeface="Arial" panose="020B0604020202020204" pitchFamily="34" charset="0"/>
              <a:buChar char="•"/>
              <a:defRPr sz="2600"/>
            </a:lvl3pPr>
            <a:lvl4pPr marL="1600200" indent="-228600">
              <a:buFont typeface="Arial" panose="020B0604020202020204" pitchFamily="34" charset="0"/>
              <a:buChar char="•"/>
              <a:defRPr sz="2600"/>
            </a:lvl4pPr>
            <a:lvl5pPr marL="2057400" indent="-228600">
              <a:buFont typeface="Arial" panose="020B0604020202020204" pitchFamily="34" charset="0"/>
              <a:buChar char="•"/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CE529A-9B0C-4309-AA9E-E9C86EDD7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9862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4B6A8-A6CA-4EA7-872B-42C46DE1E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053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Straight Connector 8"/>
          <p:cNvCxnSpPr>
            <a:cxnSpLocks noChangeShapeType="1"/>
          </p:cNvCxnSpPr>
          <p:nvPr/>
        </p:nvCxnSpPr>
        <p:spPr bwMode="auto">
          <a:xfrm>
            <a:off x="125413" y="706438"/>
            <a:ext cx="86106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43013" y="-152400"/>
            <a:ext cx="6650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MCBQ Presentation Template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Use this bold-face, underlined text for slide subject</a:t>
            </a:r>
          </a:p>
          <a:p>
            <a:pPr lvl="1"/>
            <a:r>
              <a:rPr lang="en-US" altLang="en-US"/>
              <a:t>Use this bullet style for supporting data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Use this bold-face, black text for summary statements or text or data that needs attention drawn to it.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*If photos or graphs are used, ensure they are adding value to the information being presented and not just used because they are pretty pictures…avoid cartoons.</a:t>
            </a:r>
          </a:p>
          <a:p>
            <a:pPr lvl="0"/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B495D7-9144-41D1-9B94-23D3E8A0F043}" type="datetimeFigureOut">
              <a:rPr lang="en-US"/>
              <a:pPr>
                <a:defRPr/>
              </a:pPr>
              <a:t>1/25/2024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AD622F-02C6-437D-9B36-066D9FC96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 descr="C:\Users\joanne.teasdale\AppData\Local\Microsoft\Windows\Temporary Internet Files\Content.Outlook\LOSNGWMU\MCINC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52400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149225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Rectangle 2059"/>
          <p:cNvSpPr>
            <a:spLocks noChangeArrowheads="1"/>
          </p:cNvSpPr>
          <p:nvPr/>
        </p:nvSpPr>
        <p:spPr bwMode="auto">
          <a:xfrm>
            <a:off x="196850" y="6262688"/>
            <a:ext cx="1403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>
                <a:solidFill>
                  <a:srgbClr val="006600"/>
                </a:solidFill>
                <a:cs typeface="Arial" charset="0"/>
              </a:rPr>
              <a:t>UNCLASSIFIED</a:t>
            </a:r>
          </a:p>
        </p:txBody>
      </p:sp>
      <p:cxnSp>
        <p:nvCxnSpPr>
          <p:cNvPr id="1034" name="Straight Connector 10"/>
          <p:cNvCxnSpPr>
            <a:cxnSpLocks noChangeShapeType="1"/>
          </p:cNvCxnSpPr>
          <p:nvPr/>
        </p:nvCxnSpPr>
        <p:spPr bwMode="auto">
          <a:xfrm>
            <a:off x="277813" y="6553200"/>
            <a:ext cx="86106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CPI Event / Project Tollgate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This template is to provide a starting point for new CPI </a:t>
            </a:r>
            <a:r>
              <a:rPr lang="en-US" dirty="0"/>
              <a:t>practitioners. 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Final Out Briefs should include all DMAIC phases.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Use background / format according to your command’s standards.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Tollgates / Out Briefs will be viewed by others outside your command.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Tell the whole story to ensure those unfamiliar with your event / project can easily understand.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Keep presentations within reasonable time frame.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Recommend no more than 1 hour for final brief.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Allow time for questions.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8AFF06-3880-45E1-B253-77E68B84AD8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 Phase – [Tool/Topic]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Include significant tools used, such as: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Data Collection Plan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Current State Map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Value Analysis (can be included in value stream map)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Statistical Sampling Plan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Measurement System Analysis (MSA)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Spaghetti / Circle Diagrams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Photos showing area before improvements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Etc.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0A4A51-EBEA-4A51-9862-244D9BD7561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76300" y="-1524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Measure Phase – Data Collection Plan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0A4A51-EBEA-4A51-9862-244D9BD7561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39314"/>
              </p:ext>
            </p:extLst>
          </p:nvPr>
        </p:nvGraphicFramePr>
        <p:xfrm>
          <a:off x="228600" y="1524000"/>
          <a:ext cx="8686800" cy="350348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11129512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56484525"/>
                    </a:ext>
                  </a:extLst>
                </a:gridCol>
                <a:gridCol w="2163863">
                  <a:extLst>
                    <a:ext uri="{9D8B030D-6E8A-4147-A177-3AD203B41FA5}">
                      <a16:colId xmlns:a16="http://schemas.microsoft.com/office/drawing/2014/main" val="798765974"/>
                    </a:ext>
                  </a:extLst>
                </a:gridCol>
                <a:gridCol w="1069837">
                  <a:extLst>
                    <a:ext uri="{9D8B030D-6E8A-4147-A177-3AD203B41FA5}">
                      <a16:colId xmlns:a16="http://schemas.microsoft.com/office/drawing/2014/main" val="3337927226"/>
                    </a:ext>
                  </a:extLst>
                </a:gridCol>
                <a:gridCol w="1096806">
                  <a:extLst>
                    <a:ext uri="{9D8B030D-6E8A-4147-A177-3AD203B41FA5}">
                      <a16:colId xmlns:a16="http://schemas.microsoft.com/office/drawing/2014/main" val="1498841944"/>
                    </a:ext>
                  </a:extLst>
                </a:gridCol>
                <a:gridCol w="1384494">
                  <a:extLst>
                    <a:ext uri="{9D8B030D-6E8A-4147-A177-3AD203B41FA5}">
                      <a16:colId xmlns:a16="http://schemas.microsoft.com/office/drawing/2014/main" val="2712153287"/>
                    </a:ext>
                  </a:extLst>
                </a:gridCol>
              </a:tblGrid>
              <a:tr h="2571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Collection Plan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70055"/>
                  </a:ext>
                </a:extLst>
              </a:tr>
              <a:tr h="1607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Objective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Collection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Sources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 Party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343968"/>
                  </a:ext>
                </a:extLst>
              </a:tr>
              <a:tr h="482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are you collecting the data? (to Determine or Review)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you measuring?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are you collecting the data?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is the source of the data located?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is the data being collected?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is responsible for the data?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35214"/>
                  </a:ext>
                </a:extLst>
              </a:tr>
              <a:tr h="3374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Determine Failure Rate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Pass/Yield 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Statpult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 Collection Form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Shot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Supervisor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603344"/>
                  </a:ext>
                </a:extLst>
              </a:tr>
              <a:tr h="618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Ensure Form Completion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 Completion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Forms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Records Management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10th form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Archive Personnel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45846"/>
                  </a:ext>
                </a:extLst>
              </a:tr>
              <a:tr h="5062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determine if customer demand is being met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Time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1-T5-L8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30 Balls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Liaison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75485"/>
                  </a:ext>
                </a:extLst>
              </a:tr>
              <a:tr h="3374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determine/ensure customer satisfaction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Rejections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1-T5-L8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 Delivery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Liaison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9405"/>
                  </a:ext>
                </a:extLst>
              </a:tr>
              <a:tr h="321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Workplace safety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 since last injury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Mishap Reports/Workman's Comp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Officer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Office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53809"/>
                  </a:ext>
                </a:extLst>
              </a:tr>
              <a:tr h="1607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04963"/>
                  </a:ext>
                </a:extLst>
              </a:tr>
              <a:tr h="1607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29445"/>
                  </a:ext>
                </a:extLst>
              </a:tr>
              <a:tr h="1607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207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84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Measure Phase – Current State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Current state maps </a:t>
            </a:r>
            <a:r>
              <a:rPr lang="en-US" dirty="0"/>
              <a:t>can be displayed in multiple ways: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Map created during event/project (paper / sticky notes)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Map created using software: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Excel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err="1"/>
              <a:t>iGrafx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Visio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May include value analysis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Ensure maps are legible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Large maps difficult to read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May require separate handout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74A17-CB76-444E-8003-373ABA5291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Measure Phase – Current State Map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74A17-CB76-444E-8003-373ABA5291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289" name="Picture 122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899970"/>
            <a:ext cx="6629400" cy="53597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9403" name="Rectangl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71450"/>
            <a:ext cx="8286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366" name="TextBox 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790700"/>
            <a:ext cx="3810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72" name="Rectangle 4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75" y="5591175"/>
            <a:ext cx="847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32" name="Rectangle 4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629150"/>
            <a:ext cx="847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96" name="Rectangle 6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5300" y="21386800"/>
            <a:ext cx="17659350" cy="181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312" name="Rectangle 6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3700"/>
            <a:ext cx="104775" cy="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19" name="TextBox 10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15938"/>
            <a:ext cx="4286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06" name="TextBox 11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509588"/>
            <a:ext cx="44450" cy="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5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Measure Phase – Value Analysis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74A17-CB76-444E-8003-373ABA5291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75" y="857250"/>
            <a:ext cx="6424342" cy="5429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0178" name="Rectangl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71450"/>
            <a:ext cx="8286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1" name="TextBox 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790700"/>
            <a:ext cx="3810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18" name="Rectangle 4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75" y="5591175"/>
            <a:ext cx="847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5" name="Rectangle 4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629150"/>
            <a:ext cx="847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37" name="Rectangle 6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5300" y="21386800"/>
            <a:ext cx="17659350" cy="181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45" name="Rectangle 6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3700"/>
            <a:ext cx="104775" cy="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78" name="TextBox 10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15938"/>
            <a:ext cx="42863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91" name="TextBox 11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509588"/>
            <a:ext cx="44450" cy="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0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Analyze Phase – [Tool/Topic]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Include significant tools used, such as: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Root Cause Analysis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Fishbone Diagram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5 Whys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Histograms / Pareto Charts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Failure Modes and Effects Analysis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Statistical Analysis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ANOVA, Regression, Hypothesis Tests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Process Capability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Statistical Process Control / Control Charts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Etc.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19FBFD-73D6-4866-A994-1C6624BB588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Analyze Phase –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Analyze Phase tips: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Simple slides are the best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Use common statistical terminology.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Don’t put too much info on one slide.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One chart per slide.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/>
              <a:t>Use limited wording on slide to allow for large charts.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Uncommon / complex charts will require additional explanation.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May have to review purpose of tool prior to addressing in presentation.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E73B5-B575-497E-AE70-2BDB8285255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Analyze Phase – Fish Bone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E73B5-B575-497E-AE70-2BDB8285255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47800"/>
            <a:ext cx="8932345" cy="45778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646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Analyze Phase – Pareto Chart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E73B5-B575-497E-AE70-2BDB8285255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676879"/>
              </p:ext>
            </p:extLst>
          </p:nvPr>
        </p:nvGraphicFramePr>
        <p:xfrm>
          <a:off x="1249940" y="990600"/>
          <a:ext cx="628895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872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Analyze Phase – Histogram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E73B5-B575-497E-AE70-2BDB8285255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79484"/>
              </p:ext>
            </p:extLst>
          </p:nvPr>
        </p:nvGraphicFramePr>
        <p:xfrm>
          <a:off x="152400" y="2286000"/>
          <a:ext cx="1778000" cy="3021330"/>
        </p:xfrm>
        <a:graphic>
          <a:graphicData uri="http://schemas.openxmlformats.org/drawingml/2006/table">
            <a:tbl>
              <a:tblPr/>
              <a:tblGrid>
                <a:gridCol w="979326">
                  <a:extLst>
                    <a:ext uri="{9D8B030D-6E8A-4147-A177-3AD203B41FA5}">
                      <a16:colId xmlns:a16="http://schemas.microsoft.com/office/drawing/2014/main" val="628438324"/>
                    </a:ext>
                  </a:extLst>
                </a:gridCol>
                <a:gridCol w="798674">
                  <a:extLst>
                    <a:ext uri="{9D8B030D-6E8A-4147-A177-3AD203B41FA5}">
                      <a16:colId xmlns:a16="http://schemas.microsoft.com/office/drawing/2014/main" val="135740722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064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482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38.85897436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87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Error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0.193473748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938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992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929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Deviation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1.208243168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669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Variance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1.459851552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0431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Kurtosis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2.561504229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958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Skewness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1.06864443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543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8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19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910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7973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683454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794377"/>
              </p:ext>
            </p:extLst>
          </p:nvPr>
        </p:nvGraphicFramePr>
        <p:xfrm>
          <a:off x="1958109" y="2286000"/>
          <a:ext cx="7239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538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[Phase] Tollgate/Final Brief Template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76250" y="3352800"/>
            <a:ext cx="8229600" cy="16764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[Enter Command (ex. MCINCR-MCBQ P&amp;I)]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[Project Name]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[Briefing Date]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4F4945-ACCA-42FA-A091-702A3D6C120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3909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Improve Phase – [Tool/Topic]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Include significant tools used, such as: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List of Improvements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Future State Map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SOP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5S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Pull </a:t>
            </a:r>
            <a:r>
              <a:rPr lang="en-US" sz="3100" dirty="0"/>
              <a:t>System</a:t>
            </a:r>
            <a:r>
              <a:rPr lang="en-US" dirty="0"/>
              <a:t> / Kanban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Mistake Proofing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Streamlined forms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Analytical Batch Sizing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Total Productive Maintenance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Design of Experiments (DOE)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Piloting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Etc.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046DAB-3C9B-4C2F-B172-11BB8C9A3B9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Improve Phase – Improvement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E529A-9B0C-4309-AA9E-E9C86EDD793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5E6ED4-200A-7FB3-278F-0CBAB13C4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02747"/>
              </p:ext>
            </p:extLst>
          </p:nvPr>
        </p:nvGraphicFramePr>
        <p:xfrm>
          <a:off x="95581" y="1338146"/>
          <a:ext cx="8854590" cy="489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811">
                  <a:extLst>
                    <a:ext uri="{9D8B030D-6E8A-4147-A177-3AD203B41FA5}">
                      <a16:colId xmlns:a16="http://schemas.microsoft.com/office/drawing/2014/main" val="2723269579"/>
                    </a:ext>
                  </a:extLst>
                </a:gridCol>
                <a:gridCol w="2241319">
                  <a:extLst>
                    <a:ext uri="{9D8B030D-6E8A-4147-A177-3AD203B41FA5}">
                      <a16:colId xmlns:a16="http://schemas.microsoft.com/office/drawing/2014/main" val="2548043564"/>
                    </a:ext>
                  </a:extLst>
                </a:gridCol>
                <a:gridCol w="2324330">
                  <a:extLst>
                    <a:ext uri="{9D8B030D-6E8A-4147-A177-3AD203B41FA5}">
                      <a16:colId xmlns:a16="http://schemas.microsoft.com/office/drawing/2014/main" val="3801290571"/>
                    </a:ext>
                  </a:extLst>
                </a:gridCol>
                <a:gridCol w="2481130">
                  <a:extLst>
                    <a:ext uri="{9D8B030D-6E8A-4147-A177-3AD203B41FA5}">
                      <a16:colId xmlns:a16="http://schemas.microsoft.com/office/drawing/2014/main" val="813305017"/>
                    </a:ext>
                  </a:extLst>
                </a:gridCol>
              </a:tblGrid>
              <a:tr h="214426"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 Process and/or Equipment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Root Cause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Process Change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Projected Effect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685975196"/>
                  </a:ext>
                </a:extLst>
              </a:tr>
              <a:tr h="371123"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Check-in Process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No supervision of Marines in the On-boarding process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Create a </a:t>
                      </a:r>
                      <a:r>
                        <a:rPr lang="en-US" sz="1000" dirty="0" err="1">
                          <a:effectLst/>
                        </a:rPr>
                        <a:t>Checkin</a:t>
                      </a:r>
                      <a:r>
                        <a:rPr lang="en-US" sz="1000" dirty="0">
                          <a:effectLst/>
                        </a:rPr>
                        <a:t> that enables the Supervision of Marines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Leadership will be able to supervise Marines in the On-boarding process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028000146"/>
                  </a:ext>
                </a:extLst>
              </a:tr>
              <a:tr h="527820"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Check-in Process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There is no timeline on when Marines should have the Battalion Check-in completed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Create a checklist that tells Marines they will have 7 days to complete Battalion Check-in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Marines will have completed Battalion Check-in within 7 days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769645836"/>
                  </a:ext>
                </a:extLst>
              </a:tr>
              <a:tr h="461842"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Check-in Process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There is no timeline for Marines to have RMB training completed by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Create a </a:t>
                      </a:r>
                      <a:r>
                        <a:rPr lang="en-US" sz="1000" dirty="0" err="1">
                          <a:effectLst/>
                        </a:rPr>
                        <a:t>checkin</a:t>
                      </a:r>
                      <a:r>
                        <a:rPr lang="en-US" sz="1000" dirty="0">
                          <a:effectLst/>
                        </a:rPr>
                        <a:t> process that tells Marines when training should be completed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Marine will have all training completed within 30 days of check-in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67679180"/>
                  </a:ext>
                </a:extLst>
              </a:tr>
              <a:tr h="461842"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Training 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Marines don't </a:t>
                      </a:r>
                      <a:r>
                        <a:rPr lang="en-US" sz="1000" dirty="0" err="1">
                          <a:effectLst/>
                        </a:rPr>
                        <a:t>don't</a:t>
                      </a:r>
                      <a:r>
                        <a:rPr lang="en-US" sz="1000" dirty="0">
                          <a:effectLst/>
                        </a:rPr>
                        <a:t> know what training requirements are needed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Create a check-in process that outlines what training the Marines need to complete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Marines will have all training completed in a specific amount of time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394174131"/>
                  </a:ext>
                </a:extLst>
              </a:tr>
              <a:tr h="593798"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Training 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Every Marine completes training a different way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 err="1">
                          <a:effectLst/>
                        </a:rPr>
                        <a:t>Creat</a:t>
                      </a:r>
                      <a:r>
                        <a:rPr lang="en-US" sz="1000" dirty="0">
                          <a:effectLst/>
                        </a:rPr>
                        <a:t> a training standard that enables Marines to know what training is required and timeline to complete.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Marines will complete all training systematically to allow them to completed within- 30 days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35798121"/>
                  </a:ext>
                </a:extLst>
              </a:tr>
              <a:tr h="527820"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Training 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No Training is being tracked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Create a </a:t>
                      </a:r>
                      <a:r>
                        <a:rPr lang="en-US" sz="1000" dirty="0" err="1">
                          <a:effectLst/>
                        </a:rPr>
                        <a:t>sharepoint</a:t>
                      </a:r>
                      <a:r>
                        <a:rPr lang="en-US" sz="1000" dirty="0">
                          <a:effectLst/>
                        </a:rPr>
                        <a:t>/teams site that tells the supervisor where the Marine is in the Training pipeline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This will enable the supervision of Marines through the check-in process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14206306"/>
                  </a:ext>
                </a:extLst>
              </a:tr>
              <a:tr h="684517"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Communication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Marines are not speaking with leadership in their onboarding process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Create a </a:t>
                      </a:r>
                      <a:r>
                        <a:rPr lang="en-US" sz="1000" dirty="0" err="1">
                          <a:effectLst/>
                        </a:rPr>
                        <a:t>sharepoint</a:t>
                      </a:r>
                      <a:r>
                        <a:rPr lang="en-US" sz="1000" dirty="0">
                          <a:effectLst/>
                        </a:rPr>
                        <a:t>/teams site that allows Marines the ability to update leadership on the status of their check-in and onboarding process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This will enable leadership to know the current Onboarding status. 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207539071"/>
                  </a:ext>
                </a:extLst>
              </a:tr>
              <a:tr h="527820"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Communication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Marines are not speaking with leadership during their onboarding process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Provide checklist with timelines on when the Marine should communicate with leadership 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This will provide leadership the ability to verify status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5287228"/>
                  </a:ext>
                </a:extLst>
              </a:tr>
              <a:tr h="527820"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Manpower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Critical Billets are delayed being filled due to the Marine's check-in process taking too long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Create a Onboarding Checklist that enables Marines to complete requirements within 60 days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00" dirty="0">
                          <a:effectLst/>
                        </a:rPr>
                        <a:t>All Marines will have all On-Boarding requirements met within 60 days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152071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34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Improve Phase -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Standard Operating Procedure(s) are critical to success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Use visuals if audience is unfamiliar with process / work place.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Most improvements aided by pictures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5S: before and after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Pull System / Kanban: illustrate process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Shop / Office Layout: before and after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Mistake Proofing ideas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Provide templates / examples for other improvements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Streamlined forms (printout if electronic)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Kanban Cards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Current and Future State Maps (comparison)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BF9C5-7A74-44B6-B732-5618A6E5806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57987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Improve Phase – Future State Map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BF9C5-7A74-44B6-B732-5618A6E5806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10" y="1191518"/>
            <a:ext cx="6375766" cy="5024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51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57987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Improve Phase – SOP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BF9C5-7A74-44B6-B732-5618A6E5806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42D68B-DEF5-E464-DACC-62235374F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317"/>
            <a:ext cx="9144000" cy="44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86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Control Phase – [Tool/Topic]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Include significant tools used, such as: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Control Plan</a:t>
            </a:r>
          </a:p>
          <a:p>
            <a:pPr lvl="1" eaLnBrk="1" hangingPunct="1"/>
            <a:r>
              <a:rPr lang="en-US" altLang="en-US"/>
              <a:t>Standard Work Instructions / Standard Operating Procedures</a:t>
            </a:r>
          </a:p>
          <a:p>
            <a:pPr lvl="1" eaLnBrk="1" hangingPunct="1"/>
            <a:r>
              <a:rPr lang="en-US" altLang="en-US"/>
              <a:t>Control Charts</a:t>
            </a:r>
          </a:p>
          <a:p>
            <a:pPr lvl="1" eaLnBrk="1" hangingPunct="1"/>
            <a:r>
              <a:rPr lang="en-US" altLang="en-US"/>
              <a:t>Statistical Process Controls</a:t>
            </a:r>
          </a:p>
          <a:p>
            <a:pPr lvl="1" eaLnBrk="1" hangingPunct="1"/>
            <a:r>
              <a:rPr lang="en-US" altLang="en-US"/>
              <a:t>Replication</a:t>
            </a:r>
          </a:p>
          <a:p>
            <a:pPr lvl="1" eaLnBrk="1" hangingPunct="1"/>
            <a:r>
              <a:rPr lang="en-US" altLang="en-US"/>
              <a:t>Feedback / Lessons Learned</a:t>
            </a:r>
          </a:p>
          <a:p>
            <a:pPr lvl="1" eaLnBrk="1" hangingPunct="1"/>
            <a:r>
              <a:rPr lang="en-US" altLang="en-US"/>
              <a:t>Etc.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2D2F01-68DA-4C74-9BAE-7B8FCA71896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Control Phase – Tips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/>
              <a:t>Control Phase topics should include:</a:t>
            </a:r>
          </a:p>
          <a:p>
            <a:pPr lvl="1" eaLnBrk="1" hangingPunct="1"/>
            <a:r>
              <a:rPr lang="en-US" altLang="en-US"/>
              <a:t>How will improvements be maintained</a:t>
            </a:r>
          </a:p>
          <a:p>
            <a:pPr lvl="2" eaLnBrk="1" hangingPunct="1"/>
            <a:r>
              <a:rPr lang="en-US" altLang="en-US"/>
              <a:t>Who is responsible to maintain improvements</a:t>
            </a:r>
          </a:p>
          <a:p>
            <a:pPr lvl="3" eaLnBrk="1" hangingPunct="1"/>
            <a:r>
              <a:rPr lang="en-US" altLang="en-US"/>
              <a:t>Supervisor / Entire Office</a:t>
            </a:r>
          </a:p>
          <a:p>
            <a:pPr lvl="2" eaLnBrk="1" hangingPunct="1"/>
            <a:r>
              <a:rPr lang="en-US" altLang="en-US"/>
              <a:t>Creation, maintenance and retrieval of:</a:t>
            </a:r>
          </a:p>
          <a:p>
            <a:pPr lvl="3" eaLnBrk="1" hangingPunct="1"/>
            <a:r>
              <a:rPr lang="en-US" altLang="en-US"/>
              <a:t>Work instructions</a:t>
            </a:r>
          </a:p>
          <a:p>
            <a:pPr lvl="3" eaLnBrk="1" hangingPunct="1"/>
            <a:r>
              <a:rPr lang="en-US" altLang="en-US"/>
              <a:t>Control charts</a:t>
            </a:r>
          </a:p>
          <a:p>
            <a:pPr lvl="3" eaLnBrk="1" hangingPunct="1"/>
            <a:r>
              <a:rPr lang="en-US" altLang="en-US"/>
              <a:t>Metrics</a:t>
            </a:r>
          </a:p>
          <a:p>
            <a:pPr lvl="1" eaLnBrk="1" hangingPunct="1"/>
            <a:r>
              <a:rPr lang="en-US" altLang="en-US"/>
              <a:t>Feedback on CPI / DMAIC process</a:t>
            </a:r>
          </a:p>
          <a:p>
            <a:pPr lvl="2" eaLnBrk="1" hangingPunct="1"/>
            <a:r>
              <a:rPr lang="en-US" altLang="en-US"/>
              <a:t>Overall satisfaction with event / project</a:t>
            </a:r>
          </a:p>
          <a:p>
            <a:pPr lvl="2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2232CB-DAD4-44E6-818E-92149FEBDF0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Control Phase – Control Plan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2232CB-DAD4-44E6-818E-92149FEBDF0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95391"/>
              </p:ext>
            </p:extLst>
          </p:nvPr>
        </p:nvGraphicFramePr>
        <p:xfrm>
          <a:off x="152399" y="1447802"/>
          <a:ext cx="8839202" cy="3049213"/>
        </p:xfrm>
        <a:graphic>
          <a:graphicData uri="http://schemas.openxmlformats.org/drawingml/2006/table">
            <a:tbl>
              <a:tblPr/>
              <a:tblGrid>
                <a:gridCol w="1255270">
                  <a:extLst>
                    <a:ext uri="{9D8B030D-6E8A-4147-A177-3AD203B41FA5}">
                      <a16:colId xmlns:a16="http://schemas.microsoft.com/office/drawing/2014/main" val="1163601780"/>
                    </a:ext>
                  </a:extLst>
                </a:gridCol>
                <a:gridCol w="1411731">
                  <a:extLst>
                    <a:ext uri="{9D8B030D-6E8A-4147-A177-3AD203B41FA5}">
                      <a16:colId xmlns:a16="http://schemas.microsoft.com/office/drawing/2014/main" val="91554938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0369727"/>
                    </a:ext>
                  </a:extLst>
                </a:gridCol>
                <a:gridCol w="1244122">
                  <a:extLst>
                    <a:ext uri="{9D8B030D-6E8A-4147-A177-3AD203B41FA5}">
                      <a16:colId xmlns:a16="http://schemas.microsoft.com/office/drawing/2014/main" val="438448814"/>
                    </a:ext>
                  </a:extLst>
                </a:gridCol>
                <a:gridCol w="1559580">
                  <a:extLst>
                    <a:ext uri="{9D8B030D-6E8A-4147-A177-3AD203B41FA5}">
                      <a16:colId xmlns:a16="http://schemas.microsoft.com/office/drawing/2014/main" val="702688772"/>
                    </a:ext>
                  </a:extLst>
                </a:gridCol>
                <a:gridCol w="2073099">
                  <a:extLst>
                    <a:ext uri="{9D8B030D-6E8A-4147-A177-3AD203B41FA5}">
                      <a16:colId xmlns:a16="http://schemas.microsoft.com/office/drawing/2014/main" val="1730350700"/>
                    </a:ext>
                  </a:extLst>
                </a:gridCol>
              </a:tblGrid>
              <a:tr h="4868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Control Plan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403459"/>
                  </a:ext>
                </a:extLst>
              </a:tr>
              <a:tr h="196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 and/or equipment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Input or output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Measurement Technique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Specification and/or Tolerance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Sample Size and/or Frequency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Reaction Plan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91992"/>
                  </a:ext>
                </a:extLst>
              </a:tr>
              <a:tr h="599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process or equipment being controlled?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it an Input or Output that needs to be controlled?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are the inputs or outputs being measured?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specifications or tolerance that is required to be in  control?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much or how often is the process or equipment being measured?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does someone need to do to bring it back into control? Who is responsible?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83930"/>
                  </a:ext>
                </a:extLst>
              </a:tr>
              <a:tr h="1966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Receiving Supply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Acceptance 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 Weight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4oz. +/- 0.25oz.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5th Ball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Reject lot if under 95% acceptance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76407"/>
                  </a:ext>
                </a:extLst>
              </a:tr>
              <a:tr h="197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Leather Band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 of Statapult lever on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 Force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50lbs. +/- 5 lbs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Shot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Leather Band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77488"/>
                  </a:ext>
                </a:extLst>
              </a:tr>
              <a:tr h="1966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 Inspection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Pass Yield 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Pass/Fail, 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 Pass 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shot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Halt production, investigate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54356"/>
                  </a:ext>
                </a:extLst>
              </a:tr>
              <a:tr h="2138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Process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(Supply to Delivery)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secs. +/- 25 secs.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 order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Halt production, investigate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7314"/>
                  </a:ext>
                </a:extLst>
              </a:tr>
              <a:tr h="19661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Workplace Safety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Mishap 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mishaps per 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Stand-down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64718"/>
                  </a:ext>
                </a:extLst>
              </a:tr>
              <a:tr h="1872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334557"/>
                  </a:ext>
                </a:extLst>
              </a:tr>
              <a:tr h="1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971741"/>
                  </a:ext>
                </a:extLst>
              </a:tr>
              <a:tr h="1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6913"/>
                  </a:ext>
                </a:extLst>
              </a:tr>
              <a:tr h="18725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04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127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Additional Items – Project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Review benefits of event / project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Return on Investment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Before and after metrics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Just-do-its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Reductions in: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Space used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Time spent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Resources allocated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Funds spent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Items repurposed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Identification of additional opportunities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94C833-4684-4EA7-AC7C-DA2904B3544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447800" y="2590800"/>
            <a:ext cx="6248400" cy="12954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7200"/>
              <a:t>QUESTIONS?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8919B7-55CB-4B01-86EB-3FDF880AC41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114800" cy="4525963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Overview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Define Phase</a:t>
            </a:r>
          </a:p>
          <a:p>
            <a:pPr marL="914400" lvl="1" indent="-223838" eaLnBrk="1" hangingPunct="1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Charter</a:t>
            </a:r>
          </a:p>
          <a:p>
            <a:pPr marL="914400" lvl="1" indent="-223838" eaLnBrk="1" hangingPunct="1">
              <a:buFont typeface="Arial" charset="0"/>
              <a:buChar char="•"/>
              <a:defRPr/>
            </a:pPr>
            <a:r>
              <a:rPr lang="en-US" altLang="en-US" sz="2400" dirty="0"/>
              <a:t>Other Tools/Topics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Measure Phase</a:t>
            </a:r>
          </a:p>
          <a:p>
            <a:pPr marL="914400" lvl="1" indent="-223838" eaLnBrk="1" hangingPunct="1">
              <a:buFont typeface="Arial" charset="0"/>
              <a:buChar char="•"/>
              <a:defRPr/>
            </a:pPr>
            <a:r>
              <a:rPr lang="en-US" altLang="en-US" sz="2400" dirty="0"/>
              <a:t>Data/VOC</a:t>
            </a:r>
          </a:p>
          <a:p>
            <a:pPr marL="914400" lvl="1" indent="-223838" eaLnBrk="1" hangingPunct="1"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Current State Map</a:t>
            </a:r>
          </a:p>
          <a:p>
            <a:pPr marL="914400" lvl="1" indent="-223838" eaLnBrk="1" hangingPunct="1">
              <a:buFont typeface="Arial" charset="0"/>
              <a:buChar char="•"/>
              <a:defRPr/>
            </a:pPr>
            <a:r>
              <a:rPr lang="en-US" altLang="en-US" sz="2400" dirty="0"/>
              <a:t>Other Tools/Topics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Analyze Phase</a:t>
            </a:r>
          </a:p>
          <a:p>
            <a:pPr marL="914400" lvl="2" indent="-223838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Data Analysis</a:t>
            </a:r>
          </a:p>
          <a:p>
            <a:pPr marL="914400" lvl="2" indent="-223838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Root Cause Analysis</a:t>
            </a:r>
          </a:p>
          <a:p>
            <a:pPr marL="914400" lvl="2" indent="-223838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Findings</a:t>
            </a:r>
          </a:p>
          <a:p>
            <a:pPr marL="914400" lvl="2" indent="-223838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Other Tools/Topics</a:t>
            </a:r>
          </a:p>
          <a:p>
            <a:pPr marL="457200" lvl="1" indent="0" eaLnBrk="1" hangingPunct="1">
              <a:buNone/>
              <a:defRPr/>
            </a:pPr>
            <a:endParaRPr lang="en-US" altLang="en-US" sz="24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B8FA1E-044C-42B3-94F2-C3182854A39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267200" y="1295400"/>
            <a:ext cx="419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200" dirty="0"/>
              <a:t>Improve Phase</a:t>
            </a:r>
          </a:p>
          <a:p>
            <a:pPr marL="914400" lvl="1" indent="-223838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FF0000"/>
                </a:solidFill>
              </a:rPr>
              <a:t>List of Improvements</a:t>
            </a:r>
          </a:p>
          <a:p>
            <a:pPr marL="914400" lvl="1" indent="-223838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FF0000"/>
                </a:solidFill>
              </a:rPr>
              <a:t>Future State Map</a:t>
            </a:r>
          </a:p>
          <a:p>
            <a:pPr marL="914400" lvl="1" indent="-223838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FF0000"/>
                </a:solidFill>
              </a:rPr>
              <a:t>SOP</a:t>
            </a:r>
          </a:p>
          <a:p>
            <a:pPr marL="914400" lvl="1" indent="-223838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Improvement Data</a:t>
            </a:r>
          </a:p>
          <a:p>
            <a:pPr marL="914400" lvl="1" indent="-223838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Other Tools/Topics</a:t>
            </a:r>
          </a:p>
          <a:p>
            <a:pPr eaLnBrk="1" hangingPunct="1"/>
            <a:r>
              <a:rPr lang="en-US" altLang="en-US" sz="2200" dirty="0"/>
              <a:t>Control Phase</a:t>
            </a:r>
          </a:p>
          <a:p>
            <a:pPr marL="914400" lvl="1" indent="-223838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FF0000"/>
                </a:solidFill>
              </a:rPr>
              <a:t>Control Plan</a:t>
            </a:r>
          </a:p>
          <a:p>
            <a:pPr marL="914400" lvl="1" indent="-223838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Follow on 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0631" y="612354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</a:t>
            </a:r>
            <a:r>
              <a:rPr lang="en-US" dirty="0">
                <a:solidFill>
                  <a:srgbClr val="FF0000"/>
                </a:solidFill>
              </a:rPr>
              <a:t>Required Items are listed in RED</a:t>
            </a:r>
            <a:r>
              <a:rPr lang="en-US" dirty="0"/>
              <a:t>***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this section to discuss the following:</a:t>
            </a:r>
          </a:p>
          <a:p>
            <a:pPr lvl="1" eaLnBrk="1" hangingPunct="1"/>
            <a:r>
              <a:rPr lang="en-US" altLang="en-US"/>
              <a:t>Background – review initial reason(s) behind problem</a:t>
            </a:r>
          </a:p>
          <a:p>
            <a:pPr lvl="1" eaLnBrk="1" hangingPunct="1"/>
            <a:r>
              <a:rPr lang="en-US" altLang="en-US"/>
              <a:t>Task – review initial tasking</a:t>
            </a:r>
          </a:p>
          <a:p>
            <a:pPr lvl="1" eaLnBrk="1" hangingPunct="1"/>
            <a:r>
              <a:rPr lang="en-US" altLang="en-US"/>
              <a:t>Business Impact – describe impact if problem is not remedied</a:t>
            </a:r>
          </a:p>
          <a:p>
            <a:pPr lvl="1" eaLnBrk="1" hangingPunct="1"/>
            <a:r>
              <a:rPr lang="en-US" altLang="en-US"/>
              <a:t>Team Members – identify team members and roles</a:t>
            </a:r>
          </a:p>
          <a:p>
            <a:pPr lvl="1" eaLnBrk="1" hangingPunct="1"/>
            <a:r>
              <a:rPr lang="en-US" altLang="en-US"/>
              <a:t>Terms &amp; Definitions – identify uncommon terms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297897-4AA6-485A-87E6-61DD08C58F5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Define Phase – [Tool/Topic]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Include significant tools used, such as: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Charter</a:t>
            </a:r>
            <a:r>
              <a:rPr 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SIPOC – list out suppliers, inputs, process, outputs and customers.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Communication Plan – identify key stakeholders and how project status is conveyed.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Voice of the Customer – review how customers view the process.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Etc.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Most Define tools can be shown in bullet or tabular form.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4991D5-4A2E-497A-800D-0220CA633CA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Define Phase -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Include Major Aspects of Charter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Problem Statement – what is the problem?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Goal Statement – how will the process operate after the event / project?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Scope Statements (In &amp; Out) – what was and wasn’t addressed in the event / project?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Timeline &amp; Milestones - review objectives, actions and milestones.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Charter items can be displayed in multiple ways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Bullet Style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Quad Chart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PDF Version of Signed Charter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B80A8-B967-4539-BF6F-B57C26D2F9C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PI Logo (RGB-On White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62" y="762005"/>
            <a:ext cx="1999438" cy="692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1"/>
            </a:solidFill>
          </a:ln>
          <a:effectLst/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Define Phase - Charter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B80A8-B967-4539-BF6F-B57C26D2F9C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23944"/>
              </p:ext>
            </p:extLst>
          </p:nvPr>
        </p:nvGraphicFramePr>
        <p:xfrm>
          <a:off x="2267762" y="762005"/>
          <a:ext cx="5276037" cy="5638796"/>
        </p:xfrm>
        <a:graphic>
          <a:graphicData uri="http://schemas.openxmlformats.org/drawingml/2006/table">
            <a:tbl>
              <a:tblPr/>
              <a:tblGrid>
                <a:gridCol w="658390">
                  <a:extLst>
                    <a:ext uri="{9D8B030D-6E8A-4147-A177-3AD203B41FA5}">
                      <a16:colId xmlns:a16="http://schemas.microsoft.com/office/drawing/2014/main" val="3031517811"/>
                    </a:ext>
                  </a:extLst>
                </a:gridCol>
                <a:gridCol w="342576">
                  <a:extLst>
                    <a:ext uri="{9D8B030D-6E8A-4147-A177-3AD203B41FA5}">
                      <a16:colId xmlns:a16="http://schemas.microsoft.com/office/drawing/2014/main" val="1710668949"/>
                    </a:ext>
                  </a:extLst>
                </a:gridCol>
                <a:gridCol w="342576">
                  <a:extLst>
                    <a:ext uri="{9D8B030D-6E8A-4147-A177-3AD203B41FA5}">
                      <a16:colId xmlns:a16="http://schemas.microsoft.com/office/drawing/2014/main" val="487393946"/>
                    </a:ext>
                  </a:extLst>
                </a:gridCol>
                <a:gridCol w="649469">
                  <a:extLst>
                    <a:ext uri="{9D8B030D-6E8A-4147-A177-3AD203B41FA5}">
                      <a16:colId xmlns:a16="http://schemas.microsoft.com/office/drawing/2014/main" val="2179648350"/>
                    </a:ext>
                  </a:extLst>
                </a:gridCol>
                <a:gridCol w="713702">
                  <a:extLst>
                    <a:ext uri="{9D8B030D-6E8A-4147-A177-3AD203B41FA5}">
                      <a16:colId xmlns:a16="http://schemas.microsoft.com/office/drawing/2014/main" val="2346448840"/>
                    </a:ext>
                  </a:extLst>
                </a:gridCol>
                <a:gridCol w="342576">
                  <a:extLst>
                    <a:ext uri="{9D8B030D-6E8A-4147-A177-3AD203B41FA5}">
                      <a16:colId xmlns:a16="http://schemas.microsoft.com/office/drawing/2014/main" val="2106965336"/>
                    </a:ext>
                  </a:extLst>
                </a:gridCol>
                <a:gridCol w="738682">
                  <a:extLst>
                    <a:ext uri="{9D8B030D-6E8A-4147-A177-3AD203B41FA5}">
                      <a16:colId xmlns:a16="http://schemas.microsoft.com/office/drawing/2014/main" val="3670293444"/>
                    </a:ext>
                  </a:extLst>
                </a:gridCol>
                <a:gridCol w="342576">
                  <a:extLst>
                    <a:ext uri="{9D8B030D-6E8A-4147-A177-3AD203B41FA5}">
                      <a16:colId xmlns:a16="http://schemas.microsoft.com/office/drawing/2014/main" val="3758131702"/>
                    </a:ext>
                  </a:extLst>
                </a:gridCol>
                <a:gridCol w="802914">
                  <a:extLst>
                    <a:ext uri="{9D8B030D-6E8A-4147-A177-3AD203B41FA5}">
                      <a16:colId xmlns:a16="http://schemas.microsoft.com/office/drawing/2014/main" val="3829596350"/>
                    </a:ext>
                  </a:extLst>
                </a:gridCol>
                <a:gridCol w="342576">
                  <a:extLst>
                    <a:ext uri="{9D8B030D-6E8A-4147-A177-3AD203B41FA5}">
                      <a16:colId xmlns:a16="http://schemas.microsoft.com/office/drawing/2014/main" val="316038569"/>
                    </a:ext>
                  </a:extLst>
                </a:gridCol>
              </a:tblGrid>
              <a:tr h="116384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Charter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Initiated: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4/1/2019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16870"/>
                  </a:ext>
                </a:extLst>
              </a:tr>
              <a:tr h="122203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23091"/>
                  </a:ext>
                </a:extLst>
              </a:tr>
              <a:tr h="186213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Shooting Process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984754"/>
                  </a:ext>
                </a:extLst>
              </a:tr>
              <a:tr h="116384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Revision Date: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6/13/2019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014121"/>
                  </a:ext>
                </a:extLst>
              </a:tr>
              <a:tr h="122203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408875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18157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Project Information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173862"/>
                  </a:ext>
                </a:extLst>
              </a:tr>
              <a:tr h="1222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Champion: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 Sigma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(3 -6 Months)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 Do It (Immediate)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019077"/>
                  </a:ext>
                </a:extLst>
              </a:tr>
              <a:tr h="12220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Sponsor: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 Hawthorn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 (3 -5 Days)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Other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446336"/>
                  </a:ext>
                </a:extLst>
              </a:tr>
              <a:tr h="1222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Start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End Date: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Tomorrow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042027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44762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Problem Statement: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909494"/>
                  </a:ext>
                </a:extLst>
              </a:tr>
              <a:tr h="116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shooting process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098919"/>
                  </a:ext>
                </a:extLst>
              </a:tr>
              <a:tr h="116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Statapult Company (Marine Corps Base Quantico)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772379"/>
                  </a:ext>
                </a:extLst>
              </a:tr>
              <a:tr h="116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 1 of the 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Simulation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909107"/>
                  </a:ext>
                </a:extLst>
              </a:tr>
              <a:tr h="116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Extent: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takes excess of 15 minutes to produce 30 passing balls. 30% of balls shot require rework due to variation in the process.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78831"/>
                  </a:ext>
                </a:extLst>
              </a:tr>
              <a:tr h="122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has resulted in delivery delays to the customer, and excess cost for the company to rework failures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292568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317722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Goal Statement (SMART: Specific, Measurable, Achieveable, Realistic, Timely)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503572"/>
                  </a:ext>
                </a:extLst>
              </a:tr>
              <a:tr h="102417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Statapult Shooting Process will provide 30 passing balls in 5 minutes (300 seconds) and reduce rework (failures) by 50% by the completion of Round 3.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68365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992323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 Project Scope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034592"/>
                  </a:ext>
                </a:extLst>
              </a:tr>
              <a:tr h="307253"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Scope)                                                                                 </a:t>
                      </a:r>
                      <a:b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(Out of scope)</a:t>
                      </a:r>
                      <a:b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748876"/>
                  </a:ext>
                </a:extLst>
              </a:tr>
              <a:tr h="102417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 to customer delivery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Everything else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4299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145068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Team Members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15875"/>
                  </a:ext>
                </a:extLst>
              </a:tr>
              <a:tr h="116384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Organization/ Structure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125041"/>
                  </a:ext>
                </a:extLst>
              </a:tr>
              <a:tr h="116384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Capt Kanban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Company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819505"/>
                  </a:ext>
                </a:extLst>
              </a:tr>
              <a:tr h="116384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 Problem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Company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607189"/>
                  </a:ext>
                </a:extLst>
              </a:tr>
              <a:tr h="116384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Sgt Shingo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Shooter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Company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46895"/>
                  </a:ext>
                </a:extLst>
              </a:tr>
              <a:tr h="116384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LCpl Juran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Inspector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Company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43155"/>
                  </a:ext>
                </a:extLst>
              </a:tr>
              <a:tr h="116384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Pvt Womack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Company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64631"/>
                  </a:ext>
                </a:extLst>
              </a:tr>
              <a:tr h="122203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Pvt Lean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Liaison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Company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76631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85093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Project Pan: DMAIC or Kaizen/RIE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899063"/>
                  </a:ext>
                </a:extLst>
              </a:tr>
              <a:tr h="1163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 Phase (Pre-Event) Due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Improve/ Event Due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430565"/>
                  </a:ext>
                </a:extLst>
              </a:tr>
              <a:tr h="1163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 Phase Due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Control/ Post Event Due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187876"/>
                  </a:ext>
                </a:extLst>
              </a:tr>
              <a:tr h="12220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Analyze Phase Due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Due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694748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938850"/>
                  </a:ext>
                </a:extLst>
              </a:tr>
              <a:tr h="122203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Approvals/Signatures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76113"/>
                  </a:ext>
                </a:extLst>
              </a:tr>
              <a:tr h="116384"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Signature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58418"/>
                  </a:ext>
                </a:extLst>
              </a:tr>
              <a:tr h="151299"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Belt: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LtCol Pareto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Freestyle Script" panose="030804020302050B0404" pitchFamily="66" charset="0"/>
                        </a:rPr>
                        <a:t>LtCol Pareto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16047"/>
                  </a:ext>
                </a:extLst>
              </a:tr>
              <a:tr h="116384"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Belt: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Q. Public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325981"/>
                  </a:ext>
                </a:extLst>
              </a:tr>
              <a:tr h="116384"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Sponsor: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 Hawthorn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834901"/>
                  </a:ext>
                </a:extLst>
              </a:tr>
              <a:tr h="122203"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Champion: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Cpl Sigma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205070"/>
                  </a:ext>
                </a:extLst>
              </a:tr>
            </a:tbl>
          </a:graphicData>
        </a:graphic>
      </p:graphicFrame>
      <p:pic>
        <p:nvPicPr>
          <p:cNvPr id="7" name="Check Box 17">
            <a:extLst>
              <a:ext uri="{63B3BB69-23CF-44E3-9099-C40C66FF867C}">
                <a14:compatExt xmlns:a14="http://schemas.microsoft.com/office/drawing/2010/main" spid="_x0000_s1025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863" y="3057525"/>
            <a:ext cx="374948" cy="197889"/>
          </a:xfrm>
          <a:prstGeom prst="rect">
            <a:avLst/>
          </a:prstGeom>
        </p:spPr>
      </p:pic>
      <p:pic>
        <p:nvPicPr>
          <p:cNvPr id="8" name="Check Box 18">
            <a:extLst>
              <a:ext uri="{63B3BB69-23CF-44E3-9099-C40C66FF867C}">
                <a14:compatExt xmlns:a14="http://schemas.microsoft.com/office/drawing/2010/main" spid="_x0000_s10258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810" y="3057525"/>
            <a:ext cx="302041" cy="281211"/>
          </a:xfrm>
          <a:prstGeom prst="rect">
            <a:avLst/>
          </a:prstGeom>
        </p:spPr>
      </p:pic>
      <p:pic>
        <p:nvPicPr>
          <p:cNvPr id="9" name="Check Box 19">
            <a:extLst>
              <a:ext uri="{63B3BB69-23CF-44E3-9099-C40C66FF867C}">
                <a14:compatExt xmlns:a14="http://schemas.microsoft.com/office/drawing/2010/main" spid="_x0000_s10259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1162" y="3028949"/>
            <a:ext cx="354117" cy="249965"/>
          </a:xfrm>
          <a:prstGeom prst="rect">
            <a:avLst/>
          </a:prstGeom>
        </p:spPr>
      </p:pic>
      <p:pic>
        <p:nvPicPr>
          <p:cNvPr id="10" name="Check Box 20">
            <a:extLst>
              <a:ext uri="{63B3BB69-23CF-44E3-9099-C40C66FF867C}">
                <a14:compatExt xmlns:a14="http://schemas.microsoft.com/office/drawing/2010/main" spid="_x0000_s1026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163" y="3257550"/>
            <a:ext cx="374948" cy="19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4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Define Phase - SIPOC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B80A8-B967-4539-BF6F-B57C26D2F9C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5921349"/>
              </p:ext>
            </p:extLst>
          </p:nvPr>
        </p:nvGraphicFramePr>
        <p:xfrm>
          <a:off x="521190" y="1347897"/>
          <a:ext cx="8029575" cy="95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53882"/>
              </p:ext>
            </p:extLst>
          </p:nvPr>
        </p:nvGraphicFramePr>
        <p:xfrm>
          <a:off x="421178" y="2188522"/>
          <a:ext cx="8229600" cy="1968437"/>
        </p:xfrm>
        <a:graphic>
          <a:graphicData uri="http://schemas.openxmlformats.org/drawingml/2006/table">
            <a:tbl>
              <a:tblPr/>
              <a:tblGrid>
                <a:gridCol w="1566658">
                  <a:extLst>
                    <a:ext uri="{9D8B030D-6E8A-4147-A177-3AD203B41FA5}">
                      <a16:colId xmlns:a16="http://schemas.microsoft.com/office/drawing/2014/main" val="900962402"/>
                    </a:ext>
                  </a:extLst>
                </a:gridCol>
                <a:gridCol w="1696697">
                  <a:extLst>
                    <a:ext uri="{9D8B030D-6E8A-4147-A177-3AD203B41FA5}">
                      <a16:colId xmlns:a16="http://schemas.microsoft.com/office/drawing/2014/main" val="2412777738"/>
                    </a:ext>
                  </a:extLst>
                </a:gridCol>
                <a:gridCol w="1839120">
                  <a:extLst>
                    <a:ext uri="{9D8B030D-6E8A-4147-A177-3AD203B41FA5}">
                      <a16:colId xmlns:a16="http://schemas.microsoft.com/office/drawing/2014/main" val="3490820135"/>
                    </a:ext>
                  </a:extLst>
                </a:gridCol>
                <a:gridCol w="1510928">
                  <a:extLst>
                    <a:ext uri="{9D8B030D-6E8A-4147-A177-3AD203B41FA5}">
                      <a16:colId xmlns:a16="http://schemas.microsoft.com/office/drawing/2014/main" val="121294958"/>
                    </a:ext>
                  </a:extLst>
                </a:gridCol>
                <a:gridCol w="1616197">
                  <a:extLst>
                    <a:ext uri="{9D8B030D-6E8A-4147-A177-3AD203B41FA5}">
                      <a16:colId xmlns:a16="http://schemas.microsoft.com/office/drawing/2014/main" val="308633578"/>
                    </a:ext>
                  </a:extLst>
                </a:gridCol>
              </a:tblGrid>
              <a:tr h="129746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Outputs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78873"/>
                  </a:ext>
                </a:extLst>
              </a:tr>
              <a:tr h="1087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Supplies the process inputs?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inputs are required?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major steps in the process?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process outputs?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receives the outputs?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61448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Ball Vendor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Retrieve Ball (Marker)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Passed Ball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Suppy Receiver (Shooter)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586149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Equipment Company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Equipment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Failed Ball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Rework Receiver (Marker)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955491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Supply Company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Stataplt Supplies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Shoot Ball (Shooter)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Forms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Acceptance (Customer)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76271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5--5LO Form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Control (Data Sheets/Forms)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70002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RUK-1D-1ING Form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Inspect Ball (Inspector)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Records Management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421049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1-T5-L8 Form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78031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Statapult Shot Data Collection Form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 Ball (Sorter)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349065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WIP Data Sheet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211736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 Observation Form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 Ball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196059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Observation Sheet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65434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 Force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71597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939680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32706"/>
                  </a:ext>
                </a:extLst>
              </a:tr>
              <a:tr h="1235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384902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6802437" y="7617587"/>
            <a:ext cx="0" cy="18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2514600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8200" y="2743200"/>
            <a:ext cx="0" cy="179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646613" y="3028072"/>
            <a:ext cx="3176" cy="18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46613" y="3145784"/>
            <a:ext cx="1587" cy="283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11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Define Phase - VOC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8B80A8-B967-4539-BF6F-B57C26D2F9C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802437" y="7617587"/>
            <a:ext cx="0" cy="18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45862"/>
              </p:ext>
            </p:extLst>
          </p:nvPr>
        </p:nvGraphicFramePr>
        <p:xfrm>
          <a:off x="304800" y="1524000"/>
          <a:ext cx="8534400" cy="2180945"/>
        </p:xfrm>
        <a:graphic>
          <a:graphicData uri="http://schemas.openxmlformats.org/drawingml/2006/table">
            <a:tbl>
              <a:tblPr/>
              <a:tblGrid>
                <a:gridCol w="2721266">
                  <a:extLst>
                    <a:ext uri="{9D8B030D-6E8A-4147-A177-3AD203B41FA5}">
                      <a16:colId xmlns:a16="http://schemas.microsoft.com/office/drawing/2014/main" val="1973139335"/>
                    </a:ext>
                  </a:extLst>
                </a:gridCol>
                <a:gridCol w="2636558">
                  <a:extLst>
                    <a:ext uri="{9D8B030D-6E8A-4147-A177-3AD203B41FA5}">
                      <a16:colId xmlns:a16="http://schemas.microsoft.com/office/drawing/2014/main" val="2061363896"/>
                    </a:ext>
                  </a:extLst>
                </a:gridCol>
                <a:gridCol w="3176576">
                  <a:extLst>
                    <a:ext uri="{9D8B030D-6E8A-4147-A177-3AD203B41FA5}">
                      <a16:colId xmlns:a16="http://schemas.microsoft.com/office/drawing/2014/main" val="1266850145"/>
                    </a:ext>
                  </a:extLst>
                </a:gridCol>
              </a:tblGrid>
              <a:tr h="2205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Voice of the Customer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38454"/>
                  </a:ext>
                </a:extLst>
              </a:tr>
              <a:tr h="168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 - External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Customer Issues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Customer Requirements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318207"/>
                  </a:ext>
                </a:extLst>
              </a:tr>
              <a:tr h="490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does the customer want from us?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the issue(s) that prevent us from satisfying our customer.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Summarize key issues and translate them into specific and measurable requirements (Critical to the Process: CTP; Critical to the Customer: CTC; or Critical to Quality (CTQ)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26997"/>
                  </a:ext>
                </a:extLst>
              </a:tr>
              <a:tr h="4901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Balls to be fired and provided within specific degree of time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requires us to shoot balls from 167 Degrees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Shooter will ensure balls are fired at 167 Degrees.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91231"/>
                  </a:ext>
                </a:extLst>
              </a:tr>
              <a:tr h="4901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Customer requires 30 passed balls in a timely manner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Customer requires 30 passed balls in 5 minutes or less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Liaison will provide balls within 5 minutes or less the customer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453090"/>
                  </a:ext>
                </a:extLst>
              </a:tr>
              <a:tr h="32162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does not want markings on the balls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the customer receives balls with markers, they will be rejected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markings will be removed prior to delivery to the customer.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7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710529"/>
      </p:ext>
    </p:extLst>
  </p:cSld>
  <p:clrMapOvr>
    <a:masterClrMapping/>
  </p:clrMapOvr>
</p:sld>
</file>

<file path=ppt/theme/theme1.xml><?xml version="1.0" encoding="utf-8"?>
<a:theme xmlns:a="http://schemas.openxmlformats.org/drawingml/2006/main" name="MCBQ Slide Master for Presentations to Internal Audience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C6A8DBA562F4AA0858963B04D93E0" ma:contentTypeVersion="12" ma:contentTypeDescription="Create a new document." ma:contentTypeScope="" ma:versionID="11fa66bdd22e118da35870828fed033d">
  <xsd:schema xmlns:xsd="http://www.w3.org/2001/XMLSchema" xmlns:xs="http://www.w3.org/2001/XMLSchema" xmlns:p="http://schemas.microsoft.com/office/2006/metadata/properties" xmlns:ns2="814eec75-aefa-4d64-98d2-6f537b17181f" targetNamespace="http://schemas.microsoft.com/office/2006/metadata/properties" ma:root="true" ma:fieldsID="41c58e6784060ac484225087d8eddcc0" ns2:_="">
    <xsd:import namespace="814eec75-aefa-4d64-98d2-6f537b17181f"/>
    <xsd:element name="properties">
      <xsd:complexType>
        <xsd:sequence>
          <xsd:element name="documentManagement">
            <xsd:complexType>
              <xsd:all>
                <xsd:element ref="ns2:Section" minOccurs="0"/>
                <xsd:element ref="ns2:FileType" minOccurs="0"/>
                <xsd:element ref="ns2:ReviewDate" minOccurs="0"/>
                <xsd:element ref="ns2:Owner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eec75-aefa-4d64-98d2-6f537b17181f" elementFormDefault="qualified">
    <xsd:import namespace="http://schemas.microsoft.com/office/2006/documentManagement/types"/>
    <xsd:import namespace="http://schemas.microsoft.com/office/infopath/2007/PartnerControls"/>
    <xsd:element name="Section" ma:index="1" nillable="true" ma:displayName="Section" ma:format="Dropdown" ma:internalName="Section">
      <xsd:simpleType>
        <xsd:restriction base="dms:Choice">
          <xsd:enumeration value="01 - G-7 Manual"/>
          <xsd:enumeration value="02 - P&amp;I CM"/>
          <xsd:enumeration value="03 - P&amp;I CPI"/>
          <xsd:enumeration value="04 - P&amp;I KM"/>
          <xsd:enumeration value="05 - P&amp;I CSP"/>
          <xsd:enumeration value="06 - BP SA"/>
          <xsd:enumeration value="07 - BP COLS"/>
          <xsd:enumeration value="08 - BP NFE"/>
          <xsd:enumeration value="09 - BP ICE"/>
          <xsd:enumeration value="10 - BP G7A"/>
          <xsd:enumeration value="11 - GEA MCHC"/>
          <xsd:enumeration value="12 - GEA EM"/>
          <xsd:enumeration value="13 - GEA OE"/>
          <xsd:enumeration value="14 - GEA RP"/>
        </xsd:restriction>
      </xsd:simpleType>
    </xsd:element>
    <xsd:element name="FileType" ma:index="2" nillable="true" ma:displayName="File Type" ma:format="Dropdown" ma:internalName="FileType" ma:readOnly="false">
      <xsd:simpleType>
        <xsd:restriction base="dms:Choice">
          <xsd:enumeration value="Certificate"/>
          <xsd:enumeration value="Reference"/>
          <xsd:enumeration value="Procedure"/>
          <xsd:enumeration value="Form"/>
          <xsd:enumeration value="Function"/>
          <xsd:enumeration value="SOP"/>
          <xsd:enumeration value="Process Map"/>
          <xsd:enumeration value="Checklist"/>
          <xsd:enumeration value="Letter"/>
          <xsd:enumeration value="Manual"/>
          <xsd:enumeration value="Template"/>
        </xsd:restriction>
      </xsd:simpleType>
    </xsd:element>
    <xsd:element name="ReviewDate" ma:index="3" nillable="true" ma:displayName="Review Date" ma:format="Dropdown" ma:internalName="ReviewDate" ma:readOnly="false">
      <xsd:simpleType>
        <xsd:restriction base="dms:Choice">
          <xsd:enumeration value="1- January"/>
          <xsd:enumeration value="2 - February"/>
          <xsd:enumeration value="3 - March"/>
          <xsd:enumeration value="4 - April"/>
          <xsd:enumeration value="5 - May"/>
          <xsd:enumeration value="6 - June"/>
          <xsd:enumeration value="7 - July"/>
          <xsd:enumeration value="8 - August"/>
          <xsd:enumeration value="9 - September"/>
          <xsd:enumeration value="10 - October"/>
          <xsd:enumeration value="11 - November"/>
          <xsd:enumeration value="12 - December"/>
        </xsd:restriction>
      </xsd:simpleType>
    </xsd:element>
    <xsd:element name="Owner" ma:index="4" nillable="true" ma:displayName="Owner" ma:format="Dropdown" ma:internalName="Owner" ma:readOnly="false">
      <xsd:simpleType>
        <xsd:restriction base="dms:Choice">
          <xsd:enumeration value="AC/S G-7"/>
          <xsd:enumeration value="Deputy AC/S G-7"/>
          <xsd:enumeration value="P&amp;I Team Lead"/>
          <xsd:enumeration value="BP Team Lead"/>
          <xsd:enumeration value="GEA Team Lead"/>
          <xsd:enumeration value="CPLO"/>
          <xsd:enumeration value="CPI 12 (1)"/>
          <xsd:enumeration value="CPI 12 (2)"/>
          <xsd:enumeration value="SAM"/>
          <xsd:enumeration value="NFE PM"/>
          <xsd:enumeration value="Admin Assist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814eec75-aefa-4d64-98d2-6f537b17181f">03 - P&amp;I CPI</Section>
    <FileType xmlns="814eec75-aefa-4d64-98d2-6f537b17181f">Reference</FileType>
    <ReviewDate xmlns="814eec75-aefa-4d64-98d2-6f537b17181f">11 - November</ReviewDate>
    <Owner xmlns="814eec75-aefa-4d64-98d2-6f537b17181f">P&amp;I Team Lead</Owner>
  </documentManagement>
</p:properties>
</file>

<file path=customXml/itemProps1.xml><?xml version="1.0" encoding="utf-8"?>
<ds:datastoreItem xmlns:ds="http://schemas.openxmlformats.org/officeDocument/2006/customXml" ds:itemID="{A0104EB1-C780-41EC-99B1-D23E4B4A2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eec75-aefa-4d64-98d2-6f537b171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425E5-D9AF-4119-9D57-51E7E5DF6B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7AD1E-0079-42CC-8E2E-DD93C9CA0A90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814eec75-aefa-4d64-98d2-6f537b17181f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2384</Words>
  <Application>Microsoft Office PowerPoint</Application>
  <PresentationFormat>On-screen Show (4:3)</PresentationFormat>
  <Paragraphs>615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Freestyle Script</vt:lpstr>
      <vt:lpstr>MCBQ Slide Master for Presentations to Internal Audiences1</vt:lpstr>
      <vt:lpstr>CPI Event / Project Tollgate Template</vt:lpstr>
      <vt:lpstr>[Phase] Tollgate/Final Brief Template</vt:lpstr>
      <vt:lpstr>Agenda</vt:lpstr>
      <vt:lpstr>Overview</vt:lpstr>
      <vt:lpstr>Define Phase – [Tool/Topic]</vt:lpstr>
      <vt:lpstr>Define Phase - Charter</vt:lpstr>
      <vt:lpstr>Define Phase - Charter</vt:lpstr>
      <vt:lpstr>Define Phase - SIPOC</vt:lpstr>
      <vt:lpstr>Define Phase - VOC</vt:lpstr>
      <vt:lpstr>Measure Phase – [Tool/Topic]</vt:lpstr>
      <vt:lpstr>Measure Phase – Data Collection Plan</vt:lpstr>
      <vt:lpstr>Measure Phase – Current State Map</vt:lpstr>
      <vt:lpstr>Measure Phase – Current State Map</vt:lpstr>
      <vt:lpstr>Measure Phase – Value Analysis</vt:lpstr>
      <vt:lpstr>Analyze Phase – [Tool/Topic]</vt:lpstr>
      <vt:lpstr>Analyze Phase – Tips</vt:lpstr>
      <vt:lpstr>Analyze Phase – Fish Bone</vt:lpstr>
      <vt:lpstr>Analyze Phase – Pareto Chart</vt:lpstr>
      <vt:lpstr>Analyze Phase – Histogram</vt:lpstr>
      <vt:lpstr>Improve Phase – [Tool/Topic]</vt:lpstr>
      <vt:lpstr>Improve Phase – Improvement Plan</vt:lpstr>
      <vt:lpstr>Improve Phase - Tips</vt:lpstr>
      <vt:lpstr>Improve Phase – Future State Map</vt:lpstr>
      <vt:lpstr>Improve Phase – SOP</vt:lpstr>
      <vt:lpstr>Control Phase – [Tool/Topic]</vt:lpstr>
      <vt:lpstr>Control Phase – Tips</vt:lpstr>
      <vt:lpstr>Control Phase – Control Plan</vt:lpstr>
      <vt:lpstr>Additional Items – Project Benefits</vt:lpstr>
      <vt:lpstr> 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MCBQ Internal PPT Template</dc:title>
  <dc:creator>Teasdale CIV Joanne</dc:creator>
  <cp:lastModifiedBy>Rafferty CIV Kevin J</cp:lastModifiedBy>
  <cp:revision>68</cp:revision>
  <dcterms:created xsi:type="dcterms:W3CDTF">2014-09-10T11:43:30Z</dcterms:created>
  <dcterms:modified xsi:type="dcterms:W3CDTF">2024-01-25T14:14:01Z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0x010100A7CC6A8DBA562F4AA0858963B04D93E0</vt:lpwstr>
  </property>
  <property fmtid="{D5CDD505-2E9C-101B-9397-08002B2CF9AE}" pid="3" name="_dlc_DocIdItemGuid">
    <vt:lpwstr>29c24fd3-0ae1-40f9-9ef3-8b0187685fae</vt:lpwstr>
  </property>
  <property fmtid="{D5CDD505-2E9C-101B-9397-08002B2CF9AE}" pid="4" name="_dlc_DocId">
    <vt:lpwstr>6AJVDDN6YPQ6-844-13</vt:lpwstr>
  </property>
  <property fmtid="{D5CDD505-2E9C-101B-9397-08002B2CF9AE}" pid="5" name="_dlc_DocIdUrl">
    <vt:lpwstr>https://eis.usmc.mil/sites/mcbquan/templates/_layouts/DocIdRedir.aspx?ID=6AJVDDN6YPQ6-844-13, 6AJVDDN6YPQ6-844-13</vt:lpwstr>
  </property>
  <property fmtid="{D5CDD505-2E9C-101B-9397-08002B2CF9AE}" pid="6" name="G-7_Files">
    <vt:lpwstr>CPI</vt:lpwstr>
  </property>
</Properties>
</file>