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256" r:id="rId2"/>
    <p:sldId id="282" r:id="rId3"/>
    <p:sldId id="318" r:id="rId4"/>
    <p:sldId id="257" r:id="rId5"/>
    <p:sldId id="283" r:id="rId6"/>
    <p:sldId id="284" r:id="rId7"/>
    <p:sldId id="307" r:id="rId8"/>
    <p:sldId id="285" r:id="rId9"/>
    <p:sldId id="258" r:id="rId10"/>
    <p:sldId id="319" r:id="rId11"/>
    <p:sldId id="260" r:id="rId12"/>
    <p:sldId id="320" r:id="rId13"/>
    <p:sldId id="301" r:id="rId14"/>
    <p:sldId id="321" r:id="rId15"/>
    <p:sldId id="306" r:id="rId16"/>
    <p:sldId id="322" r:id="rId17"/>
    <p:sldId id="271" r:id="rId18"/>
    <p:sldId id="323" r:id="rId19"/>
    <p:sldId id="270" r:id="rId20"/>
    <p:sldId id="269" r:id="rId21"/>
    <p:sldId id="333" r:id="rId22"/>
    <p:sldId id="302" r:id="rId23"/>
    <p:sldId id="303" r:id="rId24"/>
    <p:sldId id="325" r:id="rId25"/>
    <p:sldId id="268" r:id="rId26"/>
    <p:sldId id="326" r:id="rId27"/>
    <p:sldId id="266" r:id="rId28"/>
    <p:sldId id="327" r:id="rId29"/>
    <p:sldId id="276" r:id="rId30"/>
    <p:sldId id="328" r:id="rId31"/>
    <p:sldId id="314" r:id="rId32"/>
    <p:sldId id="279" r:id="rId33"/>
    <p:sldId id="278" r:id="rId34"/>
    <p:sldId id="330" r:id="rId35"/>
    <p:sldId id="277" r:id="rId36"/>
    <p:sldId id="304" r:id="rId37"/>
    <p:sldId id="280" r:id="rId38"/>
    <p:sldId id="290" r:id="rId39"/>
    <p:sldId id="316" r:id="rId40"/>
    <p:sldId id="331" r:id="rId41"/>
    <p:sldId id="332" r:id="rId42"/>
    <p:sldId id="317" r:id="rId43"/>
    <p:sldId id="296" r:id="rId44"/>
    <p:sldId id="299" r:id="rId45"/>
    <p:sldId id="297" r:id="rId46"/>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348" autoAdjust="0"/>
    <p:restoredTop sz="49677" autoAdjust="0"/>
  </p:normalViewPr>
  <p:slideViewPr>
    <p:cSldViewPr>
      <p:cViewPr varScale="1">
        <p:scale>
          <a:sx n="20" d="100"/>
          <a:sy n="20" d="100"/>
        </p:scale>
        <p:origin x="1158"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20109E77-215E-44E3-8719-FBB767F03661}" type="datetimeFigureOut">
              <a:rPr lang="en-US"/>
              <a:pPr>
                <a:defRPr/>
              </a:pPr>
              <a:t>6/28/2018</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82913" cy="466725"/>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CC78031C-3D40-4A54-A3A2-690F36BD665E}" type="slidenum">
              <a:rPr lang="en-US"/>
              <a:pPr>
                <a:defRPr/>
              </a:pPr>
              <a:t>‹#›</a:t>
            </a:fld>
            <a:endParaRPr lang="en-US"/>
          </a:p>
        </p:txBody>
      </p:sp>
    </p:spTree>
    <p:extLst>
      <p:ext uri="{BB962C8B-B14F-4D97-AF65-F5344CB8AC3E}">
        <p14:creationId xmlns:p14="http://schemas.microsoft.com/office/powerpoint/2010/main" val="4199346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Purpose of Marine Corps PAC Prevention &amp; Response Annual Training:  To preserve dignity and promote respect for all Marines and other Armed Forces personnel, uniformed and civilian, that are assigned to, or serving with, Marine Corps units by ensuring a clear and common understanding of the prohibited activities and conduct addressed in this Order, their intolerable and corrosive effects on our institution, and proper prevention and response actions. </a:t>
            </a:r>
          </a:p>
        </p:txBody>
      </p:sp>
    </p:spTree>
    <p:extLst>
      <p:ext uri="{BB962C8B-B14F-4D97-AF65-F5344CB8AC3E}">
        <p14:creationId xmlns:p14="http://schemas.microsoft.com/office/powerpoint/2010/main" val="3956107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MCO 5354.1E Vol. 2 Chap. 1 Para. 010401</a:t>
            </a:r>
          </a:p>
          <a:p>
            <a:pPr eaLnBrk="1" hangingPunct="1">
              <a:spcBef>
                <a:spcPct val="0"/>
              </a:spcBef>
            </a:pPr>
            <a:endParaRPr lang="en-US" dirty="0" smtClean="0"/>
          </a:p>
          <a:p>
            <a:pPr eaLnBrk="1" hangingPunct="1">
              <a:spcBef>
                <a:spcPct val="0"/>
              </a:spcBef>
            </a:pPr>
            <a:endParaRPr lang="en-US" dirty="0" smtClean="0"/>
          </a:p>
          <a:p>
            <a:pPr eaLnBrk="1" hangingPunct="1"/>
            <a:r>
              <a:rPr lang="en-US" dirty="0" smtClean="0"/>
              <a:t>	</a:t>
            </a:r>
          </a:p>
        </p:txBody>
      </p:sp>
    </p:spTree>
    <p:extLst>
      <p:ext uri="{BB962C8B-B14F-4D97-AF65-F5344CB8AC3E}">
        <p14:creationId xmlns:p14="http://schemas.microsoft.com/office/powerpoint/2010/main" val="1201914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MCO 5354.1E Vol. 2 Chap. 1 Para. 010401</a:t>
            </a:r>
          </a:p>
          <a:p>
            <a:pPr eaLnBrk="1" hangingPunct="1">
              <a:spcBef>
                <a:spcPct val="0"/>
              </a:spcBef>
            </a:pPr>
            <a:endParaRPr lang="en-US" dirty="0" smtClean="0"/>
          </a:p>
          <a:p>
            <a:pPr eaLnBrk="1" hangingPunct="1">
              <a:spcBef>
                <a:spcPct val="0"/>
              </a:spcBef>
            </a:pPr>
            <a:r>
              <a:rPr lang="en-US" dirty="0" smtClean="0"/>
              <a:t>Intended to be inclusive in nature and often tied to tradition.</a:t>
            </a:r>
          </a:p>
          <a:p>
            <a:pPr eaLnBrk="1" hangingPunct="1">
              <a:spcBef>
                <a:spcPct val="0"/>
              </a:spcBef>
            </a:pPr>
            <a:endParaRPr lang="en-US" dirty="0" smtClean="0"/>
          </a:p>
          <a:p>
            <a:pPr lvl="0"/>
            <a:r>
              <a:rPr lang="en-US" sz="1200" b="1" u="sng" kern="1200" dirty="0" smtClean="0">
                <a:solidFill>
                  <a:schemeClr val="tx1"/>
                </a:solidFill>
                <a:latin typeface="+mn-lt"/>
                <a:ea typeface="+mn-ea"/>
                <a:cs typeface="+mn-cs"/>
              </a:rPr>
              <a:t>Rites of Passage</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“Congratulatory acts,” or unauthorized initiations, those types of events are not prerequisites for hazing.  Hazing can include, but is not limited to: physically striking another to inflict pain; piercing another’s skin in any manner (such as “pinning” or “tacking on” of rank insignia or “blood winging”).  These acts are sometimes viewed as forms of inclusion or acceptance into a group.</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US" sz="1200" b="1" u="sng" kern="1200" dirty="0" smtClean="0">
                <a:solidFill>
                  <a:schemeClr val="tx1"/>
                </a:solidFill>
                <a:latin typeface="+mn-lt"/>
                <a:ea typeface="+mn-ea"/>
                <a:cs typeface="+mn-cs"/>
              </a:rPr>
              <a:t>Coercion</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Encouraging another to excessively consume alcohol or the forced consumption of food, alcohol; threatening or offering violence or bodily harm to another; branding; taping; tattooing; shaving; greasing; painting.</a:t>
            </a:r>
          </a:p>
          <a:p>
            <a:r>
              <a:rPr lang="en-US" sz="1200" b="1"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US" sz="1200" b="1" u="sng" kern="1200" dirty="0" smtClean="0">
                <a:solidFill>
                  <a:schemeClr val="tx1"/>
                </a:solidFill>
                <a:latin typeface="+mn-lt"/>
                <a:ea typeface="+mn-ea"/>
                <a:cs typeface="+mn-cs"/>
              </a:rPr>
              <a:t>Excessive physical exercise</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Requiring excessive physical exercise beyond what is required to meet standards.</a:t>
            </a:r>
          </a:p>
          <a:p>
            <a:r>
              <a:rPr lang="en-US" sz="1200" b="1"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US" sz="1200" b="1" u="sng" kern="1200" dirty="0" smtClean="0">
                <a:solidFill>
                  <a:schemeClr val="tx1"/>
                </a:solidFill>
                <a:latin typeface="+mn-lt"/>
                <a:ea typeface="+mn-ea"/>
                <a:cs typeface="+mn-cs"/>
              </a:rPr>
              <a:t>Illegal, harmful or demeaning acts</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The forced consumption of drugs, or any other substance.</a:t>
            </a:r>
          </a:p>
          <a:p>
            <a:pPr eaLnBrk="1" hangingPunct="1">
              <a:spcBef>
                <a:spcPct val="0"/>
              </a:spcBef>
            </a:pPr>
            <a:endParaRPr lang="en-US" dirty="0" smtClean="0"/>
          </a:p>
          <a:p>
            <a:pPr eaLnBrk="1" hangingPunct="1"/>
            <a:r>
              <a:rPr lang="en-US" dirty="0" smtClean="0"/>
              <a:t>	</a:t>
            </a:r>
          </a:p>
        </p:txBody>
      </p:sp>
    </p:spTree>
    <p:extLst>
      <p:ext uri="{BB962C8B-B14F-4D97-AF65-F5344CB8AC3E}">
        <p14:creationId xmlns:p14="http://schemas.microsoft.com/office/powerpoint/2010/main" val="2632744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MCO 5354.1E Vol. 2 Chap. 1 Para. 010402</a:t>
            </a:r>
          </a:p>
          <a:p>
            <a:pPr eaLnBrk="1" hangingPunct="1">
              <a:spcBef>
                <a:spcPct val="0"/>
              </a:spcBef>
            </a:pPr>
            <a:endParaRPr lang="en-US" dirty="0" smtClean="0"/>
          </a:p>
        </p:txBody>
      </p:sp>
    </p:spTree>
    <p:extLst>
      <p:ext uri="{BB962C8B-B14F-4D97-AF65-F5344CB8AC3E}">
        <p14:creationId xmlns:p14="http://schemas.microsoft.com/office/powerpoint/2010/main" val="683913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MCO 5354.1E Vol. 2 Chap. 1 Para. 010402</a:t>
            </a:r>
          </a:p>
          <a:p>
            <a:pPr eaLnBrk="1" hangingPunct="1">
              <a:spcBef>
                <a:spcPct val="0"/>
              </a:spcBef>
            </a:pPr>
            <a:endParaRPr lang="en-US" dirty="0" smtClean="0"/>
          </a:p>
          <a:p>
            <a:r>
              <a:rPr lang="en-US" sz="1200" kern="1200" dirty="0" smtClean="0">
                <a:solidFill>
                  <a:schemeClr val="tx1"/>
                </a:solidFill>
                <a:latin typeface="+mn-lt"/>
                <a:ea typeface="+mn-ea"/>
                <a:cs typeface="+mn-cs"/>
              </a:rPr>
              <a:t>Bullying is typically a course of conduct which, without intervention, continues without a specific end point or event.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 Making threats; Spreading Rumors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 Attacking someone physically, verbally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c. Teasing; Taunting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d. Degrading/Damaging property/reputation</a:t>
            </a:r>
          </a:p>
          <a:p>
            <a:pPr eaLnBrk="1" hangingPunct="1"/>
            <a:endParaRPr lang="en-US" dirty="0" smtClean="0"/>
          </a:p>
          <a:p>
            <a:pPr eaLnBrk="1" hangingPunct="1"/>
            <a:r>
              <a:rPr lang="en-US" dirty="0" smtClean="0"/>
              <a:t>Workplace examples</a:t>
            </a:r>
          </a:p>
          <a:p>
            <a:pPr eaLnBrk="1" hangingPunct="1"/>
            <a:r>
              <a:rPr lang="en-US" dirty="0" smtClean="0"/>
              <a:t>-Barracks rumors about sex life, mental stability, financial or personal situations</a:t>
            </a:r>
          </a:p>
          <a:p>
            <a:pPr eaLnBrk="1" hangingPunct="1"/>
            <a:r>
              <a:rPr lang="en-US" dirty="0" smtClean="0"/>
              <a:t>-Constantly berating or calling derogatory nicknames </a:t>
            </a:r>
          </a:p>
          <a:p>
            <a:pPr eaLnBrk="1" hangingPunct="1"/>
            <a:r>
              <a:rPr lang="en-US" dirty="0" smtClean="0"/>
              <a:t>	-Can be done through </a:t>
            </a:r>
            <a:r>
              <a:rPr lang="en-US" dirty="0" err="1" smtClean="0"/>
              <a:t>facebook</a:t>
            </a:r>
            <a:r>
              <a:rPr lang="en-US" dirty="0" smtClean="0"/>
              <a:t>, text message, or other social media</a:t>
            </a:r>
          </a:p>
          <a:p>
            <a:pPr eaLnBrk="1" hangingPunct="1"/>
            <a:endParaRPr lang="en-US" dirty="0" smtClean="0"/>
          </a:p>
          <a:p>
            <a:pPr eaLnBrk="1" hangingPunct="1"/>
            <a:r>
              <a:rPr lang="en-US" dirty="0" smtClean="0"/>
              <a:t>What is not considered Hazing or Bullying?</a:t>
            </a:r>
          </a:p>
          <a:p>
            <a:pPr eaLnBrk="1" hangingPunct="1"/>
            <a:r>
              <a:rPr lang="en-US" dirty="0" smtClean="0"/>
              <a:t>	-Proper verbal or written counseling addressing performance or conduct deficiencies</a:t>
            </a:r>
          </a:p>
          <a:p>
            <a:pPr eaLnBrk="1" hangingPunct="1"/>
            <a:r>
              <a:rPr lang="en-US" dirty="0" smtClean="0"/>
              <a:t>	-Properly directed Extra Military Instruction</a:t>
            </a:r>
          </a:p>
          <a:p>
            <a:pPr eaLnBrk="1" hangingPunct="1"/>
            <a:r>
              <a:rPr lang="en-US" dirty="0" smtClean="0"/>
              <a:t>	-Command Authorized Physical Training</a:t>
            </a:r>
          </a:p>
        </p:txBody>
      </p:sp>
    </p:spTree>
    <p:extLst>
      <p:ext uri="{BB962C8B-B14F-4D97-AF65-F5344CB8AC3E}">
        <p14:creationId xmlns:p14="http://schemas.microsoft.com/office/powerpoint/2010/main" val="567474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MCO 5354.1E Vol. 2 Chap. 1 Para. 010403</a:t>
            </a:r>
          </a:p>
          <a:p>
            <a:pPr eaLnBrk="1" hangingPunct="1"/>
            <a:endParaRPr lang="en-US" dirty="0" smtClean="0"/>
          </a:p>
        </p:txBody>
      </p:sp>
    </p:spTree>
    <p:extLst>
      <p:ext uri="{BB962C8B-B14F-4D97-AF65-F5344CB8AC3E}">
        <p14:creationId xmlns:p14="http://schemas.microsoft.com/office/powerpoint/2010/main" val="2030629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MCO 5354.1E Vol. 2 Chap. 1 Para. 010403</a:t>
            </a:r>
          </a:p>
          <a:p>
            <a:pPr eaLnBrk="1" hangingPunct="1"/>
            <a:endParaRPr lang="en-US" dirty="0" smtClean="0"/>
          </a:p>
          <a:p>
            <a:r>
              <a:rPr lang="en-US" sz="1200" kern="1200" dirty="0" smtClean="0">
                <a:solidFill>
                  <a:schemeClr val="tx1"/>
                </a:solidFill>
                <a:latin typeface="+mn-lt"/>
                <a:ea typeface="+mn-ea"/>
                <a:cs typeface="+mn-cs"/>
              </a:rPr>
              <a:t>Any conduct whereby a Service member or DOD employee intentionally and without proper authority but with a nexus to military service excludes a Service member or members, regardless of Service or rank, from social acceptance, privilege, or friendship with the intent to inflict emotional distress, discourage the reporting of a criminal offense, or otherwise discourage the due administration of justice.</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 Definition emphasizes Ostracism as an act of retaliation in response to a perception of possible or actual submission of protected communication. Coordination for instances of retaliation will be addressed by the convening authority for referral to the Inspector General.</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b. </a:t>
            </a:r>
            <a:r>
              <a:rPr lang="en-US" sz="1200" b="1" kern="1200" dirty="0" smtClean="0">
                <a:solidFill>
                  <a:schemeClr val="tx1"/>
                </a:solidFill>
                <a:latin typeface="+mn-lt"/>
                <a:ea typeface="+mn-ea"/>
                <a:cs typeface="+mn-cs"/>
              </a:rPr>
              <a:t>Protected Communication</a:t>
            </a:r>
            <a:r>
              <a:rPr lang="en-US" sz="1200" kern="1200" dirty="0" smtClean="0">
                <a:solidFill>
                  <a:schemeClr val="tx1"/>
                </a:solidFill>
                <a:latin typeface="+mn-lt"/>
                <a:ea typeface="+mn-ea"/>
                <a:cs typeface="+mn-cs"/>
              </a:rPr>
              <a:t> is defined as any lawful communication in which a member complains of, or discloses information that constitutes evidence of violation of law or regulation, gross mismanagement, a gross waste of funds, an abuse of authority, danger to public health or safety, a threat by another member or employee of the Federal Government to kill or cause serious bodily injury to another. Protected communication is not the same as confidential communication (</a:t>
            </a:r>
            <a:r>
              <a:rPr lang="en-US" sz="1200" kern="1200" dirty="0" err="1" smtClean="0">
                <a:solidFill>
                  <a:schemeClr val="tx1"/>
                </a:solidFill>
                <a:latin typeface="+mn-lt"/>
                <a:ea typeface="+mn-ea"/>
                <a:cs typeface="+mn-cs"/>
              </a:rPr>
              <a:t>DoD</a:t>
            </a:r>
            <a:r>
              <a:rPr lang="en-US" sz="1200" kern="1200" dirty="0" smtClean="0">
                <a:solidFill>
                  <a:schemeClr val="tx1"/>
                </a:solidFill>
                <a:latin typeface="+mn-lt"/>
                <a:ea typeface="+mn-ea"/>
                <a:cs typeface="+mn-cs"/>
              </a:rPr>
              <a:t> Directive 7050.06, 17 April 2015).</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2810711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MCO 5354.1E Vol. 2 Chap. 1 Para. 010404</a:t>
            </a:r>
          </a:p>
          <a:p>
            <a:pPr eaLnBrk="1" hangingPunct="1"/>
            <a:endParaRPr lang="en-US" dirty="0" smtClean="0"/>
          </a:p>
        </p:txBody>
      </p:sp>
    </p:spTree>
    <p:extLst>
      <p:ext uri="{BB962C8B-B14F-4D97-AF65-F5344CB8AC3E}">
        <p14:creationId xmlns:p14="http://schemas.microsoft.com/office/powerpoint/2010/main" val="3798189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MCO 5354.1E Vol. 2 Chap. 1 Para. 010404</a:t>
            </a:r>
          </a:p>
          <a:p>
            <a:pPr eaLnBrk="1" hangingPunct="1"/>
            <a:endParaRPr lang="en-US" dirty="0" smtClean="0"/>
          </a:p>
          <a:p>
            <a:r>
              <a:rPr lang="en-US" sz="1200" kern="1200" dirty="0" smtClean="0">
                <a:solidFill>
                  <a:schemeClr val="tx1"/>
                </a:solidFill>
                <a:latin typeface="+mn-lt"/>
                <a:ea typeface="+mn-ea"/>
                <a:cs typeface="+mn-cs"/>
              </a:rPr>
              <a:t>Retaliation is a category of prohibited behavior that involves animus and results in action being taken against an individual because of that individual’s otherwise protected communication or activity or for the intent to discourage any person from engaging in otherwise protected communication or activity.</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Reprisal or restriction</a:t>
            </a:r>
          </a:p>
          <a:p>
            <a:pPr lvl="0"/>
            <a:r>
              <a:rPr lang="en-US" sz="1200" kern="1200" dirty="0" smtClean="0">
                <a:solidFill>
                  <a:schemeClr val="tx1"/>
                </a:solidFill>
                <a:latin typeface="+mn-lt"/>
                <a:ea typeface="+mn-ea"/>
                <a:cs typeface="+mn-cs"/>
              </a:rPr>
              <a:t>Bullying</a:t>
            </a:r>
          </a:p>
          <a:p>
            <a:pPr lvl="0"/>
            <a:r>
              <a:rPr lang="en-US" sz="1200" kern="1200" dirty="0" smtClean="0">
                <a:solidFill>
                  <a:schemeClr val="tx1"/>
                </a:solidFill>
                <a:latin typeface="+mn-lt"/>
                <a:ea typeface="+mn-ea"/>
                <a:cs typeface="+mn-cs"/>
              </a:rPr>
              <a:t>Discrimination</a:t>
            </a:r>
          </a:p>
          <a:p>
            <a:pPr lvl="0"/>
            <a:r>
              <a:rPr lang="en-US" sz="1200" kern="1200" dirty="0" smtClean="0">
                <a:solidFill>
                  <a:schemeClr val="tx1"/>
                </a:solidFill>
                <a:latin typeface="+mn-lt"/>
                <a:ea typeface="+mn-ea"/>
                <a:cs typeface="+mn-cs"/>
              </a:rPr>
              <a:t>Hazing</a:t>
            </a:r>
          </a:p>
          <a:p>
            <a:pPr lvl="0"/>
            <a:r>
              <a:rPr lang="en-US" sz="1200" kern="1200" dirty="0" smtClean="0">
                <a:solidFill>
                  <a:schemeClr val="tx1"/>
                </a:solidFill>
                <a:latin typeface="+mn-lt"/>
                <a:ea typeface="+mn-ea"/>
                <a:cs typeface="+mn-cs"/>
              </a:rPr>
              <a:t>Ostracism</a:t>
            </a:r>
          </a:p>
          <a:p>
            <a:pPr lvl="0"/>
            <a:r>
              <a:rPr lang="en-US" sz="1200" kern="1200" dirty="0" smtClean="0">
                <a:solidFill>
                  <a:schemeClr val="tx1"/>
                </a:solidFill>
                <a:latin typeface="+mn-lt"/>
                <a:ea typeface="+mn-ea"/>
                <a:cs typeface="+mn-cs"/>
              </a:rPr>
              <a:t>Other ways</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821267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dirty="0" smtClean="0"/>
              <a:t>MCO 5354.1E Vol. 2 Chap. 1 Para. 0105</a:t>
            </a:r>
            <a:endParaRPr lang="en-US" sz="1100" dirty="0" smtClean="0"/>
          </a:p>
          <a:p>
            <a:pPr eaLnBrk="1" hangingPunct="1"/>
            <a:endParaRPr lang="en-US" sz="1100" dirty="0" smtClean="0"/>
          </a:p>
          <a:p>
            <a:pPr eaLnBrk="1" hangingPunct="1"/>
            <a:r>
              <a:rPr lang="en-US" sz="1200" kern="1200" dirty="0" smtClean="0">
                <a:solidFill>
                  <a:schemeClr val="tx1"/>
                </a:solidFill>
                <a:latin typeface="+mn-lt"/>
                <a:ea typeface="+mn-ea"/>
                <a:cs typeface="+mn-cs"/>
              </a:rPr>
              <a:t>Any conduct whereby a Service member or DOD employee knowingly, recklessly or intentionally and without proper authority but with a nexus to military service engage in conduct that is </a:t>
            </a:r>
            <a:r>
              <a:rPr lang="en-US" sz="1200" b="1" kern="1200" dirty="0" smtClean="0">
                <a:solidFill>
                  <a:schemeClr val="tx1"/>
                </a:solidFill>
                <a:latin typeface="+mn-lt"/>
                <a:ea typeface="+mn-ea"/>
                <a:cs typeface="+mn-cs"/>
              </a:rPr>
              <a:t>unwelcome or offensive</a:t>
            </a:r>
            <a:r>
              <a:rPr lang="en-US" sz="1200" kern="1200" dirty="0" smtClean="0">
                <a:solidFill>
                  <a:schemeClr val="tx1"/>
                </a:solidFill>
                <a:latin typeface="+mn-lt"/>
                <a:ea typeface="+mn-ea"/>
                <a:cs typeface="+mn-cs"/>
              </a:rPr>
              <a:t> to a reasonable person or that is </a:t>
            </a:r>
            <a:r>
              <a:rPr lang="en-US" sz="1200" b="1" kern="1200" dirty="0" smtClean="0">
                <a:solidFill>
                  <a:schemeClr val="tx1"/>
                </a:solidFill>
                <a:latin typeface="+mn-lt"/>
                <a:ea typeface="+mn-ea"/>
                <a:cs typeface="+mn-cs"/>
              </a:rPr>
              <a:t>unwelcome and based on race, color, religion, sex (to include gender identity), national origin, or sexual orientation</a:t>
            </a:r>
            <a:r>
              <a:rPr lang="en-US" sz="1200" kern="1200" dirty="0" smtClean="0">
                <a:solidFill>
                  <a:schemeClr val="tx1"/>
                </a:solidFill>
                <a:latin typeface="+mn-lt"/>
                <a:ea typeface="+mn-ea"/>
                <a:cs typeface="+mn-cs"/>
              </a:rPr>
              <a:t>, and where (1) </a:t>
            </a:r>
            <a:r>
              <a:rPr lang="en-US" sz="1200" b="1" kern="1200" dirty="0" smtClean="0">
                <a:solidFill>
                  <a:schemeClr val="tx1"/>
                </a:solidFill>
                <a:latin typeface="+mn-lt"/>
                <a:ea typeface="+mn-ea"/>
                <a:cs typeface="+mn-cs"/>
              </a:rPr>
              <a:t>enduring the unwelcome or offensive conduct becomes a condition of continued employment or service</a:t>
            </a:r>
            <a:r>
              <a:rPr lang="en-US" sz="1200" kern="1200" dirty="0" smtClean="0">
                <a:solidFill>
                  <a:schemeClr val="tx1"/>
                </a:solidFill>
                <a:latin typeface="+mn-lt"/>
                <a:ea typeface="+mn-ea"/>
                <a:cs typeface="+mn-cs"/>
              </a:rPr>
              <a:t>, or (2) the conduct is severe or pervasive enough to </a:t>
            </a:r>
            <a:r>
              <a:rPr lang="en-US" sz="1200" b="1" kern="1200" dirty="0" smtClean="0">
                <a:solidFill>
                  <a:schemeClr val="tx1"/>
                </a:solidFill>
                <a:latin typeface="+mn-lt"/>
                <a:ea typeface="+mn-ea"/>
                <a:cs typeface="+mn-cs"/>
              </a:rPr>
              <a:t>create a work environment</a:t>
            </a:r>
            <a:r>
              <a:rPr lang="en-US" sz="1200" kern="1200" dirty="0" smtClean="0">
                <a:solidFill>
                  <a:schemeClr val="tx1"/>
                </a:solidFill>
                <a:latin typeface="+mn-lt"/>
                <a:ea typeface="+mn-ea"/>
                <a:cs typeface="+mn-cs"/>
              </a:rPr>
              <a:t> that a </a:t>
            </a:r>
            <a:r>
              <a:rPr lang="en-US" sz="1200" b="1" kern="1200" dirty="0" smtClean="0">
                <a:solidFill>
                  <a:schemeClr val="tx1"/>
                </a:solidFill>
                <a:latin typeface="+mn-lt"/>
                <a:ea typeface="+mn-ea"/>
                <a:cs typeface="+mn-cs"/>
              </a:rPr>
              <a:t>reasonable person would consider intimidating, hostile</a:t>
            </a:r>
            <a:r>
              <a:rPr lang="en-US" sz="1200" kern="1200" dirty="0" smtClean="0">
                <a:solidFill>
                  <a:schemeClr val="tx1"/>
                </a:solidFill>
                <a:latin typeface="+mn-lt"/>
                <a:ea typeface="+mn-ea"/>
                <a:cs typeface="+mn-cs"/>
              </a:rPr>
              <a:t>, abusive or as otherwise having an adverse impact on the unit.</a:t>
            </a:r>
          </a:p>
          <a:p>
            <a:pPr eaLnBrk="1" hangingPunct="1"/>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Harassment can occur in a variety of circumstances, including, but not limited to, the following: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1. The harasser can be the victim's supervisor, a supervisor in another area, a co-worker, or a contractor.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2. The victim does not have to be the person harassed, but can be anyone affected by the offensive conduct.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3. Harassment </a:t>
            </a:r>
            <a:r>
              <a:rPr lang="en-US" sz="1200" b="1" kern="1200" dirty="0" smtClean="0">
                <a:solidFill>
                  <a:schemeClr val="tx1"/>
                </a:solidFill>
                <a:latin typeface="+mn-lt"/>
                <a:ea typeface="+mn-ea"/>
                <a:cs typeface="+mn-cs"/>
              </a:rPr>
              <a:t>does not</a:t>
            </a:r>
            <a:r>
              <a:rPr lang="en-US" sz="1200" kern="1200" dirty="0" smtClean="0">
                <a:solidFill>
                  <a:schemeClr val="tx1"/>
                </a:solidFill>
                <a:latin typeface="+mn-lt"/>
                <a:ea typeface="+mn-ea"/>
                <a:cs typeface="+mn-cs"/>
              </a:rPr>
              <a:t> include e: properly directed command and organizational activities, or the training required to prepare for such activities (e.g., administrative corrective measures; Extra Military Instruction; command-authorized physical training); proper verbal and written counseling addressing performance or conduct deficiencies; authorized incentive training permitted exclusively at the Marine Corps Recruit Depots; or similar activities properly authorized by the chain of command.</a:t>
            </a:r>
          </a:p>
          <a:p>
            <a:pPr eaLnBrk="1" hangingPunct="1"/>
            <a:endParaRPr lang="en-US" dirty="0" smtClean="0"/>
          </a:p>
        </p:txBody>
      </p:sp>
    </p:spTree>
    <p:extLst>
      <p:ext uri="{BB962C8B-B14F-4D97-AF65-F5344CB8AC3E}">
        <p14:creationId xmlns:p14="http://schemas.microsoft.com/office/powerpoint/2010/main" val="2426232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dirty="0" smtClean="0"/>
              <a:t>MCO 5354.1E Vol. 2 Chap. 1 Para. 0105</a:t>
            </a:r>
            <a:endParaRPr lang="en-US" sz="1100" dirty="0" smtClean="0"/>
          </a:p>
          <a:p>
            <a:pPr eaLnBrk="1" hangingPunct="1"/>
            <a:endParaRPr lang="en-US" sz="1100" dirty="0" smtClean="0"/>
          </a:p>
          <a:p>
            <a:pPr eaLnBrk="1" hangingPunct="1"/>
            <a:r>
              <a:rPr lang="en-US" sz="1200" kern="1200" dirty="0" smtClean="0">
                <a:solidFill>
                  <a:schemeClr val="tx1"/>
                </a:solidFill>
                <a:latin typeface="+mn-lt"/>
                <a:ea typeface="+mn-ea"/>
                <a:cs typeface="+mn-cs"/>
              </a:rPr>
              <a:t>Any conduct whereby a Service member or DOD employee knowingly, recklessly or intentionally and without proper authority but with a nexus to military service engage in conduct that is </a:t>
            </a:r>
            <a:r>
              <a:rPr lang="en-US" sz="1200" b="1" kern="1200" dirty="0" smtClean="0">
                <a:solidFill>
                  <a:schemeClr val="tx1"/>
                </a:solidFill>
                <a:latin typeface="+mn-lt"/>
                <a:ea typeface="+mn-ea"/>
                <a:cs typeface="+mn-cs"/>
              </a:rPr>
              <a:t>unwelcome or offensive</a:t>
            </a:r>
            <a:r>
              <a:rPr lang="en-US" sz="1200" kern="1200" dirty="0" smtClean="0">
                <a:solidFill>
                  <a:schemeClr val="tx1"/>
                </a:solidFill>
                <a:latin typeface="+mn-lt"/>
                <a:ea typeface="+mn-ea"/>
                <a:cs typeface="+mn-cs"/>
              </a:rPr>
              <a:t> to a reasonable person or that is </a:t>
            </a:r>
            <a:r>
              <a:rPr lang="en-US" sz="1200" b="1" kern="1200" dirty="0" smtClean="0">
                <a:solidFill>
                  <a:schemeClr val="tx1"/>
                </a:solidFill>
                <a:latin typeface="+mn-lt"/>
                <a:ea typeface="+mn-ea"/>
                <a:cs typeface="+mn-cs"/>
              </a:rPr>
              <a:t>unwelcome and based on race, color, religion, sex (to include gender identity), national origin, or sexual orientation</a:t>
            </a:r>
            <a:r>
              <a:rPr lang="en-US" sz="1200" kern="1200" dirty="0" smtClean="0">
                <a:solidFill>
                  <a:schemeClr val="tx1"/>
                </a:solidFill>
                <a:latin typeface="+mn-lt"/>
                <a:ea typeface="+mn-ea"/>
                <a:cs typeface="+mn-cs"/>
              </a:rPr>
              <a:t>, and where (1) </a:t>
            </a:r>
            <a:r>
              <a:rPr lang="en-US" sz="1200" b="1" kern="1200" dirty="0" smtClean="0">
                <a:solidFill>
                  <a:schemeClr val="tx1"/>
                </a:solidFill>
                <a:latin typeface="+mn-lt"/>
                <a:ea typeface="+mn-ea"/>
                <a:cs typeface="+mn-cs"/>
              </a:rPr>
              <a:t>enduring the unwelcome or offensive conduct becomes a condition of continued employment or service</a:t>
            </a:r>
            <a:r>
              <a:rPr lang="en-US" sz="1200" kern="1200" dirty="0" smtClean="0">
                <a:solidFill>
                  <a:schemeClr val="tx1"/>
                </a:solidFill>
                <a:latin typeface="+mn-lt"/>
                <a:ea typeface="+mn-ea"/>
                <a:cs typeface="+mn-cs"/>
              </a:rPr>
              <a:t>, or (2) the conduct is severe or pervasive enough to </a:t>
            </a:r>
            <a:r>
              <a:rPr lang="en-US" sz="1200" b="1" kern="1200" dirty="0" smtClean="0">
                <a:solidFill>
                  <a:schemeClr val="tx1"/>
                </a:solidFill>
                <a:latin typeface="+mn-lt"/>
                <a:ea typeface="+mn-ea"/>
                <a:cs typeface="+mn-cs"/>
              </a:rPr>
              <a:t>create a work environment</a:t>
            </a:r>
            <a:r>
              <a:rPr lang="en-US" sz="1200" kern="1200" dirty="0" smtClean="0">
                <a:solidFill>
                  <a:schemeClr val="tx1"/>
                </a:solidFill>
                <a:latin typeface="+mn-lt"/>
                <a:ea typeface="+mn-ea"/>
                <a:cs typeface="+mn-cs"/>
              </a:rPr>
              <a:t> that a </a:t>
            </a:r>
            <a:r>
              <a:rPr lang="en-US" sz="1200" b="1" kern="1200" dirty="0" smtClean="0">
                <a:solidFill>
                  <a:schemeClr val="tx1"/>
                </a:solidFill>
                <a:latin typeface="+mn-lt"/>
                <a:ea typeface="+mn-ea"/>
                <a:cs typeface="+mn-cs"/>
              </a:rPr>
              <a:t>reasonable person would consider intimidating, hostile</a:t>
            </a:r>
            <a:r>
              <a:rPr lang="en-US" sz="1200" kern="1200" dirty="0" smtClean="0">
                <a:solidFill>
                  <a:schemeClr val="tx1"/>
                </a:solidFill>
                <a:latin typeface="+mn-lt"/>
                <a:ea typeface="+mn-ea"/>
                <a:cs typeface="+mn-cs"/>
              </a:rPr>
              <a:t>, abusive or as otherwise having an adverse impact on the unit.</a:t>
            </a:r>
          </a:p>
          <a:p>
            <a:pPr eaLnBrk="1" hangingPunct="1"/>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Harassment can occur in a variety of circumstances, including, but not limited to, the following: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1. The harasser can be the victim's supervisor, a supervisor in another area, a co-worker, or a contractor.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2. The victim does not have to be the person harassed, but can be anyone affected by the offensive conduct.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3. Harassment </a:t>
            </a:r>
            <a:r>
              <a:rPr lang="en-US" sz="1200" b="1" kern="1200" dirty="0" smtClean="0">
                <a:solidFill>
                  <a:schemeClr val="tx1"/>
                </a:solidFill>
                <a:latin typeface="+mn-lt"/>
                <a:ea typeface="+mn-ea"/>
                <a:cs typeface="+mn-cs"/>
              </a:rPr>
              <a:t>does not</a:t>
            </a:r>
            <a:r>
              <a:rPr lang="en-US" sz="1200" kern="1200" dirty="0" smtClean="0">
                <a:solidFill>
                  <a:schemeClr val="tx1"/>
                </a:solidFill>
                <a:latin typeface="+mn-lt"/>
                <a:ea typeface="+mn-ea"/>
                <a:cs typeface="+mn-cs"/>
              </a:rPr>
              <a:t> include e: properly directed command and organizational activities, or the training required to prepare for such activities (e.g., administrative corrective measures; Extra Military Instruction; command-authorized physical training); proper verbal and written counseling addressing performance or conduct deficiencies; authorized incentive training permitted exclusively at the Marine Corps Recruit Depots; or similar activities properly authorized by the chain of command.</a:t>
            </a:r>
          </a:p>
          <a:p>
            <a:pPr eaLnBrk="1" hangingPunct="1"/>
            <a:endParaRPr lang="en-US" dirty="0" smtClean="0"/>
          </a:p>
        </p:txBody>
      </p:sp>
    </p:spTree>
    <p:extLst>
      <p:ext uri="{BB962C8B-B14F-4D97-AF65-F5344CB8AC3E}">
        <p14:creationId xmlns:p14="http://schemas.microsoft.com/office/powerpoint/2010/main" val="75788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Brief</a:t>
            </a:r>
            <a:r>
              <a:rPr lang="en-US" baseline="0" dirty="0" smtClean="0"/>
              <a:t> </a:t>
            </a:r>
            <a:r>
              <a:rPr lang="en-US" dirty="0" smtClean="0"/>
              <a:t>items on the agenda.</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F304C6-F925-4B01-B288-5C9BC136E479}" type="slidenum">
              <a:rPr lang="en-US">
                <a:cs typeface="Arial" charset="0"/>
              </a:rPr>
              <a:pPr fontAlgn="base">
                <a:spcBef>
                  <a:spcPct val="0"/>
                </a:spcBef>
                <a:spcAft>
                  <a:spcPct val="0"/>
                </a:spcAft>
                <a:defRPr/>
              </a:pPr>
              <a:t>2</a:t>
            </a:fld>
            <a:endParaRPr lang="en-US">
              <a:cs typeface="Arial" charset="0"/>
            </a:endParaRPr>
          </a:p>
        </p:txBody>
      </p:sp>
    </p:spTree>
    <p:extLst>
      <p:ext uri="{BB962C8B-B14F-4D97-AF65-F5344CB8AC3E}">
        <p14:creationId xmlns:p14="http://schemas.microsoft.com/office/powerpoint/2010/main" val="302563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MCO 5354.1E Vol. 2 Chap. 1 Para. 010501</a:t>
            </a:r>
          </a:p>
          <a:p>
            <a:endParaRPr lang="en-US" dirty="0" smtClean="0"/>
          </a:p>
          <a:p>
            <a:pPr lvl="0"/>
            <a:r>
              <a:rPr lang="en-US" sz="1200" kern="1200" dirty="0" smtClean="0">
                <a:solidFill>
                  <a:schemeClr val="tx1"/>
                </a:solidFill>
                <a:latin typeface="+mn-lt"/>
                <a:ea typeface="+mn-ea"/>
                <a:cs typeface="+mn-cs"/>
              </a:rPr>
              <a:t>Offensive jokes</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Slurs</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Name calling</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Display/transmit derogatory or demeaning objects/pictures.</a:t>
            </a:r>
          </a:p>
          <a:p>
            <a:endParaRPr lang="en-US" dirty="0" smtClean="0"/>
          </a:p>
        </p:txBody>
      </p:sp>
    </p:spTree>
    <p:extLst>
      <p:ext uri="{BB962C8B-B14F-4D97-AF65-F5344CB8AC3E}">
        <p14:creationId xmlns:p14="http://schemas.microsoft.com/office/powerpoint/2010/main" val="288183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31775" indent="-231775" eaLnBrk="1" hangingPunct="1">
              <a:lnSpc>
                <a:spcPct val="90000"/>
              </a:lnSpc>
            </a:pPr>
            <a:r>
              <a:rPr lang="en-US" sz="1000" dirty="0" smtClean="0"/>
              <a:t>MCO 5354.1E Vol. 2 Chap. 1 Para. 010502</a:t>
            </a:r>
          </a:p>
          <a:p>
            <a:pPr marL="231775" indent="-231775" eaLnBrk="1" hangingPunct="1">
              <a:lnSpc>
                <a:spcPct val="90000"/>
              </a:lnSpc>
            </a:pPr>
            <a:endParaRPr lang="en-US" sz="1000" dirty="0" smtClean="0"/>
          </a:p>
          <a:p>
            <a:pPr marL="231775" indent="-231775" eaLnBrk="1" hangingPunct="1">
              <a:lnSpc>
                <a:spcPct val="90000"/>
              </a:lnSpc>
            </a:pPr>
            <a:r>
              <a:rPr lang="en-US" sz="1000" dirty="0" smtClean="0"/>
              <a:t>1) Unwanted or Unwelcomed</a:t>
            </a:r>
          </a:p>
          <a:p>
            <a:pPr marL="231775" indent="-231775" eaLnBrk="1" hangingPunct="1">
              <a:lnSpc>
                <a:spcPct val="90000"/>
              </a:lnSpc>
            </a:pPr>
            <a:r>
              <a:rPr lang="en-US" sz="1000" dirty="0" smtClean="0"/>
              <a:t>a. Submission to such conduct is made either explicitly or implicitly a term or condition of a person’s job, pay, or career; </a:t>
            </a:r>
          </a:p>
          <a:p>
            <a:pPr marL="231775" indent="-231775" eaLnBrk="1" hangingPunct="1">
              <a:lnSpc>
                <a:spcPct val="90000"/>
              </a:lnSpc>
            </a:pPr>
            <a:r>
              <a:rPr lang="en-US" sz="1000" dirty="0" smtClean="0"/>
              <a:t>b. Submission to or rejection of such conduct by a person is used as a basis for career or employment decisions affecting that person; or </a:t>
            </a:r>
          </a:p>
          <a:p>
            <a:pPr marL="231775" indent="-231775" eaLnBrk="1" hangingPunct="1">
              <a:lnSpc>
                <a:spcPct val="90000"/>
              </a:lnSpc>
            </a:pPr>
            <a:r>
              <a:rPr lang="en-US" sz="1000" dirty="0" smtClean="0"/>
              <a:t>c. Such conduct has the purpose or effect of unreasonably interfering with an individual’s work performance or creates an intimidating, hostile, or offensive working environment; or, </a:t>
            </a:r>
          </a:p>
          <a:p>
            <a:pPr marL="231775" indent="-231775" eaLnBrk="1" hangingPunct="1">
              <a:lnSpc>
                <a:spcPct val="90000"/>
              </a:lnSpc>
            </a:pPr>
            <a:endParaRPr lang="en-US" sz="1000" dirty="0" smtClean="0"/>
          </a:p>
          <a:p>
            <a:pPr marL="231775" indent="-231775" eaLnBrk="1" hangingPunct="1">
              <a:lnSpc>
                <a:spcPct val="90000"/>
              </a:lnSpc>
            </a:pPr>
            <a:r>
              <a:rPr lang="en-US" sz="1000" dirty="0" smtClean="0"/>
              <a:t>2) So severe or pervasive that a reasonable person would perceive, and the victim does perceive.</a:t>
            </a:r>
          </a:p>
          <a:p>
            <a:pPr marL="231775" indent="-231775" eaLnBrk="1" hangingPunct="1">
              <a:lnSpc>
                <a:spcPct val="90000"/>
              </a:lnSpc>
            </a:pPr>
            <a:r>
              <a:rPr lang="en-US" sz="1000" dirty="0" smtClean="0"/>
              <a:t> </a:t>
            </a:r>
          </a:p>
          <a:p>
            <a:pPr marL="231775" indent="-231775" eaLnBrk="1" hangingPunct="1">
              <a:lnSpc>
                <a:spcPct val="90000"/>
              </a:lnSpc>
            </a:pPr>
            <a:r>
              <a:rPr lang="en-US" sz="1000" dirty="0" smtClean="0"/>
              <a:t>B. Any knowing, reckless, or intentional use or </a:t>
            </a:r>
            <a:r>
              <a:rPr lang="en-US" sz="1000" dirty="0" err="1" smtClean="0"/>
              <a:t>condonation</a:t>
            </a:r>
            <a:r>
              <a:rPr lang="en-US" sz="1000" dirty="0" smtClean="0"/>
              <a:t>, by any person in a supervisory or command position, of any form of sexual behavior to control, influence, or affect the career, pay, or job of a Service member or DOD employee.</a:t>
            </a:r>
          </a:p>
          <a:p>
            <a:pPr marL="231775" indent="-231775" eaLnBrk="1" hangingPunct="1">
              <a:lnSpc>
                <a:spcPct val="90000"/>
              </a:lnSpc>
            </a:pPr>
            <a:endParaRPr lang="en-US" sz="1000" dirty="0" smtClean="0"/>
          </a:p>
          <a:p>
            <a:pPr marL="231775" indent="-231775" eaLnBrk="1" hangingPunct="1">
              <a:lnSpc>
                <a:spcPct val="90000"/>
              </a:lnSpc>
            </a:pPr>
            <a:r>
              <a:rPr lang="en-US" sz="1000" dirty="0" smtClean="0"/>
              <a:t>C. Any conduct whereby a Service member or DOD employee knowingly, recklessly, or intentionally and without proper authority but with a nexus to military service makes deliberate or repeated unwelcome verbal comments or gestures of a sexual nature. </a:t>
            </a:r>
          </a:p>
          <a:p>
            <a:pPr marL="231775" indent="-231775" eaLnBrk="1" hangingPunct="1">
              <a:lnSpc>
                <a:spcPct val="90000"/>
              </a:lnSpc>
            </a:pPr>
            <a:r>
              <a:rPr lang="en-US" sz="1000" dirty="0" smtClean="0"/>
              <a:t>(There is no requirement for concrete psychological harm to the complainant for behavior to constitute sexual harassment.) </a:t>
            </a:r>
          </a:p>
          <a:p>
            <a:pPr marL="231775" indent="-231775" eaLnBrk="1" hangingPunct="1">
              <a:lnSpc>
                <a:spcPct val="90000"/>
              </a:lnSpc>
            </a:pPr>
            <a:endParaRPr lang="en-US" sz="1000" dirty="0" smtClean="0"/>
          </a:p>
          <a:p>
            <a:r>
              <a:rPr lang="en-US" sz="1200" kern="1200" dirty="0" smtClean="0">
                <a:solidFill>
                  <a:schemeClr val="tx1"/>
                </a:solidFill>
                <a:latin typeface="+mn-lt"/>
                <a:ea typeface="+mn-ea"/>
                <a:cs typeface="+mn-cs"/>
              </a:rPr>
              <a:t>-Knowing, reckless, or intentional conduct with a nexus to military service that involves unwelcome sexual advances, requests for sexual favors, and deliberate or repeated offensive comments or gestures of a sexual nature.</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Gestures</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Comments</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Advances</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Requests for favors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Creates Hostile/Offensive Environment</a:t>
            </a:r>
          </a:p>
          <a:p>
            <a:pPr marL="231775" indent="-231775" eaLnBrk="1" hangingPunct="1">
              <a:lnSpc>
                <a:spcPct val="90000"/>
              </a:lnSpc>
            </a:pPr>
            <a:endParaRPr lang="en-US" sz="1000" dirty="0" smtClean="0"/>
          </a:p>
        </p:txBody>
      </p:sp>
    </p:spTree>
    <p:extLst>
      <p:ext uri="{BB962C8B-B14F-4D97-AF65-F5344CB8AC3E}">
        <p14:creationId xmlns:p14="http://schemas.microsoft.com/office/powerpoint/2010/main" val="1502071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31775" indent="-231775" eaLnBrk="1" hangingPunct="1">
              <a:lnSpc>
                <a:spcPct val="90000"/>
              </a:lnSpc>
            </a:pPr>
            <a:r>
              <a:rPr lang="en-US" sz="1000" dirty="0" smtClean="0"/>
              <a:t>MCO 5354.1E Vol. 2 Chap. 1 Para. 010502</a:t>
            </a:r>
          </a:p>
          <a:p>
            <a:pPr marL="231775" indent="-231775" eaLnBrk="1" hangingPunct="1">
              <a:lnSpc>
                <a:spcPct val="90000"/>
              </a:lnSpc>
            </a:pPr>
            <a:endParaRPr lang="en-US" sz="1000" dirty="0" smtClean="0"/>
          </a:p>
          <a:p>
            <a:pPr marL="231775" indent="-231775" eaLnBrk="1" hangingPunct="1">
              <a:lnSpc>
                <a:spcPct val="90000"/>
              </a:lnSpc>
            </a:pPr>
            <a:r>
              <a:rPr lang="en-US" sz="1000" dirty="0" smtClean="0"/>
              <a:t>1) Unwanted or Unwelcomed</a:t>
            </a:r>
          </a:p>
          <a:p>
            <a:pPr marL="231775" indent="-231775" eaLnBrk="1" hangingPunct="1">
              <a:lnSpc>
                <a:spcPct val="90000"/>
              </a:lnSpc>
            </a:pPr>
            <a:r>
              <a:rPr lang="en-US" sz="1000" dirty="0" smtClean="0"/>
              <a:t>a. Submission to such conduct is made either explicitly or implicitly a term or condition of a person’s job, pay, or career; </a:t>
            </a:r>
          </a:p>
          <a:p>
            <a:pPr marL="231775" indent="-231775" eaLnBrk="1" hangingPunct="1">
              <a:lnSpc>
                <a:spcPct val="90000"/>
              </a:lnSpc>
            </a:pPr>
            <a:r>
              <a:rPr lang="en-US" sz="1000" dirty="0" smtClean="0"/>
              <a:t>b. Submission to or rejection of such conduct by a person is used as a basis for career or employment decisions affecting that person; or </a:t>
            </a:r>
          </a:p>
          <a:p>
            <a:pPr marL="231775" indent="-231775" eaLnBrk="1" hangingPunct="1">
              <a:lnSpc>
                <a:spcPct val="90000"/>
              </a:lnSpc>
            </a:pPr>
            <a:r>
              <a:rPr lang="en-US" sz="1000" dirty="0" smtClean="0"/>
              <a:t>c. Such conduct has the purpose or effect of unreasonably interfering with an individual’s work performance or creates an intimidating, hostile, or offensive working environment; or, </a:t>
            </a:r>
          </a:p>
          <a:p>
            <a:pPr marL="231775" indent="-231775" eaLnBrk="1" hangingPunct="1">
              <a:lnSpc>
                <a:spcPct val="90000"/>
              </a:lnSpc>
            </a:pPr>
            <a:endParaRPr lang="en-US" sz="1000" dirty="0" smtClean="0"/>
          </a:p>
          <a:p>
            <a:pPr marL="231775" indent="-231775" eaLnBrk="1" hangingPunct="1">
              <a:lnSpc>
                <a:spcPct val="90000"/>
              </a:lnSpc>
            </a:pPr>
            <a:r>
              <a:rPr lang="en-US" sz="1000" dirty="0" smtClean="0"/>
              <a:t>2) So severe or pervasive that a reasonable person would perceive, and the victim does perceive.</a:t>
            </a:r>
          </a:p>
          <a:p>
            <a:pPr marL="231775" indent="-231775" eaLnBrk="1" hangingPunct="1">
              <a:lnSpc>
                <a:spcPct val="90000"/>
              </a:lnSpc>
            </a:pPr>
            <a:r>
              <a:rPr lang="en-US" sz="1000" dirty="0" smtClean="0"/>
              <a:t> </a:t>
            </a:r>
          </a:p>
          <a:p>
            <a:pPr marL="231775" indent="-231775" eaLnBrk="1" hangingPunct="1">
              <a:lnSpc>
                <a:spcPct val="90000"/>
              </a:lnSpc>
            </a:pPr>
            <a:r>
              <a:rPr lang="en-US" sz="1000" dirty="0" smtClean="0"/>
              <a:t>B. Any knowing, reckless, or intentional use or </a:t>
            </a:r>
            <a:r>
              <a:rPr lang="en-US" sz="1000" dirty="0" err="1" smtClean="0"/>
              <a:t>condonation</a:t>
            </a:r>
            <a:r>
              <a:rPr lang="en-US" sz="1000" dirty="0" smtClean="0"/>
              <a:t>, by any person in a supervisory or command position, of any form of sexual behavior to control, influence, or affect the career, pay, or job of a Service member or DOD employee.</a:t>
            </a:r>
          </a:p>
          <a:p>
            <a:pPr marL="231775" indent="-231775" eaLnBrk="1" hangingPunct="1">
              <a:lnSpc>
                <a:spcPct val="90000"/>
              </a:lnSpc>
            </a:pPr>
            <a:endParaRPr lang="en-US" sz="1000" dirty="0" smtClean="0"/>
          </a:p>
          <a:p>
            <a:pPr marL="231775" indent="-231775" eaLnBrk="1" hangingPunct="1">
              <a:lnSpc>
                <a:spcPct val="90000"/>
              </a:lnSpc>
            </a:pPr>
            <a:r>
              <a:rPr lang="en-US" sz="1000" dirty="0" smtClean="0"/>
              <a:t>C. Any conduct whereby a Service member or DOD employee knowingly, recklessly, or intentionally and without proper authority but with a nexus to military service makes deliberate or repeated unwelcome verbal comments or gestures of a sexual nature. </a:t>
            </a:r>
          </a:p>
          <a:p>
            <a:pPr marL="231775" indent="-231775" eaLnBrk="1" hangingPunct="1">
              <a:lnSpc>
                <a:spcPct val="90000"/>
              </a:lnSpc>
            </a:pPr>
            <a:r>
              <a:rPr lang="en-US" sz="1000" dirty="0" smtClean="0"/>
              <a:t>(There is no requirement for concrete psychological harm to the complainant for behavior to constitute sexual harassment.) </a:t>
            </a:r>
          </a:p>
          <a:p>
            <a:pPr marL="231775" indent="-231775" eaLnBrk="1" hangingPunct="1">
              <a:lnSpc>
                <a:spcPct val="90000"/>
              </a:lnSpc>
            </a:pPr>
            <a:endParaRPr lang="en-US" sz="1000" dirty="0" smtClean="0"/>
          </a:p>
          <a:p>
            <a:r>
              <a:rPr lang="en-US" sz="1200" kern="1200" dirty="0" smtClean="0">
                <a:solidFill>
                  <a:schemeClr val="tx1"/>
                </a:solidFill>
                <a:latin typeface="+mn-lt"/>
                <a:ea typeface="+mn-ea"/>
                <a:cs typeface="+mn-cs"/>
              </a:rPr>
              <a:t>-Knowing, reckless, or intentional conduct with a nexus to military service that involves unwelcome sexual advances, requests for sexual favors, and deliberate or repeated offensive comments or gestures of a sexual nature.</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Gestures</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Comments</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Advances</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Requests for favors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Creates Hostile/Offensive Environment</a:t>
            </a:r>
          </a:p>
          <a:p>
            <a:pPr marL="231775" indent="-231775" eaLnBrk="1" hangingPunct="1">
              <a:lnSpc>
                <a:spcPct val="90000"/>
              </a:lnSpc>
            </a:pPr>
            <a:endParaRPr lang="en-US" sz="1000" dirty="0" smtClean="0"/>
          </a:p>
        </p:txBody>
      </p:sp>
    </p:spTree>
    <p:extLst>
      <p:ext uri="{BB962C8B-B14F-4D97-AF65-F5344CB8AC3E}">
        <p14:creationId xmlns:p14="http://schemas.microsoft.com/office/powerpoint/2010/main" val="1371238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MCO 5354.1E Vol. 2 Chap. 1 Para. 010502</a:t>
            </a:r>
          </a:p>
          <a:p>
            <a:pPr eaLnBrk="1" hangingPunct="1"/>
            <a:endParaRPr lang="en-US" dirty="0" smtClean="0"/>
          </a:p>
          <a:p>
            <a:pPr lvl="0"/>
            <a:r>
              <a:rPr lang="en-US" sz="1200" kern="1200" dirty="0" smtClean="0">
                <a:solidFill>
                  <a:schemeClr val="tx1"/>
                </a:solidFill>
                <a:latin typeface="+mn-lt"/>
                <a:ea typeface="+mn-ea"/>
                <a:cs typeface="+mn-cs"/>
              </a:rPr>
              <a:t>Quid Pro Quo (provide example of “if you don’t give me this, you won’t get that”)</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Sexual innuendoes</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Lies/rumors about a person’s sex life</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Sexist jokes/stores</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Inappropriate comments about clothing, body, or activities</a:t>
            </a:r>
          </a:p>
          <a:p>
            <a:pPr eaLnBrk="1" hangingPunct="1"/>
            <a:endParaRPr lang="en-US" dirty="0" smtClean="0"/>
          </a:p>
        </p:txBody>
      </p:sp>
    </p:spTree>
    <p:extLst>
      <p:ext uri="{BB962C8B-B14F-4D97-AF65-F5344CB8AC3E}">
        <p14:creationId xmlns:p14="http://schemas.microsoft.com/office/powerpoint/2010/main" val="3515235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sz="1000" dirty="0" smtClean="0"/>
              <a:t>MCO 5354.1E Vol. 2 Chap. 1 Para. 0106</a:t>
            </a:r>
            <a:endParaRPr lang="en-US" sz="900" dirty="0" smtClean="0"/>
          </a:p>
          <a:p>
            <a:pPr eaLnBrk="1" hangingPunct="1">
              <a:lnSpc>
                <a:spcPct val="80000"/>
              </a:lnSpc>
            </a:pPr>
            <a:endParaRPr lang="en-US" sz="900" dirty="0" smtClean="0"/>
          </a:p>
          <a:p>
            <a:pPr eaLnBrk="1" hangingPunct="1">
              <a:lnSpc>
                <a:spcPct val="80000"/>
              </a:lnSpc>
            </a:pPr>
            <a:endParaRPr lang="en-US" dirty="0" smtClean="0"/>
          </a:p>
        </p:txBody>
      </p:sp>
    </p:spTree>
    <p:extLst>
      <p:ext uri="{BB962C8B-B14F-4D97-AF65-F5344CB8AC3E}">
        <p14:creationId xmlns:p14="http://schemas.microsoft.com/office/powerpoint/2010/main" val="1504876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sz="1000" dirty="0" smtClean="0"/>
              <a:t>MCO 5354.1E Vol. 2 Chap. 1 Para. 0106</a:t>
            </a:r>
            <a:endParaRPr lang="en-US" sz="900" dirty="0" smtClean="0"/>
          </a:p>
          <a:p>
            <a:pPr eaLnBrk="1" hangingPunct="1">
              <a:lnSpc>
                <a:spcPct val="80000"/>
              </a:lnSpc>
            </a:pPr>
            <a:endParaRPr lang="en-US" sz="900" dirty="0" smtClean="0"/>
          </a:p>
          <a:p>
            <a:pPr lvl="0"/>
            <a:r>
              <a:rPr lang="en-US" sz="1200" kern="1200" dirty="0" smtClean="0">
                <a:solidFill>
                  <a:schemeClr val="tx1"/>
                </a:solidFill>
                <a:latin typeface="+mn-lt"/>
                <a:ea typeface="+mn-ea"/>
                <a:cs typeface="+mn-cs"/>
              </a:rPr>
              <a:t>Distribution - The act of delivering to the actual or constructive possession of another including transmission by electronic means.</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Broadcasting - The act of electronically transmitting the image with the intent that it be viewed by a person or persons</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Intimate Image - Any visual depiction that: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(1) Includes another person who is identifiable from the depiction itself or from information conveyed in connection with the depiction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(2) Depicts that person engaging in sexually explicit conduct or depicts the private areas of that person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(3) Taken under the circumstances in which the person depicted has a reasonable expectation of privacy</a:t>
            </a:r>
          </a:p>
          <a:p>
            <a:pPr eaLnBrk="1" hangingPunct="1">
              <a:lnSpc>
                <a:spcPct val="80000"/>
              </a:lnSpc>
            </a:pPr>
            <a:endParaRPr lang="en-US" dirty="0" smtClean="0"/>
          </a:p>
          <a:p>
            <a:pPr eaLnBrk="1" hangingPunct="1">
              <a:lnSpc>
                <a:spcPct val="80000"/>
              </a:lnSpc>
            </a:pPr>
            <a:endParaRPr lang="en-US" dirty="0" smtClean="0"/>
          </a:p>
        </p:txBody>
      </p:sp>
    </p:spTree>
    <p:extLst>
      <p:ext uri="{BB962C8B-B14F-4D97-AF65-F5344CB8AC3E}">
        <p14:creationId xmlns:p14="http://schemas.microsoft.com/office/powerpoint/2010/main" val="1478068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z="1000" dirty="0" smtClean="0"/>
              <a:t>MCO 5354.1E Vol. 2 Chap. 1 Para. 0107</a:t>
            </a:r>
          </a:p>
          <a:p>
            <a:pPr eaLnBrk="1" hangingPunct="1"/>
            <a:endParaRPr lang="en-US" sz="1100" dirty="0" smtClean="0"/>
          </a:p>
        </p:txBody>
      </p:sp>
    </p:spTree>
    <p:extLst>
      <p:ext uri="{BB962C8B-B14F-4D97-AF65-F5344CB8AC3E}">
        <p14:creationId xmlns:p14="http://schemas.microsoft.com/office/powerpoint/2010/main" val="1328817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z="1000" dirty="0" smtClean="0"/>
              <a:t>MCO 5354.1E Vol. 2 Chap. 1 Para. 0107</a:t>
            </a:r>
          </a:p>
          <a:p>
            <a:pPr eaLnBrk="1" hangingPunct="1"/>
            <a:endParaRPr lang="en-US" sz="1100" dirty="0" smtClean="0"/>
          </a:p>
          <a:p>
            <a:pPr eaLnBrk="1" hangingPunct="1"/>
            <a:r>
              <a:rPr lang="en-US" sz="1100" dirty="0" smtClean="0"/>
              <a:t>Knowing and wrongful conduct that involves actively advocating supremacist, extremist, or criminal gang doctrine, ideology, or causes, including those that advance, encourage, or advocate illegal discrimination based on race, creed, color, sex (including gender identity), religion, ethnicity, national origin, or sexual orientation or those that advance encourage, or advocate the use of force, violence, or criminal activity, or otherwise advance efforts to deprive individuals of their civil rights.</a:t>
            </a:r>
          </a:p>
          <a:p>
            <a:pPr eaLnBrk="1" hangingPunct="1"/>
            <a:endParaRPr lang="en-US" sz="1100" dirty="0" smtClean="0"/>
          </a:p>
          <a:p>
            <a:pPr eaLnBrk="1" hangingPunct="1"/>
            <a:r>
              <a:rPr lang="en-US" sz="1100" dirty="0" smtClean="0"/>
              <a:t>Examples Include:</a:t>
            </a:r>
          </a:p>
          <a:p>
            <a:pPr eaLnBrk="1" hangingPunct="1"/>
            <a:endParaRPr lang="en-US" sz="1100" dirty="0" smtClean="0"/>
          </a:p>
          <a:p>
            <a:pPr eaLnBrk="1" hangingPunct="1"/>
            <a:r>
              <a:rPr lang="en-US" sz="1100" dirty="0" smtClean="0"/>
              <a:t>Supremacist: KKK, Black Panther</a:t>
            </a:r>
          </a:p>
          <a:p>
            <a:pPr eaLnBrk="1" hangingPunct="1"/>
            <a:r>
              <a:rPr lang="en-US" sz="1100" dirty="0" smtClean="0"/>
              <a:t>Extremist: Taliban, Isis</a:t>
            </a:r>
          </a:p>
          <a:p>
            <a:pPr eaLnBrk="1" hangingPunct="1"/>
            <a:r>
              <a:rPr lang="en-US" sz="1100" dirty="0" smtClean="0"/>
              <a:t>Criminal Gang: MS-13</a:t>
            </a:r>
          </a:p>
        </p:txBody>
      </p:sp>
    </p:spTree>
    <p:extLst>
      <p:ext uri="{BB962C8B-B14F-4D97-AF65-F5344CB8AC3E}">
        <p14:creationId xmlns:p14="http://schemas.microsoft.com/office/powerpoint/2010/main" val="2900302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MCO 5354.1E Vol. 2 Chap. 1 Para. 0108</a:t>
            </a:r>
          </a:p>
          <a:p>
            <a:pPr eaLnBrk="1" hangingPunct="1"/>
            <a:endParaRPr lang="en-US" dirty="0" smtClean="0"/>
          </a:p>
        </p:txBody>
      </p:sp>
    </p:spTree>
    <p:extLst>
      <p:ext uri="{BB962C8B-B14F-4D97-AF65-F5344CB8AC3E}">
        <p14:creationId xmlns:p14="http://schemas.microsoft.com/office/powerpoint/2010/main" val="4135427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MCO 5354.1E Vol. 2 Chap. 1 Para. 0108</a:t>
            </a:r>
          </a:p>
          <a:p>
            <a:pPr eaLnBrk="1" hangingPunct="1"/>
            <a:endParaRPr lang="en-US" dirty="0" smtClean="0"/>
          </a:p>
          <a:p>
            <a:pPr eaLnBrk="1" hangingPunct="1"/>
            <a:r>
              <a:rPr lang="en-US" dirty="0" smtClean="0"/>
              <a:t>Any conduct whereby a Service member or </a:t>
            </a:r>
            <a:r>
              <a:rPr lang="en-US" dirty="0" err="1" smtClean="0"/>
              <a:t>DoD</a:t>
            </a:r>
            <a:r>
              <a:rPr lang="en-US" dirty="0" smtClean="0"/>
              <a:t> employee knowingly and wrongfully and without proper authority but with a nexus to military service treats another Service member or </a:t>
            </a:r>
            <a:r>
              <a:rPr lang="en-US" dirty="0" err="1" smtClean="0"/>
              <a:t>DoD</a:t>
            </a:r>
            <a:r>
              <a:rPr lang="en-US" dirty="0" smtClean="0"/>
              <a:t> employee adversely or differently based on race, color, national origin, religion, sex (including sexual orientation) or gender identity.</a:t>
            </a:r>
          </a:p>
          <a:p>
            <a:pPr eaLnBrk="1" hangingPunct="1"/>
            <a:endParaRPr lang="en-US" dirty="0" smtClean="0"/>
          </a:p>
          <a:p>
            <a:pPr eaLnBrk="1" hangingPunct="1"/>
            <a:r>
              <a:rPr lang="en-US" dirty="0" smtClean="0"/>
              <a:t>Excludes justifiable conduct that discriminates on the basis of characteristics (including, but not limited to, age, height, and weight) that serve a proper military or other governmental purpose as set forth in other military policies. </a:t>
            </a:r>
          </a:p>
        </p:txBody>
      </p:sp>
    </p:spTree>
    <p:extLst>
      <p:ext uri="{BB962C8B-B14F-4D97-AF65-F5344CB8AC3E}">
        <p14:creationId xmlns:p14="http://schemas.microsoft.com/office/powerpoint/2010/main" val="285598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Brief</a:t>
            </a:r>
            <a:r>
              <a:rPr lang="en-US" baseline="0" dirty="0" smtClean="0"/>
              <a:t> </a:t>
            </a:r>
            <a:r>
              <a:rPr lang="en-US" dirty="0" smtClean="0"/>
              <a:t>description</a:t>
            </a:r>
            <a:r>
              <a:rPr lang="en-US" baseline="0" dirty="0" smtClean="0"/>
              <a:t> of learning objectives/outcomes.</a:t>
            </a: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F304C6-F925-4B01-B288-5C9BC136E479}" type="slidenum">
              <a:rPr lang="en-US">
                <a:cs typeface="Arial" charset="0"/>
              </a:rPr>
              <a:pPr fontAlgn="base">
                <a:spcBef>
                  <a:spcPct val="0"/>
                </a:spcBef>
                <a:spcAft>
                  <a:spcPct val="0"/>
                </a:spcAft>
                <a:defRPr/>
              </a:pPr>
              <a:t>3</a:t>
            </a:fld>
            <a:endParaRPr lang="en-US">
              <a:cs typeface="Arial" charset="0"/>
            </a:endParaRPr>
          </a:p>
        </p:txBody>
      </p:sp>
    </p:spTree>
    <p:extLst>
      <p:ext uri="{BB962C8B-B14F-4D97-AF65-F5344CB8AC3E}">
        <p14:creationId xmlns:p14="http://schemas.microsoft.com/office/powerpoint/2010/main" val="2049378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632461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1B4383-40E8-48B6-9074-0BF0AE9410DE}" type="slidenum">
              <a:rPr lang="en-US">
                <a:cs typeface="Arial" charset="0"/>
              </a:rPr>
              <a:pPr fontAlgn="base">
                <a:spcBef>
                  <a:spcPct val="0"/>
                </a:spcBef>
                <a:spcAft>
                  <a:spcPct val="0"/>
                </a:spcAft>
                <a:defRPr/>
              </a:pPr>
              <a:t>31</a:t>
            </a:fld>
            <a:endParaRPr lang="en-US">
              <a:cs typeface="Arial" charset="0"/>
            </a:endParaRPr>
          </a:p>
        </p:txBody>
      </p:sp>
    </p:spTree>
    <p:extLst>
      <p:ext uri="{BB962C8B-B14F-4D97-AF65-F5344CB8AC3E}">
        <p14:creationId xmlns:p14="http://schemas.microsoft.com/office/powerpoint/2010/main" val="2010649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651FCFC-8186-44A9-9F80-60BD80D37172}" type="slidenum">
              <a:rPr lang="en-US" smtClean="0"/>
              <a:pPr>
                <a:defRPr/>
              </a:pPr>
              <a:t>32</a:t>
            </a:fld>
            <a:endParaRPr lang="en-US"/>
          </a:p>
        </p:txBody>
      </p:sp>
    </p:spTree>
    <p:extLst>
      <p:ext uri="{BB962C8B-B14F-4D97-AF65-F5344CB8AC3E}">
        <p14:creationId xmlns:p14="http://schemas.microsoft.com/office/powerpoint/2010/main" val="1968900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8F5FDE3-2521-40F8-8372-68F4DD665B57}" type="slidenum">
              <a:rPr lang="en-US" smtClean="0"/>
              <a:pPr>
                <a:defRPr/>
              </a:pPr>
              <a:t>33</a:t>
            </a:fld>
            <a:endParaRPr lang="en-US"/>
          </a:p>
        </p:txBody>
      </p:sp>
    </p:spTree>
    <p:extLst>
      <p:ext uri="{BB962C8B-B14F-4D97-AF65-F5344CB8AC3E}">
        <p14:creationId xmlns:p14="http://schemas.microsoft.com/office/powerpoint/2010/main" val="493759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endParaRPr lang="en-US" sz="900" dirty="0" smtClean="0"/>
          </a:p>
        </p:txBody>
      </p:sp>
    </p:spTree>
    <p:extLst>
      <p:ext uri="{BB962C8B-B14F-4D97-AF65-F5344CB8AC3E}">
        <p14:creationId xmlns:p14="http://schemas.microsoft.com/office/powerpoint/2010/main" val="3526785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sz="900" dirty="0" smtClean="0"/>
              <a:t>MCO 5354.1E Vol. 3 Chap. 3 Para. 0307</a:t>
            </a:r>
          </a:p>
          <a:p>
            <a:pPr eaLnBrk="1" hangingPunct="1">
              <a:lnSpc>
                <a:spcPct val="80000"/>
              </a:lnSpc>
            </a:pPr>
            <a:r>
              <a:rPr lang="en-US" sz="900" dirty="0" err="1" smtClean="0"/>
              <a:t>DoD</a:t>
            </a:r>
            <a:r>
              <a:rPr lang="en-US" sz="900" dirty="0" smtClean="0"/>
              <a:t> 1350.2</a:t>
            </a:r>
          </a:p>
          <a:p>
            <a:pPr eaLnBrk="1" hangingPunct="1">
              <a:lnSpc>
                <a:spcPct val="80000"/>
              </a:lnSpc>
            </a:pPr>
            <a:endParaRPr lang="en-US" sz="900" dirty="0" smtClean="0"/>
          </a:p>
          <a:p>
            <a:pPr eaLnBrk="1" hangingPunct="1">
              <a:lnSpc>
                <a:spcPct val="80000"/>
              </a:lnSpc>
            </a:pPr>
            <a:r>
              <a:rPr lang="en-US" sz="900" dirty="0" smtClean="0"/>
              <a:t>Chain of Command </a:t>
            </a:r>
          </a:p>
          <a:p>
            <a:pPr eaLnBrk="1" hangingPunct="1">
              <a:lnSpc>
                <a:spcPct val="80000"/>
              </a:lnSpc>
            </a:pPr>
            <a:r>
              <a:rPr lang="en-US" sz="900" dirty="0" smtClean="0"/>
              <a:t> </a:t>
            </a:r>
          </a:p>
          <a:p>
            <a:pPr eaLnBrk="1" hangingPunct="1">
              <a:lnSpc>
                <a:spcPct val="80000"/>
              </a:lnSpc>
            </a:pPr>
            <a:r>
              <a:rPr lang="en-US" sz="900" dirty="0" smtClean="0"/>
              <a:t>Supervisors and leaders receiving a complaint of prohibited activities and conduct within the chain of command shall submit the complaint immediately to the commander.  Commanders will ensure all complaints alleging prohibited activities and conduct are provided to their supporting EOA/MEO Office for appropriate Intake Interviews and required DASH reporting in accordance with this Order. </a:t>
            </a:r>
          </a:p>
          <a:p>
            <a:pPr eaLnBrk="1" hangingPunct="1">
              <a:lnSpc>
                <a:spcPct val="80000"/>
              </a:lnSpc>
            </a:pPr>
            <a:endParaRPr lang="en-US" sz="900" dirty="0" smtClean="0"/>
          </a:p>
          <a:p>
            <a:pPr eaLnBrk="1" hangingPunct="1">
              <a:lnSpc>
                <a:spcPct val="80000"/>
              </a:lnSpc>
            </a:pPr>
            <a:r>
              <a:rPr lang="en-US" sz="900" dirty="0" smtClean="0"/>
              <a:t>Communications with the EOA or MEO Office </a:t>
            </a:r>
          </a:p>
          <a:p>
            <a:pPr eaLnBrk="1" hangingPunct="1">
              <a:lnSpc>
                <a:spcPct val="80000"/>
              </a:lnSpc>
            </a:pPr>
            <a:r>
              <a:rPr lang="en-US" sz="900" dirty="0" smtClean="0"/>
              <a:t> </a:t>
            </a:r>
          </a:p>
          <a:p>
            <a:pPr eaLnBrk="1" hangingPunct="1">
              <a:lnSpc>
                <a:spcPct val="80000"/>
              </a:lnSpc>
            </a:pPr>
            <a:r>
              <a:rPr lang="en-US" sz="900" dirty="0" smtClean="0"/>
              <a:t>Reporters may initiate complaints with their command EOA or servicing MEO Office: in person, via phone, email, or written correspondence</a:t>
            </a:r>
          </a:p>
          <a:p>
            <a:pPr eaLnBrk="1" hangingPunct="1">
              <a:lnSpc>
                <a:spcPct val="80000"/>
              </a:lnSpc>
            </a:pPr>
            <a:r>
              <a:rPr lang="en-US" sz="900" dirty="0" smtClean="0"/>
              <a:t>  </a:t>
            </a:r>
          </a:p>
          <a:p>
            <a:pPr eaLnBrk="1" hangingPunct="1">
              <a:lnSpc>
                <a:spcPct val="80000"/>
              </a:lnSpc>
            </a:pPr>
            <a:r>
              <a:rPr lang="en-US" sz="900" dirty="0" smtClean="0"/>
              <a:t>Communication with Command EOR </a:t>
            </a:r>
          </a:p>
          <a:p>
            <a:pPr eaLnBrk="1" hangingPunct="1">
              <a:lnSpc>
                <a:spcPct val="80000"/>
              </a:lnSpc>
            </a:pPr>
            <a:r>
              <a:rPr lang="en-US" sz="900" dirty="0" smtClean="0"/>
              <a:t> </a:t>
            </a:r>
          </a:p>
          <a:p>
            <a:pPr eaLnBrk="1" hangingPunct="1">
              <a:lnSpc>
                <a:spcPct val="80000"/>
              </a:lnSpc>
            </a:pPr>
            <a:r>
              <a:rPr lang="en-US" sz="900" dirty="0" smtClean="0"/>
              <a:t>Command EORs are Marines assigned at the battalion and squadron level and can assist in the reporting process.  They are screened and selected by the commander for this collateral duty.  EORs serve as the command liaison with the supporting EOA/MEO Office. </a:t>
            </a:r>
          </a:p>
          <a:p>
            <a:pPr eaLnBrk="1" hangingPunct="1">
              <a:lnSpc>
                <a:spcPct val="80000"/>
              </a:lnSpc>
            </a:pPr>
            <a:r>
              <a:rPr lang="en-US" sz="900" dirty="0" smtClean="0"/>
              <a:t> </a:t>
            </a:r>
          </a:p>
          <a:p>
            <a:pPr eaLnBrk="1" hangingPunct="1">
              <a:lnSpc>
                <a:spcPct val="80000"/>
              </a:lnSpc>
            </a:pPr>
            <a:r>
              <a:rPr lang="en-US" sz="900" dirty="0" smtClean="0"/>
              <a:t>Inspector General of the Marine Corps (IGMC) HOTLINE </a:t>
            </a:r>
          </a:p>
          <a:p>
            <a:pPr eaLnBrk="1" hangingPunct="1">
              <a:lnSpc>
                <a:spcPct val="80000"/>
              </a:lnSpc>
            </a:pPr>
            <a:r>
              <a:rPr lang="en-US" sz="900" dirty="0" smtClean="0"/>
              <a:t> </a:t>
            </a:r>
          </a:p>
          <a:p>
            <a:pPr eaLnBrk="1" hangingPunct="1">
              <a:lnSpc>
                <a:spcPct val="80000"/>
              </a:lnSpc>
            </a:pPr>
            <a:r>
              <a:rPr lang="en-US" sz="900" dirty="0" smtClean="0"/>
              <a:t>Pursuant to reference (f), the IGMC has overall responsibility for ensuring only qualified investigators with specialized training conduct reprisal and restriction investigations.  It is the IGMC’s responsibility to ensure full implementation of, and compliance with, references (g), (h), and (</a:t>
            </a:r>
            <a:r>
              <a:rPr lang="en-US" sz="900" dirty="0" err="1" smtClean="0"/>
              <a:t>i</a:t>
            </a:r>
            <a:r>
              <a:rPr lang="en-US" sz="900" dirty="0" smtClean="0"/>
              <a:t>).  All complaints alleging reprisal or restriction will be governed by references (f), (g), and (h), and not this Order.  Additionally, per reference (</a:t>
            </a:r>
            <a:r>
              <a:rPr lang="en-US" sz="900" dirty="0" err="1" smtClean="0"/>
              <a:t>i</a:t>
            </a:r>
            <a:r>
              <a:rPr lang="en-US" sz="900" dirty="0" smtClean="0"/>
              <a:t>) and (j), all allegations against a Senior Official (defined as O-7 (select) and above, current or former members of the Senior Executive Service (SES)/equivalent, current or former civilian Presidential appointee) will be forwarded to the IGMC for appropriate action. The IGMC Hotline ensures individuals who, in good faith, engage in protected communication and activity are protected from reprisal or retaliation.  Individuals who believe they have been the victim of reprisal or retaliation can make a complaint of such reprisal or retaliation to the Inspector General of the Marine Corps or the Department of Defense Inspector General. </a:t>
            </a:r>
          </a:p>
          <a:p>
            <a:pPr eaLnBrk="1" hangingPunct="1">
              <a:lnSpc>
                <a:spcPct val="80000"/>
              </a:lnSpc>
            </a:pPr>
            <a:endParaRPr lang="en-US" sz="900" dirty="0" smtClean="0"/>
          </a:p>
          <a:p>
            <a:pPr eaLnBrk="1" hangingPunct="1">
              <a:lnSpc>
                <a:spcPct val="80000"/>
              </a:lnSpc>
            </a:pPr>
            <a:r>
              <a:rPr lang="en-US" sz="900" dirty="0" smtClean="0"/>
              <a:t>National Criminal Investigative Service (NCIS) WEB &amp; APP TIP LINE </a:t>
            </a:r>
          </a:p>
          <a:p>
            <a:pPr eaLnBrk="1" hangingPunct="1">
              <a:lnSpc>
                <a:spcPct val="80000"/>
              </a:lnSpc>
            </a:pPr>
            <a:r>
              <a:rPr lang="en-US" sz="900" dirty="0" smtClean="0"/>
              <a:t> </a:t>
            </a:r>
          </a:p>
          <a:p>
            <a:pPr eaLnBrk="1" hangingPunct="1">
              <a:lnSpc>
                <a:spcPct val="80000"/>
              </a:lnSpc>
            </a:pPr>
            <a:r>
              <a:rPr lang="en-US" sz="900" dirty="0" smtClean="0"/>
              <a:t>The NCIS WEB &amp; APP Tip Line is a partnership between NCIS and the military community and provides Service members and civilians a safe, discreet, and anonymous option to report criminal and force protection threats within the USN and USMC without concerns of retaliation</a:t>
            </a:r>
          </a:p>
          <a:p>
            <a:pPr eaLnBrk="1" hangingPunct="1">
              <a:lnSpc>
                <a:spcPct val="80000"/>
              </a:lnSpc>
            </a:pPr>
            <a:endParaRPr lang="en-US" sz="900" dirty="0" smtClean="0"/>
          </a:p>
        </p:txBody>
      </p:sp>
    </p:spTree>
    <p:extLst>
      <p:ext uri="{BB962C8B-B14F-4D97-AF65-F5344CB8AC3E}">
        <p14:creationId xmlns:p14="http://schemas.microsoft.com/office/powerpoint/2010/main" val="40348182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z="900" dirty="0" smtClean="0"/>
              <a:t>MCO 5354.1E Vol. 3 Chap. 3 Para. 030706 &amp; 030708</a:t>
            </a:r>
          </a:p>
          <a:p>
            <a:pPr eaLnBrk="1" hangingPunct="1"/>
            <a:endParaRPr lang="en-US" sz="900" dirty="0" smtClean="0"/>
          </a:p>
          <a:p>
            <a:pPr eaLnBrk="1" hangingPunct="1"/>
            <a:r>
              <a:rPr lang="en-US" dirty="0" smtClean="0"/>
              <a:t>Prohibited Activities and Conduct Complaint Application (PAC APP) </a:t>
            </a:r>
          </a:p>
          <a:p>
            <a:pPr eaLnBrk="1" hangingPunct="1"/>
            <a:r>
              <a:rPr lang="en-US" dirty="0" smtClean="0"/>
              <a:t> </a:t>
            </a:r>
          </a:p>
          <a:p>
            <a:pPr eaLnBrk="1" hangingPunct="1"/>
            <a:r>
              <a:rPr lang="en-US" dirty="0" smtClean="0"/>
              <a:t>The PAC APP is web-based application that allows an individual complainant to initiate a report alleging prohibited activities and conduct online via a computer or mobile device.  The application will ensure automatic routing of an allegation to the reporter’s chain of command and the supporting EOA. </a:t>
            </a:r>
          </a:p>
          <a:p>
            <a:pPr eaLnBrk="1" hangingPunct="1"/>
            <a:endParaRPr lang="en-US" dirty="0" smtClean="0"/>
          </a:p>
          <a:p>
            <a:pPr eaLnBrk="1" hangingPunct="1"/>
            <a:r>
              <a:rPr lang="en-US" dirty="0" smtClean="0"/>
              <a:t>EO Advice Line </a:t>
            </a:r>
          </a:p>
          <a:p>
            <a:pPr eaLnBrk="1" hangingPunct="1"/>
            <a:r>
              <a:rPr lang="en-US" dirty="0" smtClean="0"/>
              <a:t> </a:t>
            </a:r>
          </a:p>
          <a:p>
            <a:pPr eaLnBrk="1" hangingPunct="1"/>
            <a:r>
              <a:rPr lang="en-US" dirty="0" smtClean="0"/>
              <a:t>Marine Corps personnel can call the EO Advice Line (844) 818-1674 or contact their servicing EOA for more information on how and where to file a report and what kinds of behaviors violate this policy.</a:t>
            </a:r>
          </a:p>
          <a:p>
            <a:pPr eaLnBrk="1" hangingPunct="1"/>
            <a:r>
              <a:rPr lang="en-US" dirty="0" smtClean="0"/>
              <a:t> </a:t>
            </a:r>
          </a:p>
          <a:p>
            <a:pPr eaLnBrk="1" hangingPunct="1"/>
            <a:r>
              <a:rPr lang="en-US" dirty="0" smtClean="0"/>
              <a:t>Anonymous Reports </a:t>
            </a:r>
          </a:p>
          <a:p>
            <a:pPr eaLnBrk="1" hangingPunct="1"/>
            <a:r>
              <a:rPr lang="en-US" dirty="0" smtClean="0"/>
              <a:t> </a:t>
            </a:r>
          </a:p>
          <a:p>
            <a:pPr eaLnBrk="1" hangingPunct="1"/>
            <a:r>
              <a:rPr lang="en-US" dirty="0" smtClean="0"/>
              <a:t>Marine Corps personnel can file an anonymous report alleging prohibited activities and conduct.  Anonymous reports may be communicated by several means, including but not limited to organizational hotlines or advice lines, electronic mail, or official telephone lines.  The individual reporting the information is not required to divulge any personally identifiable information.  Information alleging prohibited activities and conduct received by the commanding officer or other persons in charge of an organization, regardless of the means of transmission, from an unknown/unidentified source will be processed in accordance with this Order. </a:t>
            </a:r>
          </a:p>
          <a:p>
            <a:pPr eaLnBrk="1" hangingPunct="1"/>
            <a:r>
              <a:rPr lang="en-US" dirty="0" smtClean="0"/>
              <a:t> </a:t>
            </a:r>
          </a:p>
          <a:p>
            <a:pPr eaLnBrk="1" hangingPunct="1"/>
            <a:endParaRPr lang="en-US" dirty="0" smtClean="0"/>
          </a:p>
        </p:txBody>
      </p:sp>
    </p:spTree>
    <p:extLst>
      <p:ext uri="{BB962C8B-B14F-4D97-AF65-F5344CB8AC3E}">
        <p14:creationId xmlns:p14="http://schemas.microsoft.com/office/powerpoint/2010/main" val="42112295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MCO 5354.1E Vol. 3 Chap. 4</a:t>
            </a:r>
          </a:p>
          <a:p>
            <a:pPr eaLnBrk="1" hangingPunct="1"/>
            <a:r>
              <a:rPr lang="en-US" dirty="0" smtClean="0"/>
              <a:t>MCO 5354.1E Vol. 3 Chap. 2</a:t>
            </a:r>
          </a:p>
          <a:p>
            <a:pPr eaLnBrk="1" hangingPunct="1"/>
            <a:r>
              <a:rPr lang="en-US" dirty="0" smtClean="0"/>
              <a:t>Bystander Intervention DODI 1020.03</a:t>
            </a:r>
          </a:p>
          <a:p>
            <a:pPr eaLnBrk="1" hangingPunct="1"/>
            <a:endParaRPr lang="en-US" dirty="0" smtClean="0"/>
          </a:p>
          <a:p>
            <a:r>
              <a:rPr lang="en-US" sz="1200" kern="1200" dirty="0" smtClean="0">
                <a:solidFill>
                  <a:schemeClr val="tx1"/>
                </a:solidFill>
                <a:latin typeface="+mn-lt"/>
                <a:ea typeface="+mn-ea"/>
                <a:cs typeface="+mn-cs"/>
              </a:rPr>
              <a:t>a.  Commanders will ensure prompt, impartial, and thorough investigation of all credible complaints alleging prima facie prohibited activities and conduct.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 EOA Subject matter expert, advocates and monitors the process.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 EOR Primary asset in monitoring Command climate / Serve as Command liaison with EOA/MEO office.  Facilitates the complaint process.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 Individual Marine: Take a stand, ”see something, say something, do something”.  </a:t>
            </a:r>
            <a:r>
              <a:rPr lang="en-US" sz="1200" kern="1200" dirty="0" err="1" smtClean="0">
                <a:solidFill>
                  <a:schemeClr val="tx1"/>
                </a:solidFill>
                <a:latin typeface="+mn-lt"/>
                <a:ea typeface="+mn-ea"/>
                <a:cs typeface="+mn-cs"/>
              </a:rPr>
              <a:t>ie</a:t>
            </a:r>
            <a:r>
              <a:rPr lang="en-US" sz="1200" kern="1200" dirty="0" smtClean="0">
                <a:solidFill>
                  <a:schemeClr val="tx1"/>
                </a:solidFill>
                <a:latin typeface="+mn-lt"/>
                <a:ea typeface="+mn-ea"/>
                <a:cs typeface="+mn-cs"/>
              </a:rPr>
              <a:t>, report inappropriate conduct, offensive images displayed, etc.</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58899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sz="800" dirty="0" smtClean="0"/>
              <a:t>MCO 5354.1E Vol. 1 Ap. A</a:t>
            </a:r>
          </a:p>
          <a:p>
            <a:pPr eaLnBrk="1" hangingPunct="1">
              <a:lnSpc>
                <a:spcPct val="80000"/>
              </a:lnSpc>
            </a:pPr>
            <a:r>
              <a:rPr lang="en-US" sz="800" dirty="0" err="1" smtClean="0"/>
              <a:t>DoD</a:t>
            </a:r>
            <a:r>
              <a:rPr lang="en-US" sz="800" dirty="0" smtClean="0"/>
              <a:t> 1350.2</a:t>
            </a:r>
          </a:p>
          <a:p>
            <a:pPr eaLnBrk="1" hangingPunct="1">
              <a:lnSpc>
                <a:spcPct val="80000"/>
              </a:lnSpc>
            </a:pPr>
            <a:endParaRPr lang="en-US" sz="800" dirty="0" smtClean="0"/>
          </a:p>
          <a:p>
            <a:pPr eaLnBrk="1" hangingPunct="1">
              <a:lnSpc>
                <a:spcPct val="80000"/>
              </a:lnSpc>
            </a:pPr>
            <a:r>
              <a:rPr lang="en-US" sz="800" dirty="0" smtClean="0"/>
              <a:t>There is no more visible aspect of leadership than the organizational climate a Commanding Officer establishes for the Marines in his or her charge. It is inextricably linked with mission accomplishment. Commanding officers have the greatest influence in determining whether the Marines in their unit are combat ready, whether they are honorable, whether they are forthright, whether they are focused, and how/whether they uphold our values and virtues. While there are many leadership styles, the result must be a unit of Marines and Sailors who have absolute trust in their leaders, and in their competence. While this leadership mandate applies at all levels, it is especially important that commanders and their command teams be personally and professionally engaged leaders who continually evaluate and reassess organizational climate </a:t>
            </a:r>
          </a:p>
          <a:p>
            <a:pPr eaLnBrk="1" hangingPunct="1">
              <a:lnSpc>
                <a:spcPct val="80000"/>
              </a:lnSpc>
            </a:pPr>
            <a:endParaRPr lang="en-US" sz="800" dirty="0" smtClean="0"/>
          </a:p>
          <a:p>
            <a:pPr eaLnBrk="1" hangingPunct="1">
              <a:lnSpc>
                <a:spcPct val="80000"/>
              </a:lnSpc>
            </a:pPr>
            <a:r>
              <a:rPr lang="en-US" sz="800" dirty="0" smtClean="0"/>
              <a:t>DEOCS- measures perceptions of the organization’s members on a variety of assessment factors, provides the commander the initial indicators on what may be going right, or wrong, within the organization as perceived by its members, and identifies key areas that can impact mission readiness and unit cohesion </a:t>
            </a:r>
          </a:p>
          <a:p>
            <a:pPr eaLnBrk="1" hangingPunct="1">
              <a:lnSpc>
                <a:spcPct val="80000"/>
              </a:lnSpc>
            </a:pPr>
            <a:endParaRPr lang="en-US" sz="800" dirty="0" smtClean="0"/>
          </a:p>
          <a:p>
            <a:pPr eaLnBrk="1" hangingPunct="1">
              <a:lnSpc>
                <a:spcPct val="80000"/>
              </a:lnSpc>
            </a:pPr>
            <a:r>
              <a:rPr lang="en-US" sz="800" dirty="0" smtClean="0"/>
              <a:t>Requirements- Required within 120 days of assumption of command of a new Commanding Officer, every 12 months thereafter and completed 90 days prior to relinquishing command.</a:t>
            </a:r>
          </a:p>
          <a:p>
            <a:pPr eaLnBrk="1" hangingPunct="1">
              <a:lnSpc>
                <a:spcPct val="80000"/>
              </a:lnSpc>
            </a:pPr>
            <a:endParaRPr lang="en-US" sz="800" dirty="0" smtClean="0"/>
          </a:p>
          <a:p>
            <a:pPr eaLnBrk="1" hangingPunct="1">
              <a:lnSpc>
                <a:spcPct val="80000"/>
              </a:lnSpc>
            </a:pPr>
            <a:r>
              <a:rPr lang="en-US" sz="800" dirty="0" smtClean="0"/>
              <a:t>*Additional assessments at the discretion of Commander</a:t>
            </a:r>
          </a:p>
          <a:p>
            <a:pPr eaLnBrk="1" hangingPunct="1">
              <a:lnSpc>
                <a:spcPct val="80000"/>
              </a:lnSpc>
            </a:pPr>
            <a:endParaRPr lang="en-US" sz="800" dirty="0" smtClean="0"/>
          </a:p>
          <a:p>
            <a:pPr eaLnBrk="1" hangingPunct="1">
              <a:lnSpc>
                <a:spcPct val="80000"/>
              </a:lnSpc>
            </a:pPr>
            <a:r>
              <a:rPr lang="en-US" sz="800" dirty="0" smtClean="0"/>
              <a:t>Importance of participation: Determining the health and effectiveness of an organization by </a:t>
            </a:r>
            <a:r>
              <a:rPr lang="en-US" sz="800" dirty="0" err="1" smtClean="0"/>
              <a:t>examing</a:t>
            </a:r>
            <a:r>
              <a:rPr lang="en-US" sz="800" dirty="0" smtClean="0"/>
              <a:t> such factors such as morale, teamwork, and communication </a:t>
            </a:r>
          </a:p>
          <a:p>
            <a:pPr eaLnBrk="1" hangingPunct="1">
              <a:lnSpc>
                <a:spcPct val="80000"/>
              </a:lnSpc>
            </a:pPr>
            <a:r>
              <a:rPr lang="en-US" sz="800" dirty="0" smtClean="0"/>
              <a:t>Anonymity: Answers remain anonymous unless information is self-reported</a:t>
            </a:r>
          </a:p>
          <a:p>
            <a:pPr eaLnBrk="1" hangingPunct="1">
              <a:lnSpc>
                <a:spcPct val="80000"/>
              </a:lnSpc>
            </a:pPr>
            <a:r>
              <a:rPr lang="en-US" sz="800" dirty="0" smtClean="0"/>
              <a:t>-Demographic groups with less than 5 participants do not populate as a group, but populate in general in order to not single out individuals</a:t>
            </a:r>
          </a:p>
          <a:p>
            <a:pPr eaLnBrk="1" hangingPunct="1">
              <a:lnSpc>
                <a:spcPct val="80000"/>
              </a:lnSpc>
            </a:pPr>
            <a:r>
              <a:rPr lang="en-US" sz="800" dirty="0" smtClean="0"/>
              <a:t>-i.e. 4 female Senior Enlisted (E7-E9) would not register as a demographic</a:t>
            </a:r>
          </a:p>
          <a:p>
            <a:pPr eaLnBrk="1" hangingPunct="1">
              <a:lnSpc>
                <a:spcPct val="80000"/>
              </a:lnSpc>
            </a:pPr>
            <a:r>
              <a:rPr lang="en-US" sz="800" dirty="0" smtClean="0"/>
              <a:t>Demographics data is not a requirement with the exception of sex</a:t>
            </a:r>
          </a:p>
          <a:p>
            <a:pPr eaLnBrk="1" hangingPunct="1">
              <a:lnSpc>
                <a:spcPct val="80000"/>
              </a:lnSpc>
            </a:pPr>
            <a:r>
              <a:rPr lang="en-US" sz="800" dirty="0" smtClean="0"/>
              <a:t>Survey can be taken from any device that has an internet connection (cell phone, home computer, work computer, etc)</a:t>
            </a:r>
          </a:p>
          <a:p>
            <a:pPr eaLnBrk="1" hangingPunct="1">
              <a:lnSpc>
                <a:spcPct val="80000"/>
              </a:lnSpc>
            </a:pPr>
            <a:endParaRPr lang="en-US" sz="800" dirty="0" smtClean="0"/>
          </a:p>
          <a:p>
            <a:pPr eaLnBrk="1" hangingPunct="1">
              <a:lnSpc>
                <a:spcPct val="80000"/>
              </a:lnSpc>
            </a:pPr>
            <a:r>
              <a:rPr lang="en-US" sz="800" dirty="0" smtClean="0"/>
              <a:t>Responsibility: To inform your commander of your concerns. Commanders are provided this report and are required to develop an action plan to correct areas of concern. Without your honest, professional, and qualitative feedback, this is not possible and any concerns will never be addressed.</a:t>
            </a:r>
          </a:p>
          <a:p>
            <a:pPr eaLnBrk="1" hangingPunct="1">
              <a:lnSpc>
                <a:spcPct val="80000"/>
              </a:lnSpc>
            </a:pPr>
            <a:endParaRPr lang="en-US" sz="800" dirty="0" smtClean="0"/>
          </a:p>
          <a:p>
            <a:pPr eaLnBrk="1" hangingPunct="1">
              <a:lnSpc>
                <a:spcPct val="80000"/>
              </a:lnSpc>
            </a:pPr>
            <a:r>
              <a:rPr lang="en-US" sz="800" dirty="0" smtClean="0"/>
              <a:t> </a:t>
            </a:r>
          </a:p>
        </p:txBody>
      </p:sp>
    </p:spTree>
    <p:extLst>
      <p:ext uri="{BB962C8B-B14F-4D97-AF65-F5344CB8AC3E}">
        <p14:creationId xmlns:p14="http://schemas.microsoft.com/office/powerpoint/2010/main" val="3254557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1B4383-40E8-48B6-9074-0BF0AE9410DE}" type="slidenum">
              <a:rPr lang="en-US">
                <a:cs typeface="Arial" charset="0"/>
              </a:rPr>
              <a:pPr fontAlgn="base">
                <a:spcBef>
                  <a:spcPct val="0"/>
                </a:spcBef>
                <a:spcAft>
                  <a:spcPct val="0"/>
                </a:spcAft>
                <a:defRPr/>
              </a:pPr>
              <a:t>39</a:t>
            </a:fld>
            <a:endParaRPr lang="en-US">
              <a:cs typeface="Arial" charset="0"/>
            </a:endParaRPr>
          </a:p>
        </p:txBody>
      </p:sp>
    </p:spTree>
    <p:extLst>
      <p:ext uri="{BB962C8B-B14F-4D97-AF65-F5344CB8AC3E}">
        <p14:creationId xmlns:p14="http://schemas.microsoft.com/office/powerpoint/2010/main" val="648686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MCO 5354.1E Cover Letter</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Read CMC Intent Slides Verbatim.</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7919B0-2968-4B57-9C8A-2A33BCCCA703}" type="slidenum">
              <a:rPr lang="en-US">
                <a:cs typeface="Arial" charset="0"/>
              </a:rPr>
              <a:pPr fontAlgn="base">
                <a:spcBef>
                  <a:spcPct val="0"/>
                </a:spcBef>
                <a:spcAft>
                  <a:spcPct val="0"/>
                </a:spcAft>
                <a:defRPr/>
              </a:pPr>
              <a:t>4</a:t>
            </a:fld>
            <a:endParaRPr lang="en-US">
              <a:cs typeface="Arial" charset="0"/>
            </a:endParaRPr>
          </a:p>
        </p:txBody>
      </p:sp>
    </p:spTree>
    <p:extLst>
      <p:ext uri="{BB962C8B-B14F-4D97-AF65-F5344CB8AC3E}">
        <p14:creationId xmlns:p14="http://schemas.microsoft.com/office/powerpoint/2010/main" val="4246095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Par 6 MCO 5354.1E W/ADMIN CH1</a:t>
            </a:r>
          </a:p>
          <a:p>
            <a:r>
              <a:rPr lang="fr-FR" sz="1200" kern="1200" dirty="0" smtClean="0">
                <a:solidFill>
                  <a:schemeClr val="tx1"/>
                </a:solidFill>
                <a:latin typeface="+mn-lt"/>
                <a:ea typeface="+mn-ea"/>
                <a:cs typeface="+mn-cs"/>
              </a:rPr>
              <a:t>Volume 2 par 0101. PUNITIVE PROVISIONS</a:t>
            </a:r>
          </a:p>
          <a:p>
            <a:r>
              <a:rPr lang="fr-FR" sz="1200" kern="1200" dirty="0" smtClean="0">
                <a:solidFill>
                  <a:schemeClr val="tx1"/>
                </a:solidFill>
                <a:latin typeface="+mn-lt"/>
                <a:ea typeface="+mn-ea"/>
                <a:cs typeface="+mn-cs"/>
              </a:rPr>
              <a:t>Vol 3 Par 0412.  COMMAND ACTIONS FOLLOWING COMPLAINT SUBSTANTIATION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Order is a punitive lawful general order.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 PAC violations may subject involved members to adverse administrative actions, nonjudicial punishment, administrative discharge, court-martial, or disciplinary action under Article 92 (Failure to obey an order or regulation) of the UCMJ or such other Articles of the UCMJ, as applicable.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b. Substantiated claims can result in violator being processed for separation from service.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c. Substantiated PAC violations will be documented via </a:t>
            </a:r>
            <a:r>
              <a:rPr lang="en-US" sz="1200" kern="1200" dirty="0" err="1" smtClean="0">
                <a:solidFill>
                  <a:schemeClr val="tx1"/>
                </a:solidFill>
                <a:latin typeface="+mn-lt"/>
                <a:ea typeface="+mn-ea"/>
                <a:cs typeface="+mn-cs"/>
              </a:rPr>
              <a:t>pg</a:t>
            </a:r>
            <a:r>
              <a:rPr lang="en-US" sz="1200" kern="1200" dirty="0" smtClean="0">
                <a:solidFill>
                  <a:schemeClr val="tx1"/>
                </a:solidFill>
                <a:latin typeface="+mn-lt"/>
                <a:ea typeface="+mn-ea"/>
                <a:cs typeface="+mn-cs"/>
              </a:rPr>
              <a:t> 11 or 6105 counseling, and Section I </a:t>
            </a:r>
            <a:r>
              <a:rPr lang="en-US" sz="1200" kern="1200" dirty="0" err="1" smtClean="0">
                <a:solidFill>
                  <a:schemeClr val="tx1"/>
                </a:solidFill>
                <a:latin typeface="+mn-lt"/>
                <a:ea typeface="+mn-ea"/>
                <a:cs typeface="+mn-cs"/>
              </a:rPr>
              <a:t>FitRep</a:t>
            </a:r>
            <a:r>
              <a:rPr lang="en-US" sz="1200" kern="1200" dirty="0" smtClean="0">
                <a:solidFill>
                  <a:schemeClr val="tx1"/>
                </a:solidFill>
                <a:latin typeface="+mn-lt"/>
                <a:ea typeface="+mn-ea"/>
                <a:cs typeface="+mn-cs"/>
              </a:rPr>
              <a:t> comment (considered derogatory material).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d. Leaders who fail to address hazing can be held accountable for the actions of their subordinates. </a:t>
            </a:r>
          </a:p>
          <a:p>
            <a:r>
              <a:rPr lang="en-US" sz="1200" kern="1200" dirty="0" smtClean="0">
                <a:solidFill>
                  <a:schemeClr val="tx1"/>
                </a:solidFill>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REASONABLE PERSON STANDARD</a:t>
            </a:r>
            <a:r>
              <a:rPr lang="en-US" sz="1200" kern="1200" dirty="0" smtClean="0">
                <a:solidFill>
                  <a:schemeClr val="tx1"/>
                </a:solidFill>
                <a:latin typeface="+mn-lt"/>
                <a:ea typeface="+mn-ea"/>
                <a:cs typeface="+mn-cs"/>
              </a:rPr>
              <a:t>. A reasonable person is society’s objective representation of care. An objective test used to determine if behavior constitutes prohibited activities and conduct. This standard is used in evaluating prohibited activities and conduct under this Order and considers what a reasonable person's reaction would have been under similar circumstances and in a similar environment.</a:t>
            </a:r>
          </a:p>
          <a:p>
            <a:endParaRPr lang="en-US" sz="1200" kern="1200" dirty="0" smtClean="0">
              <a:solidFill>
                <a:schemeClr val="tx1"/>
              </a:solidFill>
              <a:latin typeface="+mn-lt"/>
              <a:ea typeface="+mn-ea"/>
              <a:cs typeface="+mn-cs"/>
            </a:endParaRPr>
          </a:p>
          <a:p>
            <a:pPr eaLnBrk="1" hangingPunct="1">
              <a:spcBef>
                <a:spcPct val="0"/>
              </a:spcBef>
            </a:pPr>
            <a:endParaRPr lang="en-US" dirty="0" smtClean="0"/>
          </a:p>
        </p:txBody>
      </p:sp>
    </p:spTree>
    <p:extLst>
      <p:ext uri="{BB962C8B-B14F-4D97-AF65-F5344CB8AC3E}">
        <p14:creationId xmlns:p14="http://schemas.microsoft.com/office/powerpoint/2010/main" val="3135670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200" kern="1200" dirty="0" smtClean="0">
              <a:solidFill>
                <a:schemeClr val="tx1"/>
              </a:solidFill>
              <a:latin typeface="+mn-lt"/>
              <a:ea typeface="+mn-ea"/>
              <a:cs typeface="+mn-cs"/>
            </a:endParaRPr>
          </a:p>
          <a:p>
            <a:pPr eaLnBrk="1" hangingPunct="1">
              <a:spcBef>
                <a:spcPct val="0"/>
              </a:spcBef>
            </a:pPr>
            <a:endParaRPr lang="en-US" dirty="0" smtClean="0"/>
          </a:p>
        </p:txBody>
      </p:sp>
    </p:spTree>
    <p:extLst>
      <p:ext uri="{BB962C8B-B14F-4D97-AF65-F5344CB8AC3E}">
        <p14:creationId xmlns:p14="http://schemas.microsoft.com/office/powerpoint/2010/main" val="21763911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Protect What You Earn through the lens of PAC Prevention and Response come down to a personal choice to behave ethically and treat others with dignity and respect.</a:t>
            </a:r>
          </a:p>
        </p:txBody>
      </p:sp>
      <p:sp>
        <p:nvSpPr>
          <p:cNvPr id="4" name="Slide Number Placeholder 3"/>
          <p:cNvSpPr>
            <a:spLocks noGrp="1"/>
          </p:cNvSpPr>
          <p:nvPr>
            <p:ph type="sldNum" sz="quarter" idx="5"/>
          </p:nvPr>
        </p:nvSpPr>
        <p:spPr/>
        <p:txBody>
          <a:bodyPr/>
          <a:lstStyle/>
          <a:p>
            <a:pPr>
              <a:defRPr/>
            </a:pPr>
            <a:fld id="{463FA389-BCAA-4C41-8883-82EE544C51A7}" type="slidenum">
              <a:rPr lang="en-US" smtClean="0"/>
              <a:pPr>
                <a:defRPr/>
              </a:pPr>
              <a:t>42</a:t>
            </a:fld>
            <a:endParaRPr lang="en-US"/>
          </a:p>
        </p:txBody>
      </p:sp>
    </p:spTree>
    <p:extLst>
      <p:ext uri="{BB962C8B-B14F-4D97-AF65-F5344CB8AC3E}">
        <p14:creationId xmlns:p14="http://schemas.microsoft.com/office/powerpoint/2010/main" val="31256833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Review major points</a:t>
            </a:r>
          </a:p>
        </p:txBody>
      </p:sp>
    </p:spTree>
    <p:extLst>
      <p:ext uri="{BB962C8B-B14F-4D97-AF65-F5344CB8AC3E}">
        <p14:creationId xmlns:p14="http://schemas.microsoft.com/office/powerpoint/2010/main" val="1994633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A5247FF-10BF-4EE5-965C-884C8CA6B192}" type="slidenum">
              <a:rPr lang="en-US" smtClean="0"/>
              <a:pPr>
                <a:defRPr/>
              </a:pPr>
              <a:t>44</a:t>
            </a:fld>
            <a:endParaRPr lang="en-US"/>
          </a:p>
        </p:txBody>
      </p:sp>
    </p:spTree>
    <p:extLst>
      <p:ext uri="{BB962C8B-B14F-4D97-AF65-F5344CB8AC3E}">
        <p14:creationId xmlns:p14="http://schemas.microsoft.com/office/powerpoint/2010/main" val="3957306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B3AF010-F3D1-49AF-80F1-38FD8160472F}" type="slidenum">
              <a:rPr lang="en-US" smtClean="0"/>
              <a:pPr>
                <a:defRPr/>
              </a:pPr>
              <a:t>45</a:t>
            </a:fld>
            <a:endParaRPr lang="en-US"/>
          </a:p>
        </p:txBody>
      </p:sp>
    </p:spTree>
    <p:extLst>
      <p:ext uri="{BB962C8B-B14F-4D97-AF65-F5344CB8AC3E}">
        <p14:creationId xmlns:p14="http://schemas.microsoft.com/office/powerpoint/2010/main" val="3641263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MCO 5354.1E Cover Letter</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Read CMC Intent Slides Verbatim.</a:t>
            </a:r>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8C9236-DD84-4E7F-9B9F-92B910ADC579}" type="slidenum">
              <a:rPr lang="en-US">
                <a:cs typeface="Arial" charset="0"/>
              </a:rPr>
              <a:pPr fontAlgn="base">
                <a:spcBef>
                  <a:spcPct val="0"/>
                </a:spcBef>
                <a:spcAft>
                  <a:spcPct val="0"/>
                </a:spcAft>
                <a:defRPr/>
              </a:pPr>
              <a:t>5</a:t>
            </a:fld>
            <a:endParaRPr lang="en-US">
              <a:cs typeface="Arial" charset="0"/>
            </a:endParaRPr>
          </a:p>
        </p:txBody>
      </p:sp>
    </p:spTree>
    <p:extLst>
      <p:ext uri="{BB962C8B-B14F-4D97-AF65-F5344CB8AC3E}">
        <p14:creationId xmlns:p14="http://schemas.microsoft.com/office/powerpoint/2010/main" val="3991446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MCO 5354.1E Cover Letter</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Read CMC Intent Slides Verbatim.</a:t>
            </a:r>
            <a:endParaRPr lang="en-US" dirty="0" smtClean="0"/>
          </a:p>
          <a:p>
            <a:pPr eaLnBrk="1" hangingPunct="1">
              <a:spcBef>
                <a:spcPct val="0"/>
              </a:spcBef>
            </a:pPr>
            <a:endParaRPr lang="en-US" dirty="0" smtClean="0"/>
          </a:p>
          <a:p>
            <a:pPr eaLnBrk="1" hangingPunct="1">
              <a:spcBef>
                <a:spcPct val="0"/>
              </a:spcBef>
            </a:pPr>
            <a:r>
              <a:rPr lang="en-US" dirty="0" smtClean="0"/>
              <a:t>The Marine Corps is committed to maintaining a culture of dignity, respect, and trust in which all members of the organization are afforded equal treatment and opportunity to achieve their full potential based solely upon individual merit, fitness, intellect, and ability. All Marines will ensure that we cultivate an environment free from prohibited activities and conduct. An environment free from prohibited activities and conduct is critical to mission accomplishment, unit cohesion, and military readiness. Such activities and conduct undermine morale, reduce combat readiness, and prevent maximum utilization and development of the Marine Corps most vital asset: its people. They also undermine our Nation's trust and confidence in us as a fighting force. </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22832C-4E69-445C-8D47-A002A64127EF}" type="slidenum">
              <a:rPr lang="en-US">
                <a:cs typeface="Arial" charset="0"/>
              </a:rPr>
              <a:pPr fontAlgn="base">
                <a:spcBef>
                  <a:spcPct val="0"/>
                </a:spcBef>
                <a:spcAft>
                  <a:spcPct val="0"/>
                </a:spcAft>
                <a:defRPr/>
              </a:pPr>
              <a:t>6</a:t>
            </a:fld>
            <a:endParaRPr lang="en-US">
              <a:cs typeface="Arial" charset="0"/>
            </a:endParaRPr>
          </a:p>
        </p:txBody>
      </p:sp>
    </p:spTree>
    <p:extLst>
      <p:ext uri="{BB962C8B-B14F-4D97-AF65-F5344CB8AC3E}">
        <p14:creationId xmlns:p14="http://schemas.microsoft.com/office/powerpoint/2010/main" val="272047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1B4383-40E8-48B6-9074-0BF0AE9410DE}" type="slidenum">
              <a:rPr lang="en-US">
                <a:cs typeface="Arial" charset="0"/>
              </a:rPr>
              <a:pPr fontAlgn="base">
                <a:spcBef>
                  <a:spcPct val="0"/>
                </a:spcBef>
                <a:spcAft>
                  <a:spcPct val="0"/>
                </a:spcAft>
                <a:defRPr/>
              </a:pPr>
              <a:t>7</a:t>
            </a:fld>
            <a:endParaRPr lang="en-US">
              <a:cs typeface="Arial" charset="0"/>
            </a:endParaRPr>
          </a:p>
        </p:txBody>
      </p:sp>
    </p:spTree>
    <p:extLst>
      <p:ext uri="{BB962C8B-B14F-4D97-AF65-F5344CB8AC3E}">
        <p14:creationId xmlns:p14="http://schemas.microsoft.com/office/powerpoint/2010/main" val="1638023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MCO 5354.1E Vol. 2 Chapter 1</a:t>
            </a:r>
          </a:p>
          <a:p>
            <a:pPr eaLnBrk="1" hangingPunct="1">
              <a:spcBef>
                <a:spcPct val="0"/>
              </a:spcBef>
            </a:pPr>
            <a:endParaRPr lang="en-US" dirty="0" smtClean="0"/>
          </a:p>
          <a:p>
            <a:r>
              <a:rPr lang="en-US" sz="1200" kern="1200" dirty="0" smtClean="0">
                <a:solidFill>
                  <a:schemeClr val="tx1"/>
                </a:solidFill>
                <a:latin typeface="+mn-lt"/>
                <a:ea typeface="+mn-ea"/>
                <a:cs typeface="+mn-cs"/>
              </a:rPr>
              <a:t>The information that will be covered during this brief is a lawful general order and any violation, attempted violation or solicitation of another to violate this order is punishable through adverse administrative or disciplinary action under Article 92 of the UCMJ or such other Articles of the UCMJ, as applicable. If this statement isn’t enough to say it, it is listed in the very first paragraph of Volume 2 of this order.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 Abuse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b. Harassment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c. Wrongful Distribution of an Intimate Image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d. Dissident and Protest Activity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e. Unlawful Discrimination</a:t>
            </a:r>
            <a:endParaRPr lang="en-US" sz="1200" kern="1200" dirty="0">
              <a:solidFill>
                <a:schemeClr val="tx1"/>
              </a:solidFill>
              <a:latin typeface="+mn-lt"/>
              <a:ea typeface="+mn-ea"/>
              <a:cs typeface="+mn-cs"/>
            </a:endParaRP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62F6CA-07F0-4653-B379-A9E070488E54}" type="slidenum">
              <a:rPr lang="en-US">
                <a:cs typeface="Arial" charset="0"/>
              </a:rPr>
              <a:pPr fontAlgn="base">
                <a:spcBef>
                  <a:spcPct val="0"/>
                </a:spcBef>
                <a:spcAft>
                  <a:spcPct val="0"/>
                </a:spcAft>
                <a:defRPr/>
              </a:pPr>
              <a:t>8</a:t>
            </a:fld>
            <a:endParaRPr lang="en-US">
              <a:cs typeface="Arial" charset="0"/>
            </a:endParaRPr>
          </a:p>
        </p:txBody>
      </p:sp>
    </p:spTree>
    <p:extLst>
      <p:ext uri="{BB962C8B-B14F-4D97-AF65-F5344CB8AC3E}">
        <p14:creationId xmlns:p14="http://schemas.microsoft.com/office/powerpoint/2010/main" val="2084699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800" dirty="0" smtClean="0"/>
              <a:t>MCO 5354.1E Vol. 2 Chap. 1 Para. 0104</a:t>
            </a:r>
          </a:p>
          <a:p>
            <a:pPr eaLnBrk="1" hangingPunct="1">
              <a:lnSpc>
                <a:spcPct val="80000"/>
              </a:lnSpc>
            </a:pPr>
            <a:endParaRPr lang="en-US" sz="800" dirty="0" smtClean="0"/>
          </a:p>
          <a:p>
            <a:pPr eaLnBrk="1" hangingPunct="1">
              <a:lnSpc>
                <a:spcPct val="80000"/>
              </a:lnSpc>
            </a:pPr>
            <a:r>
              <a:rPr lang="en-US" sz="800" dirty="0" smtClean="0"/>
              <a:t>-Hazing</a:t>
            </a:r>
          </a:p>
          <a:p>
            <a:pPr eaLnBrk="1" hangingPunct="1">
              <a:lnSpc>
                <a:spcPct val="80000"/>
              </a:lnSpc>
            </a:pPr>
            <a:r>
              <a:rPr lang="en-US" sz="800" dirty="0" smtClean="0"/>
              <a:t>	-Any conduct whereby a Service member or DOD employee knowingly, recklessly, or intentionally and without proper authority but with a nexus to military service causes a Service member or members, regardless of Service or rank, to suffer physically or psychologically or be exposed to any activity which is cruel, abusive, humiliating, oppressive, demeaning, harmful, or creates a risk of physical or psychological injury</a:t>
            </a:r>
          </a:p>
          <a:p>
            <a:pPr eaLnBrk="1" hangingPunct="1">
              <a:lnSpc>
                <a:spcPct val="80000"/>
              </a:lnSpc>
            </a:pPr>
            <a:endParaRPr lang="en-US" sz="800" dirty="0" smtClean="0"/>
          </a:p>
          <a:p>
            <a:pPr eaLnBrk="1" hangingPunct="1">
              <a:lnSpc>
                <a:spcPct val="80000"/>
              </a:lnSpc>
            </a:pPr>
            <a:r>
              <a:rPr lang="en-US" sz="800" dirty="0" smtClean="0"/>
              <a:t>-Bullying</a:t>
            </a:r>
          </a:p>
          <a:p>
            <a:pPr eaLnBrk="1" hangingPunct="1">
              <a:lnSpc>
                <a:spcPct val="80000"/>
              </a:lnSpc>
            </a:pPr>
            <a:r>
              <a:rPr lang="en-US" sz="800" dirty="0" smtClean="0"/>
              <a:t>	-Any conduct whereby a Service member or DOD employee intentionally and without proper authority but with a nexus to military service excludes or rejects a Service member or members, regardless of Service or rank, through cruel, abuse, humiliating, oppressive, demeaning, or harmful behavior, which results in diminishing the member’s dignity , position or status</a:t>
            </a:r>
          </a:p>
          <a:p>
            <a:pPr eaLnBrk="1" hangingPunct="1">
              <a:lnSpc>
                <a:spcPct val="80000"/>
              </a:lnSpc>
            </a:pPr>
            <a:endParaRPr lang="en-US" sz="800" dirty="0" smtClean="0"/>
          </a:p>
          <a:p>
            <a:pPr eaLnBrk="1" hangingPunct="1">
              <a:lnSpc>
                <a:spcPct val="80000"/>
              </a:lnSpc>
            </a:pPr>
            <a:r>
              <a:rPr lang="en-US" sz="800" dirty="0" smtClean="0"/>
              <a:t>-Ostracism</a:t>
            </a:r>
          </a:p>
          <a:p>
            <a:pPr eaLnBrk="1" hangingPunct="1">
              <a:lnSpc>
                <a:spcPct val="80000"/>
              </a:lnSpc>
            </a:pPr>
            <a:r>
              <a:rPr lang="en-US" sz="800" dirty="0" smtClean="0"/>
              <a:t>	-Excluding a Service Member or </a:t>
            </a:r>
            <a:r>
              <a:rPr lang="en-US" sz="800" dirty="0" err="1" smtClean="0"/>
              <a:t>DoD</a:t>
            </a:r>
            <a:r>
              <a:rPr lang="en-US" sz="800" dirty="0" smtClean="0"/>
              <a:t> employee intentionally from social acceptance, privilege or friendship with an intent to inflict emotional distress, discourage the reporting of a criminal offense or otherwise discourage the due administration of justice</a:t>
            </a:r>
          </a:p>
          <a:p>
            <a:pPr eaLnBrk="1" hangingPunct="1">
              <a:lnSpc>
                <a:spcPct val="80000"/>
              </a:lnSpc>
            </a:pPr>
            <a:endParaRPr lang="en-US" sz="800" dirty="0" smtClean="0"/>
          </a:p>
          <a:p>
            <a:pPr eaLnBrk="1" hangingPunct="1">
              <a:lnSpc>
                <a:spcPct val="80000"/>
              </a:lnSpc>
            </a:pPr>
            <a:r>
              <a:rPr lang="en-US" sz="800" dirty="0" smtClean="0"/>
              <a:t>-Retaliation</a:t>
            </a:r>
          </a:p>
          <a:p>
            <a:r>
              <a:rPr lang="en-US" sz="800" dirty="0" smtClean="0"/>
              <a:t>	-</a:t>
            </a:r>
            <a:r>
              <a:rPr lang="en-US" sz="1200" kern="1200" dirty="0" smtClean="0">
                <a:solidFill>
                  <a:schemeClr val="tx1"/>
                </a:solidFill>
                <a:latin typeface="+mn-lt"/>
                <a:ea typeface="+mn-ea"/>
                <a:cs typeface="+mn-cs"/>
              </a:rPr>
              <a:t>Intentionally and without proper authority takes or threatens to take any unfavorable action or withholds or threatens to withhold a favorable action against an individual because that individual: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(1) Made or was preparing to make or was perceived as making or preparing to make a protected communication.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(2) Reported or was planning to report a criminal offense.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(3) Engaged or was preparing to engage in activity in furtherance of EEO of MEO laws and regulations.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(4) Or opposed direction to engage in an action that violates law, rule, or regulation or this Order.</a:t>
            </a:r>
          </a:p>
          <a:p>
            <a:pPr eaLnBrk="1" hangingPunct="1">
              <a:lnSpc>
                <a:spcPct val="80000"/>
              </a:lnSpc>
            </a:pPr>
            <a:endParaRPr lang="en-US" sz="800" dirty="0" smtClean="0"/>
          </a:p>
        </p:txBody>
      </p:sp>
    </p:spTree>
    <p:extLst>
      <p:ext uri="{BB962C8B-B14F-4D97-AF65-F5344CB8AC3E}">
        <p14:creationId xmlns:p14="http://schemas.microsoft.com/office/powerpoint/2010/main" val="4028072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E9EE80-0542-4C4B-96DA-3C9FE2D98FCF}" type="datetimeFigureOut">
              <a:rPr lang="en-US"/>
              <a:pPr>
                <a:defRPr/>
              </a:pPr>
              <a:t>6/28/2018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1EB8CA-F969-467D-B0D1-F1BEE8C52FDA}" type="slidenum">
              <a:rPr lang="en-US"/>
              <a:pPr>
                <a:defRPr/>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09642D-EB52-4725-B5E7-4256BDFF0CBC}" type="datetimeFigureOut">
              <a:rPr lang="en-US"/>
              <a:pPr>
                <a:defRPr/>
              </a:pPr>
              <a:t>6/28/2018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D88B09-D231-4A29-BB34-1F8591AF7B7A}" type="slidenum">
              <a:rPr lang="en-US"/>
              <a:pPr>
                <a:defRPr/>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8EB3B9-9D58-4F35-A3F7-E89FB9633A7A}" type="datetimeFigureOut">
              <a:rPr lang="en-US"/>
              <a:pPr>
                <a:defRPr/>
              </a:pPr>
              <a:t>6/28/2018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F5F583-FFBE-493C-A576-2FDC1D6E2932}" type="slidenum">
              <a:rPr lang="en-US"/>
              <a:pPr>
                <a:defRPr/>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0E77CF-3E5A-4186-A1C8-C1A858556E1D}" type="datetimeFigureOut">
              <a:rPr lang="en-US"/>
              <a:pPr>
                <a:defRPr/>
              </a:pPr>
              <a:t>6/28/2018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BC3E5A-FB05-45B9-8153-8B8871D1986A}" type="slidenum">
              <a:rPr lang="en-US"/>
              <a:pPr>
                <a:defRPr/>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8CBAAA-0294-4F39-AC68-6D7807F28E1D}" type="datetimeFigureOut">
              <a:rPr lang="en-US"/>
              <a:pPr>
                <a:defRPr/>
              </a:pPr>
              <a:t>6/28/2018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733DDF-EA4F-402E-9A5D-240938BE5102}" type="slidenum">
              <a:rPr lang="en-US"/>
              <a:pPr>
                <a:defRPr/>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04D5E29-4ACA-41A9-9416-16F846BB0A85}" type="datetimeFigureOut">
              <a:rPr lang="en-US"/>
              <a:pPr>
                <a:defRPr/>
              </a:pPr>
              <a:t>6/28/2018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D9E0B1-45AA-4DB6-97C9-3CBA848804CD}" type="slidenum">
              <a:rPr lang="en-US"/>
              <a:pPr>
                <a:defRPr/>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BF24DC5-4F02-4E93-B65C-3906C2D1E8EF}" type="datetimeFigureOut">
              <a:rPr lang="en-US"/>
              <a:pPr>
                <a:defRPr/>
              </a:pPr>
              <a:t>6/28/2018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58F805C-58F4-4578-953C-CCC314B81087}" type="slidenum">
              <a:rPr lang="en-US"/>
              <a:pPr>
                <a:defRPr/>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B1DD97-2E14-41ED-822E-C3129EA3B1A6}" type="datetimeFigureOut">
              <a:rPr lang="en-US"/>
              <a:pPr>
                <a:defRPr/>
              </a:pPr>
              <a:t>6/28/2018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E08980A-9286-4CB7-8BC4-C4643584A252}" type="slidenum">
              <a:rPr lang="en-US"/>
              <a:pPr>
                <a:defRPr/>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6C3621-0FA2-481D-9AAB-BC639B8398FA}" type="datetimeFigureOut">
              <a:rPr lang="en-US"/>
              <a:pPr>
                <a:defRPr/>
              </a:pPr>
              <a:t>6/28/2018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AD7E9D-045B-4E90-BB0B-C8DE2FF13CCA}" type="slidenum">
              <a:rPr lang="en-US"/>
              <a:pPr>
                <a:defRPr/>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C85DF3-8909-4779-99C1-62B415886577}" type="datetimeFigureOut">
              <a:rPr lang="en-US"/>
              <a:pPr>
                <a:defRPr/>
              </a:pPr>
              <a:t>6/28/2018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3C8346-E7D5-4A6B-9CE9-3D41A9A38370}" type="slidenum">
              <a:rPr lang="en-US"/>
              <a:pPr>
                <a:defRPr/>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32664E-3272-4583-AF3B-ADF0CDE00924}" type="datetimeFigureOut">
              <a:rPr lang="en-US"/>
              <a:pPr>
                <a:defRPr/>
              </a:pPr>
              <a:t>6/28/2018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A3D2F8-08EA-4DB5-AD24-A60029B73346}" type="slidenum">
              <a:rPr lang="en-US"/>
              <a:pPr>
                <a:defRPr/>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13B7923-2352-4F34-A9AF-9F24AAC695B4}" type="datetimeFigureOut">
              <a:rPr lang="en-US"/>
              <a:pPr>
                <a:defRPr/>
              </a:pPr>
              <a:t>6/28/2018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7035C47-FBAE-47B8-AEC4-B039E271C442}" type="slidenum">
              <a:rPr lang="en-US"/>
              <a:pPr>
                <a:defRPr/>
              </a:pPr>
              <a:t>‹#›</a:t>
            </a:fld>
            <a:endParaRPr lang="en-US"/>
          </a:p>
        </p:txBody>
      </p:sp>
      <p:sp>
        <p:nvSpPr>
          <p:cNvPr id="7" name="Rectangle 6"/>
          <p:cNvSpPr/>
          <p:nvPr userDrawn="1"/>
        </p:nvSpPr>
        <p:spPr>
          <a:xfrm>
            <a:off x="0" y="0"/>
            <a:ext cx="9144000" cy="6858000"/>
          </a:xfrm>
          <a:prstGeom prst="rect">
            <a:avLst/>
          </a:prstGeom>
          <a:blipFill dpi="0" rotWithShape="1">
            <a:blip r:embed="rId13">
              <a:alphaModFix amt="2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npower.usmc.mil/PAC"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marines.mil/"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manpower.usmc.mil/PAC"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85950"/>
            <a:ext cx="9144000" cy="1771650"/>
          </a:xfrm>
        </p:spPr>
        <p:txBody>
          <a:bodyPr>
            <a:normAutofit fontScale="90000"/>
          </a:bodyPr>
          <a:lstStyle/>
          <a:p>
            <a:pPr eaLnBrk="1" hangingPunct="1">
              <a:defRPr/>
            </a:pPr>
            <a:r>
              <a:rPr lang="en-US" sz="4800" dirty="0" smtClean="0">
                <a:latin typeface="Arial" charset="0"/>
              </a:rPr>
              <a:t>Marine Corps Prohibited Activities And Conduct (PAC) Prevention and Response</a:t>
            </a:r>
            <a:r>
              <a:rPr lang="en-US" sz="4000" dirty="0" smtClean="0"/>
              <a:t> </a:t>
            </a:r>
            <a:br>
              <a:rPr lang="en-US" sz="4000" dirty="0" smtClean="0"/>
            </a:br>
            <a:r>
              <a:rPr lang="en-US" sz="4000" dirty="0" smtClean="0"/>
              <a:t/>
            </a:r>
            <a:br>
              <a:rPr lang="en-US" sz="4000" dirty="0" smtClean="0"/>
            </a:br>
            <a:r>
              <a:rPr lang="en-US" sz="4000" dirty="0" smtClean="0"/>
              <a:t/>
            </a:r>
            <a:br>
              <a:rPr lang="en-US" sz="4000" dirty="0" smtClean="0"/>
            </a:br>
            <a:r>
              <a:rPr lang="en-US" dirty="0" smtClean="0">
                <a:latin typeface="Arial" charset="0"/>
              </a:rPr>
              <a:t>Biennial Training Brief</a:t>
            </a:r>
          </a:p>
        </p:txBody>
      </p:sp>
      <p:cxnSp>
        <p:nvCxnSpPr>
          <p:cNvPr id="8" name="Straight Connector 7"/>
          <p:cNvCxnSpPr/>
          <p:nvPr/>
        </p:nvCxnSpPr>
        <p:spPr>
          <a:xfrm>
            <a:off x="0" y="35052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52400"/>
            <a:ext cx="8229600" cy="1143000"/>
          </a:xfrm>
        </p:spPr>
        <p:txBody>
          <a:bodyPr/>
          <a:lstStyle/>
          <a:p>
            <a:pPr eaLnBrk="1" hangingPunct="1"/>
            <a:r>
              <a:rPr lang="en-US" dirty="0" smtClean="0">
                <a:latin typeface="Arial" charset="0"/>
              </a:rPr>
              <a:t>Hazing Defined</a:t>
            </a:r>
          </a:p>
        </p:txBody>
      </p:sp>
      <p:sp>
        <p:nvSpPr>
          <p:cNvPr id="3" name="Content Placeholder 2"/>
          <p:cNvSpPr>
            <a:spLocks noGrp="1"/>
          </p:cNvSpPr>
          <p:nvPr>
            <p:ph idx="1"/>
          </p:nvPr>
        </p:nvSpPr>
        <p:spPr>
          <a:xfrm>
            <a:off x="457200" y="2103437"/>
            <a:ext cx="8229600" cy="4525963"/>
          </a:xfrm>
        </p:spPr>
        <p:txBody>
          <a:bodyPr/>
          <a:lstStyle/>
          <a:p>
            <a:pPr eaLnBrk="1" hangingPunct="1"/>
            <a:r>
              <a:rPr lang="en-US" sz="2400" dirty="0" smtClean="0">
                <a:latin typeface="Arial" charset="0"/>
              </a:rPr>
              <a:t>Any conduct whereby a Service member or DOD employee knowingly, recklessly, or intentionally and without proper authority but with a nexus to military service causes a Service member or members, regardless of Service or rank, to suffer physically or psychologically or be exposed to any activity which is cruel, abusive, humiliating, oppressive, demeaning, harmful, or creates a risk of physical or psychological injury.</a:t>
            </a:r>
          </a:p>
          <a:p>
            <a:pPr eaLnBrk="1" hangingPunct="1"/>
            <a:r>
              <a:rPr lang="en-US" sz="2400" dirty="0" smtClean="0">
                <a:latin typeface="Arial" charset="0"/>
              </a:rPr>
              <a:t>Hazing is evaluated by a reasonable person standard.</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305797" y="6553200"/>
            <a:ext cx="914403" cy="246221"/>
          </a:xfrm>
          <a:prstGeom prst="rect">
            <a:avLst/>
          </a:prstGeom>
          <a:noFill/>
        </p:spPr>
        <p:txBody>
          <a:bodyPr wrap="square" rtlCol="0">
            <a:spAutoFit/>
          </a:bodyPr>
          <a:lstStyle/>
          <a:p>
            <a:r>
              <a:rPr lang="en-US" sz="1000" dirty="0" smtClean="0"/>
              <a:t>Bullying Ex.</a:t>
            </a:r>
            <a:endParaRPr lang="en-US" sz="1000" dirty="0"/>
          </a:p>
        </p:txBody>
      </p:sp>
    </p:spTree>
    <p:extLst>
      <p:ext uri="{BB962C8B-B14F-4D97-AF65-F5344CB8AC3E}">
        <p14:creationId xmlns:p14="http://schemas.microsoft.com/office/powerpoint/2010/main" val="41648680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52400"/>
            <a:ext cx="8229600" cy="1143000"/>
          </a:xfrm>
        </p:spPr>
        <p:txBody>
          <a:bodyPr/>
          <a:lstStyle/>
          <a:p>
            <a:pPr eaLnBrk="1" hangingPunct="1"/>
            <a:r>
              <a:rPr lang="en-US" smtClean="0">
                <a:latin typeface="Arial" charset="0"/>
              </a:rPr>
              <a:t>Examples of Hazing</a:t>
            </a:r>
          </a:p>
        </p:txBody>
      </p:sp>
      <p:sp>
        <p:nvSpPr>
          <p:cNvPr id="3" name="Content Placeholder 2"/>
          <p:cNvSpPr>
            <a:spLocks noGrp="1"/>
          </p:cNvSpPr>
          <p:nvPr>
            <p:ph idx="1"/>
          </p:nvPr>
        </p:nvSpPr>
        <p:spPr>
          <a:xfrm>
            <a:off x="457200" y="2103437"/>
            <a:ext cx="8229600" cy="4525963"/>
          </a:xfrm>
        </p:spPr>
        <p:txBody>
          <a:bodyPr/>
          <a:lstStyle/>
          <a:p>
            <a:pPr eaLnBrk="1" hangingPunct="1"/>
            <a:r>
              <a:rPr lang="en-US" sz="3600" dirty="0" smtClean="0">
                <a:latin typeface="Arial" charset="0"/>
              </a:rPr>
              <a:t>“Rites of Passage”</a:t>
            </a:r>
          </a:p>
          <a:p>
            <a:pPr eaLnBrk="1" hangingPunct="1"/>
            <a:endParaRPr lang="en-US" sz="1200" dirty="0" smtClean="0">
              <a:latin typeface="Arial" charset="0"/>
            </a:endParaRPr>
          </a:p>
          <a:p>
            <a:pPr eaLnBrk="1" hangingPunct="1"/>
            <a:r>
              <a:rPr lang="en-US" sz="3600" dirty="0" smtClean="0">
                <a:latin typeface="Arial" charset="0"/>
              </a:rPr>
              <a:t>Coercion </a:t>
            </a:r>
          </a:p>
          <a:p>
            <a:pPr eaLnBrk="1" hangingPunct="1"/>
            <a:endParaRPr lang="en-US" sz="1200" dirty="0" smtClean="0">
              <a:latin typeface="Arial" charset="0"/>
            </a:endParaRPr>
          </a:p>
          <a:p>
            <a:pPr eaLnBrk="1" hangingPunct="1"/>
            <a:r>
              <a:rPr lang="en-US" sz="3600" dirty="0" smtClean="0">
                <a:latin typeface="Arial" charset="0"/>
              </a:rPr>
              <a:t>Excessive physical exercise</a:t>
            </a:r>
          </a:p>
          <a:p>
            <a:pPr eaLnBrk="1" hangingPunct="1"/>
            <a:endParaRPr lang="en-US" sz="1200" dirty="0" smtClean="0">
              <a:latin typeface="Arial" charset="0"/>
            </a:endParaRPr>
          </a:p>
          <a:p>
            <a:pPr eaLnBrk="1" hangingPunct="1"/>
            <a:r>
              <a:rPr lang="en-US" sz="3600" dirty="0" smtClean="0">
                <a:latin typeface="Arial" charset="0"/>
              </a:rPr>
              <a:t>Illegal, harmful, or demeaning acts</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305797" y="6553200"/>
            <a:ext cx="914403" cy="246221"/>
          </a:xfrm>
          <a:prstGeom prst="rect">
            <a:avLst/>
          </a:prstGeom>
          <a:noFill/>
        </p:spPr>
        <p:txBody>
          <a:bodyPr wrap="square" rtlCol="0">
            <a:spAutoFit/>
          </a:bodyPr>
          <a:lstStyle/>
          <a:p>
            <a:r>
              <a:rPr lang="en-US" sz="1000" dirty="0" smtClean="0"/>
              <a:t>Bullying Ex.</a:t>
            </a:r>
            <a:endParaRPr lang="en-US" sz="1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a:xfrm>
            <a:off x="457200" y="152400"/>
            <a:ext cx="8229600" cy="1143000"/>
          </a:xfrm>
        </p:spPr>
        <p:txBody>
          <a:bodyPr/>
          <a:lstStyle/>
          <a:p>
            <a:pPr eaLnBrk="1" hangingPunct="1"/>
            <a:r>
              <a:rPr lang="en-US" dirty="0" smtClean="0">
                <a:latin typeface="Arial" charset="0"/>
              </a:rPr>
              <a:t>Bullying Defined</a:t>
            </a:r>
          </a:p>
        </p:txBody>
      </p:sp>
      <p:sp>
        <p:nvSpPr>
          <p:cNvPr id="63491" name="Content Placeholder 2"/>
          <p:cNvSpPr>
            <a:spLocks noGrp="1"/>
          </p:cNvSpPr>
          <p:nvPr>
            <p:ph idx="4294967295"/>
          </p:nvPr>
        </p:nvSpPr>
        <p:spPr>
          <a:xfrm>
            <a:off x="457200" y="1722438"/>
            <a:ext cx="8686800" cy="4525962"/>
          </a:xfrm>
        </p:spPr>
        <p:txBody>
          <a:bodyPr/>
          <a:lstStyle/>
          <a:p>
            <a:pPr eaLnBrk="1" hangingPunct="1"/>
            <a:r>
              <a:rPr lang="en-US" sz="2800" dirty="0" smtClean="0">
                <a:latin typeface="Arial" charset="0"/>
              </a:rPr>
              <a:t>Any conduct whereby a Service member or DOD employee intentionally and without proper authority but with a nexus to military service excludes or rejects a Service member or members, regardless of Service or rank, through cruel, abusive, humiliating, oppressive, demeaning, or harmful behavior, which results in diminishing the member’s dignity, position, or status.</a:t>
            </a:r>
          </a:p>
          <a:p>
            <a:pPr eaLnBrk="1" hangingPunct="1"/>
            <a:r>
              <a:rPr lang="en-US" sz="2800" dirty="0" smtClean="0">
                <a:latin typeface="Arial" charset="0"/>
              </a:rPr>
              <a:t>Bullying is evaluated by a reasonable person standard.</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305797" y="6553200"/>
            <a:ext cx="914403" cy="246221"/>
          </a:xfrm>
          <a:prstGeom prst="rect">
            <a:avLst/>
          </a:prstGeom>
          <a:noFill/>
        </p:spPr>
        <p:txBody>
          <a:bodyPr wrap="square" rtlCol="0">
            <a:spAutoFit/>
          </a:bodyPr>
          <a:lstStyle/>
          <a:p>
            <a:r>
              <a:rPr lang="en-US" sz="1000" dirty="0" smtClean="0"/>
              <a:t>Ostracism</a:t>
            </a:r>
            <a:endParaRPr lang="en-US" sz="1000" dirty="0"/>
          </a:p>
        </p:txBody>
      </p:sp>
    </p:spTree>
    <p:extLst>
      <p:ext uri="{BB962C8B-B14F-4D97-AF65-F5344CB8AC3E}">
        <p14:creationId xmlns:p14="http://schemas.microsoft.com/office/powerpoint/2010/main" val="37207534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2000"/>
                                        <p:tgtEl>
                                          <p:spTgt spid="63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fade">
                                      <p:cBhvr>
                                        <p:cTn id="12" dur="2000"/>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a:xfrm>
            <a:off x="457200" y="152400"/>
            <a:ext cx="8229600" cy="1143000"/>
          </a:xfrm>
        </p:spPr>
        <p:txBody>
          <a:bodyPr/>
          <a:lstStyle/>
          <a:p>
            <a:pPr eaLnBrk="1" hangingPunct="1"/>
            <a:r>
              <a:rPr lang="en-US" smtClean="0">
                <a:latin typeface="Arial" charset="0"/>
              </a:rPr>
              <a:t>Examples of Bullying</a:t>
            </a:r>
          </a:p>
        </p:txBody>
      </p:sp>
      <p:sp>
        <p:nvSpPr>
          <p:cNvPr id="63491" name="Content Placeholder 2"/>
          <p:cNvSpPr>
            <a:spLocks noGrp="1"/>
          </p:cNvSpPr>
          <p:nvPr>
            <p:ph idx="4294967295"/>
          </p:nvPr>
        </p:nvSpPr>
        <p:spPr>
          <a:xfrm>
            <a:off x="457200" y="1722438"/>
            <a:ext cx="8686800" cy="4525962"/>
          </a:xfrm>
        </p:spPr>
        <p:txBody>
          <a:bodyPr/>
          <a:lstStyle/>
          <a:p>
            <a:pPr eaLnBrk="1" hangingPunct="1"/>
            <a:r>
              <a:rPr lang="en-US" sz="3600" dirty="0" smtClean="0">
                <a:latin typeface="Arial" charset="0"/>
              </a:rPr>
              <a:t>Making threats, spreading rumors</a:t>
            </a:r>
          </a:p>
          <a:p>
            <a:pPr eaLnBrk="1" hangingPunct="1"/>
            <a:endParaRPr lang="en-US" sz="1200" dirty="0" smtClean="0">
              <a:latin typeface="Arial" charset="0"/>
            </a:endParaRPr>
          </a:p>
          <a:p>
            <a:pPr eaLnBrk="1" hangingPunct="1"/>
            <a:r>
              <a:rPr lang="en-US" sz="3600" dirty="0" smtClean="0">
                <a:latin typeface="Arial" charset="0"/>
              </a:rPr>
              <a:t>Physical, verbal, and/or electronic media attacks</a:t>
            </a:r>
          </a:p>
          <a:p>
            <a:pPr eaLnBrk="1" hangingPunct="1"/>
            <a:endParaRPr lang="en-US" sz="1200" dirty="0" smtClean="0">
              <a:latin typeface="Arial" charset="0"/>
            </a:endParaRPr>
          </a:p>
          <a:p>
            <a:pPr eaLnBrk="1" hangingPunct="1"/>
            <a:r>
              <a:rPr lang="en-US" sz="3600" dirty="0" smtClean="0">
                <a:latin typeface="Arial" charset="0"/>
              </a:rPr>
              <a:t>Teasing, taunting, or berating with purpose of belittling/humiliating </a:t>
            </a:r>
          </a:p>
          <a:p>
            <a:pPr eaLnBrk="1" hangingPunct="1"/>
            <a:endParaRPr lang="en-US" sz="1200" dirty="0" smtClean="0">
              <a:latin typeface="Arial" charset="0"/>
            </a:endParaRPr>
          </a:p>
          <a:p>
            <a:pPr eaLnBrk="1" hangingPunct="1"/>
            <a:r>
              <a:rPr lang="en-US" sz="3600" dirty="0" smtClean="0">
                <a:latin typeface="Arial" charset="0"/>
              </a:rPr>
              <a:t>Degrading/damaging personal property or reputation</a:t>
            </a:r>
          </a:p>
          <a:p>
            <a:pPr eaLnBrk="1" hangingPunct="1"/>
            <a:endParaRPr lang="en-US" sz="3600" dirty="0" smtClean="0">
              <a:latin typeface="Arial" charset="0"/>
            </a:endParaRP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305797" y="6553200"/>
            <a:ext cx="914403" cy="246221"/>
          </a:xfrm>
          <a:prstGeom prst="rect">
            <a:avLst/>
          </a:prstGeom>
          <a:noFill/>
        </p:spPr>
        <p:txBody>
          <a:bodyPr wrap="square" rtlCol="0">
            <a:spAutoFit/>
          </a:bodyPr>
          <a:lstStyle/>
          <a:p>
            <a:r>
              <a:rPr lang="en-US" sz="1000" dirty="0" smtClean="0"/>
              <a:t>Ostracism</a:t>
            </a:r>
            <a:endParaRPr lang="en-US" sz="1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2000"/>
                                        <p:tgtEl>
                                          <p:spTgt spid="63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91">
                                            <p:txEl>
                                              <p:pRg st="2" end="2"/>
                                            </p:txEl>
                                          </p:spTgt>
                                        </p:tgtEl>
                                        <p:attrNameLst>
                                          <p:attrName>style.visibility</p:attrName>
                                        </p:attrNameLst>
                                      </p:cBhvr>
                                      <p:to>
                                        <p:strVal val="visible"/>
                                      </p:to>
                                    </p:set>
                                    <p:animEffect transition="in" filter="fade">
                                      <p:cBhvr>
                                        <p:cTn id="12" dur="2000"/>
                                        <p:tgtEl>
                                          <p:spTgt spid="634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3491">
                                            <p:txEl>
                                              <p:pRg st="4" end="4"/>
                                            </p:txEl>
                                          </p:spTgt>
                                        </p:tgtEl>
                                        <p:attrNameLst>
                                          <p:attrName>style.visibility</p:attrName>
                                        </p:attrNameLst>
                                      </p:cBhvr>
                                      <p:to>
                                        <p:strVal val="visible"/>
                                      </p:to>
                                    </p:set>
                                    <p:animEffect transition="in" filter="fade">
                                      <p:cBhvr>
                                        <p:cTn id="17" dur="2000"/>
                                        <p:tgtEl>
                                          <p:spTgt spid="634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3491">
                                            <p:txEl>
                                              <p:pRg st="6" end="6"/>
                                            </p:txEl>
                                          </p:spTgt>
                                        </p:tgtEl>
                                        <p:attrNameLst>
                                          <p:attrName>style.visibility</p:attrName>
                                        </p:attrNameLst>
                                      </p:cBhvr>
                                      <p:to>
                                        <p:strVal val="visible"/>
                                      </p:to>
                                    </p:set>
                                    <p:animEffect transition="in" filter="fade">
                                      <p:cBhvr>
                                        <p:cTn id="22" dur="2000"/>
                                        <p:tgtEl>
                                          <p:spTgt spid="63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a:xfrm>
            <a:off x="457200" y="152400"/>
            <a:ext cx="8229600" cy="1143000"/>
          </a:xfrm>
        </p:spPr>
        <p:txBody>
          <a:bodyPr/>
          <a:lstStyle/>
          <a:p>
            <a:pPr eaLnBrk="1" hangingPunct="1"/>
            <a:r>
              <a:rPr lang="en-US" dirty="0" smtClean="0">
                <a:latin typeface="Arial" charset="0"/>
              </a:rPr>
              <a:t>Ostracism Defined</a:t>
            </a:r>
          </a:p>
        </p:txBody>
      </p:sp>
      <p:sp>
        <p:nvSpPr>
          <p:cNvPr id="66563" name="Content Placeholder 2"/>
          <p:cNvSpPr>
            <a:spLocks noGrp="1"/>
          </p:cNvSpPr>
          <p:nvPr>
            <p:ph idx="4294967295"/>
          </p:nvPr>
        </p:nvSpPr>
        <p:spPr>
          <a:xfrm>
            <a:off x="457200" y="1722438"/>
            <a:ext cx="8229600" cy="4525962"/>
          </a:xfrm>
        </p:spPr>
        <p:txBody>
          <a:bodyPr/>
          <a:lstStyle/>
          <a:p>
            <a:pPr eaLnBrk="1" hangingPunct="1"/>
            <a:r>
              <a:rPr lang="en-US" sz="2800" dirty="0" smtClean="0">
                <a:latin typeface="Arial" charset="0"/>
              </a:rPr>
              <a:t>Any conduct whereby a Service member or DOD employee intentionally and without proper authority but with a nexus to military service excludes a Service member or members, regardless of Service or rank, from social acceptance, privilege, or friendship with the intent to inflict emotional distress, discourage the reporting of a criminal offense, or otherwise discourage the due administration of justice.</a:t>
            </a:r>
          </a:p>
          <a:p>
            <a:pPr eaLnBrk="1" hangingPunct="1">
              <a:buFont typeface="Arial" charset="0"/>
              <a:buNone/>
            </a:pPr>
            <a:endParaRPr lang="en-US" dirty="0" smtClean="0">
              <a:latin typeface="Arial" charset="0"/>
            </a:endParaRPr>
          </a:p>
          <a:p>
            <a:pPr eaLnBrk="1" hangingPunct="1">
              <a:buFont typeface="Arial" charset="0"/>
              <a:buNone/>
            </a:pPr>
            <a:r>
              <a:rPr lang="en-US" sz="4200" dirty="0" smtClean="0">
                <a:latin typeface="Arial" charset="0"/>
              </a:rPr>
              <a:t>   </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305797" y="6553200"/>
            <a:ext cx="914403" cy="246221"/>
          </a:xfrm>
          <a:prstGeom prst="rect">
            <a:avLst/>
          </a:prstGeom>
          <a:noFill/>
        </p:spPr>
        <p:txBody>
          <a:bodyPr wrap="square" rtlCol="0">
            <a:spAutoFit/>
          </a:bodyPr>
          <a:lstStyle/>
          <a:p>
            <a:r>
              <a:rPr lang="en-US" sz="1000" dirty="0" smtClean="0"/>
              <a:t>Retaliation</a:t>
            </a:r>
            <a:endParaRPr lang="en-US" sz="1000" dirty="0"/>
          </a:p>
        </p:txBody>
      </p:sp>
    </p:spTree>
    <p:extLst>
      <p:ext uri="{BB962C8B-B14F-4D97-AF65-F5344CB8AC3E}">
        <p14:creationId xmlns:p14="http://schemas.microsoft.com/office/powerpoint/2010/main" val="3022515825"/>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a:xfrm>
            <a:off x="457200" y="152400"/>
            <a:ext cx="8229600" cy="1143000"/>
          </a:xfrm>
        </p:spPr>
        <p:txBody>
          <a:bodyPr/>
          <a:lstStyle/>
          <a:p>
            <a:pPr eaLnBrk="1" hangingPunct="1"/>
            <a:r>
              <a:rPr lang="en-US" dirty="0" smtClean="0">
                <a:latin typeface="Arial" charset="0"/>
              </a:rPr>
              <a:t>Ostracism</a:t>
            </a:r>
          </a:p>
        </p:txBody>
      </p:sp>
      <p:sp>
        <p:nvSpPr>
          <p:cNvPr id="66563" name="Content Placeholder 2"/>
          <p:cNvSpPr>
            <a:spLocks noGrp="1"/>
          </p:cNvSpPr>
          <p:nvPr>
            <p:ph idx="4294967295"/>
          </p:nvPr>
        </p:nvSpPr>
        <p:spPr>
          <a:xfrm>
            <a:off x="457200" y="1722438"/>
            <a:ext cx="8229600" cy="4525962"/>
          </a:xfrm>
        </p:spPr>
        <p:txBody>
          <a:bodyPr/>
          <a:lstStyle/>
          <a:p>
            <a:pPr eaLnBrk="1" hangingPunct="1"/>
            <a:r>
              <a:rPr lang="en-US" sz="3600" dirty="0" smtClean="0">
                <a:latin typeface="Arial" charset="0"/>
              </a:rPr>
              <a:t>Excluding a service member from:</a:t>
            </a:r>
          </a:p>
          <a:p>
            <a:pPr lvl="1" eaLnBrk="1" hangingPunct="1"/>
            <a:r>
              <a:rPr lang="en-US" sz="3200" dirty="0" smtClean="0">
                <a:latin typeface="Arial" charset="0"/>
              </a:rPr>
              <a:t> Social acceptance</a:t>
            </a:r>
          </a:p>
          <a:p>
            <a:pPr lvl="1" eaLnBrk="1" hangingPunct="1"/>
            <a:r>
              <a:rPr lang="en-US" sz="3200" dirty="0" smtClean="0">
                <a:latin typeface="Arial" charset="0"/>
              </a:rPr>
              <a:t> Friendship</a:t>
            </a:r>
          </a:p>
          <a:p>
            <a:pPr lvl="1" eaLnBrk="1" hangingPunct="1"/>
            <a:r>
              <a:rPr lang="en-US" sz="3200" dirty="0" smtClean="0">
                <a:latin typeface="Arial" charset="0"/>
              </a:rPr>
              <a:t> Participation in activities</a:t>
            </a:r>
          </a:p>
          <a:p>
            <a:pPr lvl="1" eaLnBrk="1" hangingPunct="1"/>
            <a:endParaRPr lang="en-US" sz="1200" dirty="0" smtClean="0">
              <a:latin typeface="Arial" charset="0"/>
            </a:endParaRPr>
          </a:p>
          <a:p>
            <a:pPr eaLnBrk="1" hangingPunct="1"/>
            <a:r>
              <a:rPr lang="en-US" sz="3600" dirty="0" smtClean="0">
                <a:latin typeface="Arial" charset="0"/>
              </a:rPr>
              <a:t>With intent to:</a:t>
            </a:r>
          </a:p>
          <a:p>
            <a:pPr lvl="1" eaLnBrk="1" hangingPunct="1"/>
            <a:r>
              <a:rPr lang="en-US" dirty="0" smtClean="0">
                <a:latin typeface="Arial" charset="0"/>
              </a:rPr>
              <a:t> </a:t>
            </a:r>
            <a:r>
              <a:rPr lang="en-US" sz="3200" dirty="0" smtClean="0">
                <a:latin typeface="Arial" charset="0"/>
              </a:rPr>
              <a:t>Inflict emotional distress </a:t>
            </a:r>
          </a:p>
          <a:p>
            <a:pPr lvl="1" eaLnBrk="1" hangingPunct="1"/>
            <a:r>
              <a:rPr lang="en-US" sz="3200" dirty="0" smtClean="0">
                <a:latin typeface="Arial" charset="0"/>
              </a:rPr>
              <a:t> Discourage reporting (protected communication)</a:t>
            </a:r>
          </a:p>
          <a:p>
            <a:pPr eaLnBrk="1" hangingPunct="1">
              <a:buFont typeface="Arial" charset="0"/>
              <a:buNone/>
            </a:pPr>
            <a:endParaRPr lang="en-US" dirty="0" smtClean="0">
              <a:latin typeface="Arial" charset="0"/>
            </a:endParaRPr>
          </a:p>
          <a:p>
            <a:pPr eaLnBrk="1" hangingPunct="1">
              <a:buFont typeface="Arial" charset="0"/>
              <a:buNone/>
            </a:pPr>
            <a:r>
              <a:rPr lang="en-US" sz="4200" dirty="0" smtClean="0">
                <a:latin typeface="Arial" charset="0"/>
              </a:rPr>
              <a:t>   </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305797" y="6553200"/>
            <a:ext cx="914403" cy="246221"/>
          </a:xfrm>
          <a:prstGeom prst="rect">
            <a:avLst/>
          </a:prstGeom>
          <a:noFill/>
        </p:spPr>
        <p:txBody>
          <a:bodyPr wrap="square" rtlCol="0">
            <a:spAutoFit/>
          </a:bodyPr>
          <a:lstStyle/>
          <a:p>
            <a:r>
              <a:rPr lang="en-US" sz="1000" dirty="0" smtClean="0"/>
              <a:t>Retaliation</a:t>
            </a:r>
            <a:endParaRPr lang="en-US" sz="1000"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152400"/>
            <a:ext cx="8229600" cy="1143000"/>
          </a:xfrm>
        </p:spPr>
        <p:txBody>
          <a:bodyPr/>
          <a:lstStyle/>
          <a:p>
            <a:pPr eaLnBrk="1" hangingPunct="1"/>
            <a:r>
              <a:rPr lang="en-US" dirty="0" smtClean="0">
                <a:latin typeface="Arial" charset="0"/>
              </a:rPr>
              <a:t>Retaliation Defined</a:t>
            </a:r>
          </a:p>
        </p:txBody>
      </p:sp>
      <p:sp>
        <p:nvSpPr>
          <p:cNvPr id="38914" name="Content Placeholder 2"/>
          <p:cNvSpPr>
            <a:spLocks noGrp="1"/>
          </p:cNvSpPr>
          <p:nvPr>
            <p:ph idx="1"/>
          </p:nvPr>
        </p:nvSpPr>
        <p:spPr>
          <a:xfrm>
            <a:off x="457200" y="1752600"/>
            <a:ext cx="8229600" cy="4525963"/>
          </a:xfrm>
        </p:spPr>
        <p:txBody>
          <a:bodyPr/>
          <a:lstStyle/>
          <a:p>
            <a:pPr eaLnBrk="1" hangingPunct="1"/>
            <a:r>
              <a:rPr lang="en-US" sz="2800" dirty="0" smtClean="0">
                <a:latin typeface="Arial" charset="0"/>
              </a:rPr>
              <a:t>Any conduct whereby a Service member or DOD employee intentionally and without proper authority but with a nexus to military service take or threatens to take any unfavorable action or withholds or threatens to withhold a favorable action against an individual because that individual: made or was planning to report a criminal offence; engage or was preparing to engage in activity in furtherance of EEO or MEO laws or regulations; or opposed direction to engage in an action that violations law, rule, or regulation of this Order.</a:t>
            </a:r>
            <a:r>
              <a:rPr lang="en-US" sz="3200" dirty="0" smtClean="0">
                <a:latin typeface="Arial" charset="0"/>
              </a:rPr>
              <a:t>  </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305797" y="6553200"/>
            <a:ext cx="914403" cy="246221"/>
          </a:xfrm>
          <a:prstGeom prst="rect">
            <a:avLst/>
          </a:prstGeom>
          <a:noFill/>
        </p:spPr>
        <p:txBody>
          <a:bodyPr wrap="square" rtlCol="0">
            <a:spAutoFit/>
          </a:bodyPr>
          <a:lstStyle/>
          <a:p>
            <a:r>
              <a:rPr lang="en-US" sz="1000" dirty="0" smtClean="0"/>
              <a:t>Harassment</a:t>
            </a:r>
            <a:endParaRPr lang="en-US" sz="1000" dirty="0"/>
          </a:p>
        </p:txBody>
      </p:sp>
    </p:spTree>
    <p:extLst>
      <p:ext uri="{BB962C8B-B14F-4D97-AF65-F5344CB8AC3E}">
        <p14:creationId xmlns:p14="http://schemas.microsoft.com/office/powerpoint/2010/main" val="3246032275"/>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152400"/>
            <a:ext cx="8229600" cy="1143000"/>
          </a:xfrm>
        </p:spPr>
        <p:txBody>
          <a:bodyPr/>
          <a:lstStyle/>
          <a:p>
            <a:pPr eaLnBrk="1" hangingPunct="1"/>
            <a:r>
              <a:rPr lang="en-US" smtClean="0">
                <a:latin typeface="Arial" charset="0"/>
              </a:rPr>
              <a:t>Retaliation</a:t>
            </a:r>
          </a:p>
        </p:txBody>
      </p:sp>
      <p:sp>
        <p:nvSpPr>
          <p:cNvPr id="38914" name="Content Placeholder 2"/>
          <p:cNvSpPr>
            <a:spLocks noGrp="1"/>
          </p:cNvSpPr>
          <p:nvPr>
            <p:ph idx="1"/>
          </p:nvPr>
        </p:nvSpPr>
        <p:spPr>
          <a:xfrm>
            <a:off x="457200" y="1752600"/>
            <a:ext cx="8229600" cy="4525963"/>
          </a:xfrm>
        </p:spPr>
        <p:txBody>
          <a:bodyPr/>
          <a:lstStyle/>
          <a:p>
            <a:pPr eaLnBrk="1" hangingPunct="1"/>
            <a:r>
              <a:rPr lang="en-US" sz="3600" smtClean="0">
                <a:latin typeface="Arial" charset="0"/>
              </a:rPr>
              <a:t>Can manifest in the following ways:</a:t>
            </a:r>
          </a:p>
          <a:p>
            <a:pPr eaLnBrk="1" hangingPunct="1"/>
            <a:endParaRPr lang="en-US" sz="1200" smtClean="0">
              <a:latin typeface="Arial" charset="0"/>
            </a:endParaRPr>
          </a:p>
          <a:p>
            <a:pPr lvl="1" eaLnBrk="1" hangingPunct="1"/>
            <a:r>
              <a:rPr lang="en-US" sz="3200" smtClean="0">
                <a:latin typeface="Arial" charset="0"/>
              </a:rPr>
              <a:t> Reprisal or restriction</a:t>
            </a:r>
          </a:p>
          <a:p>
            <a:pPr lvl="1" eaLnBrk="1" hangingPunct="1"/>
            <a:r>
              <a:rPr lang="en-US" sz="3200" smtClean="0">
                <a:latin typeface="Arial" charset="0"/>
              </a:rPr>
              <a:t> Bullying</a:t>
            </a:r>
          </a:p>
          <a:p>
            <a:pPr lvl="1" eaLnBrk="1" hangingPunct="1"/>
            <a:r>
              <a:rPr lang="en-US" sz="3200" smtClean="0">
                <a:latin typeface="Arial" charset="0"/>
              </a:rPr>
              <a:t> Discrimination</a:t>
            </a:r>
          </a:p>
          <a:p>
            <a:pPr lvl="1" eaLnBrk="1" hangingPunct="1"/>
            <a:r>
              <a:rPr lang="en-US" sz="3200" smtClean="0">
                <a:latin typeface="Arial" charset="0"/>
              </a:rPr>
              <a:t> Hazing</a:t>
            </a:r>
          </a:p>
          <a:p>
            <a:pPr lvl="1" eaLnBrk="1" hangingPunct="1"/>
            <a:r>
              <a:rPr lang="en-US" sz="3200" smtClean="0">
                <a:latin typeface="Arial" charset="0"/>
              </a:rPr>
              <a:t> Ostracism</a:t>
            </a:r>
          </a:p>
          <a:p>
            <a:pPr lvl="1" eaLnBrk="1" hangingPunct="1"/>
            <a:r>
              <a:rPr lang="en-US" sz="3200" smtClean="0">
                <a:latin typeface="Arial" charset="0"/>
              </a:rPr>
              <a:t> Other ways</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305797" y="6553200"/>
            <a:ext cx="914403" cy="246221"/>
          </a:xfrm>
          <a:prstGeom prst="rect">
            <a:avLst/>
          </a:prstGeom>
          <a:noFill/>
        </p:spPr>
        <p:txBody>
          <a:bodyPr wrap="square" rtlCol="0">
            <a:spAutoFit/>
          </a:bodyPr>
          <a:lstStyle/>
          <a:p>
            <a:r>
              <a:rPr lang="en-US" sz="1000" dirty="0" smtClean="0"/>
              <a:t>Harassment</a:t>
            </a:r>
            <a:endParaRPr lang="en-US" sz="1000"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152400"/>
            <a:ext cx="8229600" cy="1143000"/>
          </a:xfrm>
        </p:spPr>
        <p:txBody>
          <a:bodyPr/>
          <a:lstStyle/>
          <a:p>
            <a:pPr eaLnBrk="1" hangingPunct="1"/>
            <a:r>
              <a:rPr lang="en-US" dirty="0" smtClean="0">
                <a:latin typeface="Arial" charset="0"/>
              </a:rPr>
              <a:t>Harassment Defined</a:t>
            </a:r>
          </a:p>
        </p:txBody>
      </p:sp>
      <p:sp>
        <p:nvSpPr>
          <p:cNvPr id="43010" name="Content Placeholder 2"/>
          <p:cNvSpPr>
            <a:spLocks noGrp="1"/>
          </p:cNvSpPr>
          <p:nvPr>
            <p:ph type="body" idx="1"/>
          </p:nvPr>
        </p:nvSpPr>
        <p:spPr>
          <a:xfrm>
            <a:off x="457200" y="1752600"/>
            <a:ext cx="8229600" cy="4525963"/>
          </a:xfrm>
        </p:spPr>
        <p:txBody>
          <a:bodyPr/>
          <a:lstStyle/>
          <a:p>
            <a:pPr marL="0" lvl="0" indent="0" eaLnBrk="1" hangingPunct="1">
              <a:spcBef>
                <a:spcPct val="30000"/>
              </a:spcBef>
              <a:buNone/>
            </a:pPr>
            <a:r>
              <a:rPr lang="en-US" sz="2400" dirty="0">
                <a:solidFill>
                  <a:prstClr val="black"/>
                </a:solidFill>
              </a:rPr>
              <a:t>Any conduct whereby a Service member or DOD employee knowingly, recklessly or intentionally and without proper authority but with a nexus to military service engage in conduct that is </a:t>
            </a:r>
            <a:r>
              <a:rPr lang="en-US" sz="2400" b="1" dirty="0">
                <a:solidFill>
                  <a:prstClr val="black"/>
                </a:solidFill>
              </a:rPr>
              <a:t>unwelcome or offensive</a:t>
            </a:r>
            <a:r>
              <a:rPr lang="en-US" sz="2400" dirty="0">
                <a:solidFill>
                  <a:prstClr val="black"/>
                </a:solidFill>
              </a:rPr>
              <a:t> to a reasonable person or that is </a:t>
            </a:r>
            <a:r>
              <a:rPr lang="en-US" sz="2400" b="1" dirty="0">
                <a:solidFill>
                  <a:prstClr val="black"/>
                </a:solidFill>
              </a:rPr>
              <a:t>unwelcome and based on race, color, religion, sex (to include gender identity), national origin, or sexual orientation</a:t>
            </a:r>
            <a:r>
              <a:rPr lang="en-US" sz="2400" dirty="0">
                <a:solidFill>
                  <a:prstClr val="black"/>
                </a:solidFill>
              </a:rPr>
              <a:t>, and where (1) </a:t>
            </a:r>
            <a:r>
              <a:rPr lang="en-US" sz="2400" b="1" dirty="0">
                <a:solidFill>
                  <a:prstClr val="black"/>
                </a:solidFill>
              </a:rPr>
              <a:t>enduring the unwelcome or offensive conduct becomes a condition of continued employment or service</a:t>
            </a:r>
            <a:r>
              <a:rPr lang="en-US" sz="2400" dirty="0">
                <a:solidFill>
                  <a:prstClr val="black"/>
                </a:solidFill>
              </a:rPr>
              <a:t>, or (2) the conduct is severe or pervasive enough to </a:t>
            </a:r>
            <a:r>
              <a:rPr lang="en-US" sz="2400" b="1" dirty="0">
                <a:solidFill>
                  <a:prstClr val="black"/>
                </a:solidFill>
              </a:rPr>
              <a:t>create a work environment</a:t>
            </a:r>
            <a:r>
              <a:rPr lang="en-US" sz="2400" dirty="0">
                <a:solidFill>
                  <a:prstClr val="black"/>
                </a:solidFill>
              </a:rPr>
              <a:t> that a </a:t>
            </a:r>
            <a:r>
              <a:rPr lang="en-US" sz="2400" b="1" dirty="0">
                <a:solidFill>
                  <a:prstClr val="black"/>
                </a:solidFill>
              </a:rPr>
              <a:t>reasonable person would consider intimidating, hostile</a:t>
            </a:r>
            <a:r>
              <a:rPr lang="en-US" sz="2400" dirty="0">
                <a:solidFill>
                  <a:prstClr val="black"/>
                </a:solidFill>
              </a:rPr>
              <a:t>, abusive or as otherwise having an adverse impact on the unit.</a:t>
            </a:r>
          </a:p>
          <a:p>
            <a:pPr eaLnBrk="1" hangingPunct="1"/>
            <a:endParaRPr lang="en-US" sz="4800" dirty="0" smtClean="0"/>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flipH="1">
            <a:off x="8077196" y="6553200"/>
            <a:ext cx="1295404" cy="246221"/>
          </a:xfrm>
          <a:prstGeom prst="rect">
            <a:avLst/>
          </a:prstGeom>
          <a:noFill/>
        </p:spPr>
        <p:txBody>
          <a:bodyPr wrap="square" rtlCol="0">
            <a:spAutoFit/>
          </a:bodyPr>
          <a:lstStyle/>
          <a:p>
            <a:r>
              <a:rPr lang="en-US" sz="1000" dirty="0" smtClean="0"/>
              <a:t>Harassment Ex.</a:t>
            </a:r>
            <a:endParaRPr lang="en-US" sz="1000" dirty="0"/>
          </a:p>
        </p:txBody>
      </p:sp>
    </p:spTree>
    <p:extLst>
      <p:ext uri="{BB962C8B-B14F-4D97-AF65-F5344CB8AC3E}">
        <p14:creationId xmlns:p14="http://schemas.microsoft.com/office/powerpoint/2010/main" val="3214291936"/>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152400"/>
            <a:ext cx="8229600" cy="1143000"/>
          </a:xfrm>
        </p:spPr>
        <p:txBody>
          <a:bodyPr/>
          <a:lstStyle/>
          <a:p>
            <a:pPr eaLnBrk="1" hangingPunct="1"/>
            <a:r>
              <a:rPr lang="en-US" smtClean="0">
                <a:latin typeface="Arial" charset="0"/>
              </a:rPr>
              <a:t>Harassment</a:t>
            </a:r>
          </a:p>
        </p:txBody>
      </p:sp>
      <p:sp>
        <p:nvSpPr>
          <p:cNvPr id="43010" name="Content Placeholder 2"/>
          <p:cNvSpPr>
            <a:spLocks noGrp="1"/>
          </p:cNvSpPr>
          <p:nvPr>
            <p:ph type="body" idx="1"/>
          </p:nvPr>
        </p:nvSpPr>
        <p:spPr>
          <a:xfrm>
            <a:off x="457200" y="1752600"/>
            <a:ext cx="8229600" cy="4525963"/>
          </a:xfrm>
        </p:spPr>
        <p:txBody>
          <a:bodyPr/>
          <a:lstStyle/>
          <a:p>
            <a:pPr eaLnBrk="1" hangingPunct="1"/>
            <a:r>
              <a:rPr lang="en-US" sz="4000" smtClean="0">
                <a:latin typeface="Arial" charset="0"/>
              </a:rPr>
              <a:t>Unwelcome or Offensive Conduct</a:t>
            </a:r>
          </a:p>
          <a:p>
            <a:pPr eaLnBrk="1" hangingPunct="1"/>
            <a:endParaRPr lang="en-US" sz="4000" smtClean="0">
              <a:latin typeface="Arial" charset="0"/>
            </a:endParaRPr>
          </a:p>
          <a:p>
            <a:pPr eaLnBrk="1" hangingPunct="1"/>
            <a:r>
              <a:rPr lang="en-US" sz="4000" smtClean="0">
                <a:latin typeface="Arial" charset="0"/>
              </a:rPr>
              <a:t>Unwelcome Conduct based on:</a:t>
            </a:r>
          </a:p>
          <a:p>
            <a:pPr lvl="1" eaLnBrk="1" hangingPunct="1">
              <a:buFont typeface="Arial" charset="0"/>
              <a:buNone/>
            </a:pPr>
            <a:endParaRPr lang="en-US" sz="3600" smtClean="0">
              <a:latin typeface="Arial" charset="0"/>
            </a:endParaRPr>
          </a:p>
          <a:p>
            <a:pPr eaLnBrk="1" hangingPunct="1"/>
            <a:endParaRPr lang="en-US" sz="4000" smtClean="0">
              <a:latin typeface="Arial" charset="0"/>
            </a:endParaRPr>
          </a:p>
          <a:p>
            <a:pPr eaLnBrk="1" hangingPunct="1"/>
            <a:endParaRPr lang="en-US" sz="4800" smtClean="0"/>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012" name="Text Box 9"/>
          <p:cNvSpPr txBox="1">
            <a:spLocks noChangeArrowheads="1"/>
          </p:cNvSpPr>
          <p:nvPr/>
        </p:nvSpPr>
        <p:spPr bwMode="auto">
          <a:xfrm>
            <a:off x="685800" y="4227513"/>
            <a:ext cx="3125788" cy="1563687"/>
          </a:xfrm>
          <a:prstGeom prst="rect">
            <a:avLst/>
          </a:prstGeom>
          <a:noFill/>
          <a:ln w="9525">
            <a:noFill/>
            <a:miter lim="800000"/>
            <a:headEnd/>
            <a:tailEnd/>
          </a:ln>
        </p:spPr>
        <p:txBody>
          <a:bodyPr wrap="none">
            <a:spAutoFit/>
          </a:bodyPr>
          <a:lstStyle/>
          <a:p>
            <a:r>
              <a:rPr lang="en-US" sz="3200" dirty="0"/>
              <a:t>- Race</a:t>
            </a:r>
          </a:p>
          <a:p>
            <a:r>
              <a:rPr lang="en-US" sz="3200" dirty="0"/>
              <a:t>- Color</a:t>
            </a:r>
          </a:p>
          <a:p>
            <a:r>
              <a:rPr lang="en-US" sz="3200" dirty="0"/>
              <a:t>- National Origin</a:t>
            </a:r>
          </a:p>
        </p:txBody>
      </p:sp>
      <p:sp>
        <p:nvSpPr>
          <p:cNvPr id="43013" name="Text Box 10"/>
          <p:cNvSpPr txBox="1">
            <a:spLocks noChangeArrowheads="1"/>
          </p:cNvSpPr>
          <p:nvPr/>
        </p:nvSpPr>
        <p:spPr bwMode="auto">
          <a:xfrm>
            <a:off x="4313238" y="4227513"/>
            <a:ext cx="4297362" cy="1563687"/>
          </a:xfrm>
          <a:prstGeom prst="rect">
            <a:avLst/>
          </a:prstGeom>
          <a:noFill/>
          <a:ln w="9525">
            <a:noFill/>
            <a:miter lim="800000"/>
            <a:headEnd/>
            <a:tailEnd/>
          </a:ln>
        </p:spPr>
        <p:txBody>
          <a:bodyPr wrap="none">
            <a:spAutoFit/>
          </a:bodyPr>
          <a:lstStyle/>
          <a:p>
            <a:r>
              <a:rPr lang="en-US" sz="3200" dirty="0"/>
              <a:t>- Sex (Gender Identity)</a:t>
            </a:r>
          </a:p>
          <a:p>
            <a:r>
              <a:rPr lang="en-US" sz="3200" dirty="0"/>
              <a:t>- Sexual Orientation</a:t>
            </a:r>
          </a:p>
          <a:p>
            <a:r>
              <a:rPr lang="en-US" sz="3200" dirty="0"/>
              <a:t>- Religion</a:t>
            </a:r>
          </a:p>
        </p:txBody>
      </p:sp>
      <p:sp>
        <p:nvSpPr>
          <p:cNvPr id="43014" name="Text Box 5"/>
          <p:cNvSpPr txBox="1">
            <a:spLocks noChangeArrowheads="1"/>
          </p:cNvSpPr>
          <p:nvPr/>
        </p:nvSpPr>
        <p:spPr bwMode="auto">
          <a:xfrm>
            <a:off x="3810000" y="2514600"/>
            <a:ext cx="595035" cy="646331"/>
          </a:xfrm>
          <a:prstGeom prst="rect">
            <a:avLst/>
          </a:prstGeom>
          <a:noFill/>
          <a:ln w="9525">
            <a:noFill/>
            <a:miter lim="800000"/>
            <a:headEnd/>
            <a:tailEnd/>
          </a:ln>
        </p:spPr>
        <p:txBody>
          <a:bodyPr wrap="none">
            <a:spAutoFit/>
          </a:bodyPr>
          <a:lstStyle/>
          <a:p>
            <a:r>
              <a:rPr lang="en-US" sz="3600" dirty="0"/>
              <a:t>o</a:t>
            </a:r>
            <a:r>
              <a:rPr lang="en-US" sz="3600" dirty="0" smtClean="0"/>
              <a:t>r</a:t>
            </a:r>
            <a:endParaRPr lang="en-US" sz="3600" dirty="0"/>
          </a:p>
        </p:txBody>
      </p:sp>
      <p:sp>
        <p:nvSpPr>
          <p:cNvPr id="8" name="TextBox 7"/>
          <p:cNvSpPr txBox="1"/>
          <p:nvPr/>
        </p:nvSpPr>
        <p:spPr>
          <a:xfrm flipH="1">
            <a:off x="8077196" y="6553200"/>
            <a:ext cx="1295404" cy="246221"/>
          </a:xfrm>
          <a:prstGeom prst="rect">
            <a:avLst/>
          </a:prstGeom>
          <a:noFill/>
        </p:spPr>
        <p:txBody>
          <a:bodyPr wrap="square" rtlCol="0">
            <a:spAutoFit/>
          </a:bodyPr>
          <a:lstStyle/>
          <a:p>
            <a:r>
              <a:rPr lang="en-US" sz="1000" dirty="0" smtClean="0"/>
              <a:t>Harassment Ex.</a:t>
            </a:r>
            <a:endParaRPr lang="en-US" sz="1000"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152400"/>
            <a:ext cx="8229600" cy="1143000"/>
          </a:xfrm>
        </p:spPr>
        <p:txBody>
          <a:bodyPr/>
          <a:lstStyle/>
          <a:p>
            <a:pPr eaLnBrk="1" hangingPunct="1"/>
            <a:r>
              <a:rPr lang="en-US" dirty="0" smtClean="0">
                <a:latin typeface="Arial" charset="0"/>
              </a:rPr>
              <a:t>Overview</a:t>
            </a:r>
          </a:p>
        </p:txBody>
      </p:sp>
      <p:sp>
        <p:nvSpPr>
          <p:cNvPr id="18434" name="Content Placeholder 2"/>
          <p:cNvSpPr>
            <a:spLocks noGrp="1"/>
          </p:cNvSpPr>
          <p:nvPr>
            <p:ph idx="1"/>
          </p:nvPr>
        </p:nvSpPr>
        <p:spPr>
          <a:xfrm>
            <a:off x="457200" y="1722438"/>
            <a:ext cx="8229600" cy="4525962"/>
          </a:xfrm>
        </p:spPr>
        <p:txBody>
          <a:bodyPr/>
          <a:lstStyle/>
          <a:p>
            <a:pPr eaLnBrk="1" hangingPunct="1"/>
            <a:r>
              <a:rPr lang="en-US" dirty="0" smtClean="0">
                <a:solidFill>
                  <a:srgbClr val="000000"/>
                </a:solidFill>
                <a:latin typeface="Arial" charset="0"/>
              </a:rPr>
              <a:t>CMC Intent</a:t>
            </a:r>
          </a:p>
          <a:p>
            <a:pPr eaLnBrk="1" hangingPunct="1"/>
            <a:endParaRPr lang="en-US" sz="1200" dirty="0" smtClean="0">
              <a:solidFill>
                <a:srgbClr val="000000"/>
              </a:solidFill>
              <a:latin typeface="Arial" charset="0"/>
            </a:endParaRPr>
          </a:p>
          <a:p>
            <a:pPr eaLnBrk="1" hangingPunct="1"/>
            <a:r>
              <a:rPr lang="en-US" dirty="0" smtClean="0">
                <a:solidFill>
                  <a:srgbClr val="000000"/>
                </a:solidFill>
                <a:latin typeface="Arial" charset="0"/>
              </a:rPr>
              <a:t>Punitive Provisions</a:t>
            </a:r>
          </a:p>
          <a:p>
            <a:pPr eaLnBrk="1" hangingPunct="1"/>
            <a:endParaRPr lang="en-US" sz="1200" dirty="0" smtClean="0">
              <a:solidFill>
                <a:srgbClr val="000000"/>
              </a:solidFill>
              <a:latin typeface="Arial" charset="0"/>
            </a:endParaRPr>
          </a:p>
          <a:p>
            <a:pPr eaLnBrk="1" hangingPunct="1"/>
            <a:r>
              <a:rPr lang="en-US" dirty="0" smtClean="0">
                <a:solidFill>
                  <a:srgbClr val="000000"/>
                </a:solidFill>
                <a:latin typeface="Arial" charset="0"/>
              </a:rPr>
              <a:t>Effects of PAC on Individuals and Units</a:t>
            </a:r>
          </a:p>
          <a:p>
            <a:pPr eaLnBrk="1" hangingPunct="1"/>
            <a:endParaRPr lang="en-US" sz="1200" dirty="0" smtClean="0">
              <a:solidFill>
                <a:srgbClr val="000000"/>
              </a:solidFill>
              <a:latin typeface="Arial" charset="0"/>
            </a:endParaRPr>
          </a:p>
          <a:p>
            <a:pPr eaLnBrk="1" hangingPunct="1"/>
            <a:r>
              <a:rPr lang="en-US" dirty="0" smtClean="0">
                <a:solidFill>
                  <a:srgbClr val="000000"/>
                </a:solidFill>
                <a:latin typeface="Arial" charset="0"/>
              </a:rPr>
              <a:t>Reporting Options</a:t>
            </a:r>
          </a:p>
          <a:p>
            <a:pPr eaLnBrk="1" hangingPunct="1"/>
            <a:endParaRPr lang="en-US" sz="1200" dirty="0" smtClean="0">
              <a:solidFill>
                <a:srgbClr val="000000"/>
              </a:solidFill>
              <a:latin typeface="Arial" charset="0"/>
            </a:endParaRPr>
          </a:p>
          <a:p>
            <a:pPr eaLnBrk="1" hangingPunct="1"/>
            <a:r>
              <a:rPr lang="en-US" dirty="0" smtClean="0">
                <a:solidFill>
                  <a:srgbClr val="000000"/>
                </a:solidFill>
                <a:latin typeface="Arial" charset="0"/>
              </a:rPr>
              <a:t>Roles and Responsibilities</a:t>
            </a:r>
          </a:p>
          <a:p>
            <a:pPr eaLnBrk="1" hangingPunct="1"/>
            <a:endParaRPr lang="en-US" sz="1200" dirty="0" smtClean="0">
              <a:solidFill>
                <a:srgbClr val="000000"/>
              </a:solidFill>
              <a:latin typeface="Arial" charset="0"/>
            </a:endParaRPr>
          </a:p>
          <a:p>
            <a:pPr eaLnBrk="1" hangingPunct="1"/>
            <a:r>
              <a:rPr lang="en-US" dirty="0" smtClean="0">
                <a:solidFill>
                  <a:srgbClr val="000000"/>
                </a:solidFill>
                <a:latin typeface="Arial" charset="0"/>
              </a:rPr>
              <a:t>Climate Assessment</a:t>
            </a:r>
          </a:p>
          <a:p>
            <a:pPr eaLnBrk="1" hangingPunct="1"/>
            <a:endParaRPr lang="en-US" dirty="0" smtClean="0"/>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228600"/>
            <a:ext cx="8229600" cy="1143000"/>
          </a:xfrm>
        </p:spPr>
        <p:txBody>
          <a:bodyPr/>
          <a:lstStyle/>
          <a:p>
            <a:pPr eaLnBrk="1" hangingPunct="1"/>
            <a:r>
              <a:rPr lang="en-US" smtClean="0">
                <a:latin typeface="Arial" charset="0"/>
              </a:rPr>
              <a:t>Examples of Harassment</a:t>
            </a:r>
          </a:p>
        </p:txBody>
      </p:sp>
      <p:sp>
        <p:nvSpPr>
          <p:cNvPr id="37890" name="Content Placeholder 2"/>
          <p:cNvSpPr>
            <a:spLocks noGrp="1"/>
          </p:cNvSpPr>
          <p:nvPr>
            <p:ph idx="1"/>
          </p:nvPr>
        </p:nvSpPr>
        <p:spPr>
          <a:xfrm>
            <a:off x="457200" y="2027237"/>
            <a:ext cx="8686800" cy="4525963"/>
          </a:xfrm>
        </p:spPr>
        <p:txBody>
          <a:bodyPr/>
          <a:lstStyle/>
          <a:p>
            <a:pPr eaLnBrk="1" hangingPunct="1"/>
            <a:r>
              <a:rPr lang="en-US" sz="3600" dirty="0" smtClean="0">
                <a:latin typeface="Arial" charset="0"/>
              </a:rPr>
              <a:t>Offensive Jokes</a:t>
            </a:r>
          </a:p>
          <a:p>
            <a:pPr eaLnBrk="1" hangingPunct="1"/>
            <a:endParaRPr lang="en-US" sz="1200" dirty="0" smtClean="0">
              <a:latin typeface="Arial" charset="0"/>
            </a:endParaRPr>
          </a:p>
          <a:p>
            <a:pPr eaLnBrk="1" hangingPunct="1"/>
            <a:r>
              <a:rPr lang="en-US" sz="3600" dirty="0" smtClean="0">
                <a:latin typeface="Arial" charset="0"/>
              </a:rPr>
              <a:t>Slurs</a:t>
            </a:r>
          </a:p>
          <a:p>
            <a:pPr eaLnBrk="1" hangingPunct="1"/>
            <a:endParaRPr lang="en-US" sz="1200" dirty="0" smtClean="0">
              <a:latin typeface="Arial" charset="0"/>
            </a:endParaRPr>
          </a:p>
          <a:p>
            <a:pPr eaLnBrk="1" hangingPunct="1"/>
            <a:r>
              <a:rPr lang="en-US" sz="3600" dirty="0" smtClean="0">
                <a:latin typeface="Arial" charset="0"/>
              </a:rPr>
              <a:t>Name calling</a:t>
            </a:r>
          </a:p>
          <a:p>
            <a:pPr eaLnBrk="1" hangingPunct="1"/>
            <a:endParaRPr lang="en-US" sz="1200" dirty="0" smtClean="0">
              <a:latin typeface="Arial" charset="0"/>
            </a:endParaRPr>
          </a:p>
          <a:p>
            <a:pPr eaLnBrk="1" hangingPunct="1"/>
            <a:r>
              <a:rPr lang="en-US" sz="3600" dirty="0" smtClean="0">
                <a:latin typeface="Arial" charset="0"/>
              </a:rPr>
              <a:t>Display/transmit derogatory or demeaning objects/pictures</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686797" y="6553200"/>
            <a:ext cx="914403" cy="246221"/>
          </a:xfrm>
          <a:prstGeom prst="rect">
            <a:avLst/>
          </a:prstGeom>
          <a:noFill/>
        </p:spPr>
        <p:txBody>
          <a:bodyPr wrap="square" rtlCol="0">
            <a:spAutoFit/>
          </a:bodyPr>
          <a:lstStyle/>
          <a:p>
            <a:r>
              <a:rPr lang="en-US" sz="1000" dirty="0" smtClean="0"/>
              <a:t>SH</a:t>
            </a:r>
            <a:endParaRPr lang="en-US" sz="1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2000"/>
                                        <p:tgtEl>
                                          <p:spTgt spid="378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0">
                                            <p:txEl>
                                              <p:pRg st="2" end="2"/>
                                            </p:txEl>
                                          </p:spTgt>
                                        </p:tgtEl>
                                        <p:attrNameLst>
                                          <p:attrName>style.visibility</p:attrName>
                                        </p:attrNameLst>
                                      </p:cBhvr>
                                      <p:to>
                                        <p:strVal val="visible"/>
                                      </p:to>
                                    </p:set>
                                    <p:animEffect transition="in" filter="fade">
                                      <p:cBhvr>
                                        <p:cTn id="12" dur="2000"/>
                                        <p:tgtEl>
                                          <p:spTgt spid="378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0">
                                            <p:txEl>
                                              <p:pRg st="4" end="4"/>
                                            </p:txEl>
                                          </p:spTgt>
                                        </p:tgtEl>
                                        <p:attrNameLst>
                                          <p:attrName>style.visibility</p:attrName>
                                        </p:attrNameLst>
                                      </p:cBhvr>
                                      <p:to>
                                        <p:strVal val="visible"/>
                                      </p:to>
                                    </p:set>
                                    <p:animEffect transition="in" filter="fade">
                                      <p:cBhvr>
                                        <p:cTn id="17" dur="2000"/>
                                        <p:tgtEl>
                                          <p:spTgt spid="3789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0">
                                            <p:txEl>
                                              <p:pRg st="6" end="6"/>
                                            </p:txEl>
                                          </p:spTgt>
                                        </p:tgtEl>
                                        <p:attrNameLst>
                                          <p:attrName>style.visibility</p:attrName>
                                        </p:attrNameLst>
                                      </p:cBhvr>
                                      <p:to>
                                        <p:strVal val="visible"/>
                                      </p:to>
                                    </p:set>
                                    <p:animEffect transition="in" filter="fade">
                                      <p:cBhvr>
                                        <p:cTn id="22" dur="2000"/>
                                        <p:tgtEl>
                                          <p:spTgt spid="378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152400"/>
            <a:ext cx="8229600" cy="1143000"/>
          </a:xfrm>
        </p:spPr>
        <p:txBody>
          <a:bodyPr/>
          <a:lstStyle/>
          <a:p>
            <a:pPr eaLnBrk="1" hangingPunct="1"/>
            <a:r>
              <a:rPr lang="en-US" dirty="0" smtClean="0">
                <a:latin typeface="Arial" charset="0"/>
              </a:rPr>
              <a:t>Sexual Harassment (SH) Defined</a:t>
            </a:r>
          </a:p>
        </p:txBody>
      </p:sp>
      <p:sp>
        <p:nvSpPr>
          <p:cNvPr id="47106" name="Content Placeholder 2"/>
          <p:cNvSpPr>
            <a:spLocks noGrp="1"/>
          </p:cNvSpPr>
          <p:nvPr>
            <p:ph type="body" idx="1"/>
          </p:nvPr>
        </p:nvSpPr>
        <p:spPr>
          <a:xfrm>
            <a:off x="457200" y="1874837"/>
            <a:ext cx="8686800" cy="4525963"/>
          </a:xfrm>
        </p:spPr>
        <p:txBody>
          <a:bodyPr/>
          <a:lstStyle/>
          <a:p>
            <a:pPr marL="457200" lvl="1" indent="0" eaLnBrk="1" hangingPunct="1">
              <a:buNone/>
            </a:pPr>
            <a:r>
              <a:rPr lang="en-US" dirty="0" smtClean="0">
                <a:latin typeface="Arial" charset="0"/>
              </a:rPr>
              <a:t>Knowing</a:t>
            </a:r>
            <a:r>
              <a:rPr lang="en-US" dirty="0">
                <a:latin typeface="Arial" charset="0"/>
              </a:rPr>
              <a:t>, reckless, or intentional conduct with a nexus to military service </a:t>
            </a:r>
            <a:r>
              <a:rPr lang="en-US" dirty="0" smtClean="0">
                <a:latin typeface="Arial" charset="0"/>
              </a:rPr>
              <a:t>that:</a:t>
            </a:r>
          </a:p>
          <a:p>
            <a:pPr marL="971550" lvl="1" indent="-514350" eaLnBrk="1" hangingPunct="1">
              <a:buFont typeface="+mj-lt"/>
              <a:buAutoNum type="arabicPeriod"/>
            </a:pPr>
            <a:r>
              <a:rPr lang="en-US" sz="2000" dirty="0" smtClean="0">
                <a:latin typeface="Arial" panose="020B0604020202020204" pitchFamily="34" charset="0"/>
                <a:cs typeface="Arial" panose="020B0604020202020204" pitchFamily="34" charset="0"/>
              </a:rPr>
              <a:t>Involves </a:t>
            </a:r>
            <a:r>
              <a:rPr lang="en-US" sz="2000" dirty="0">
                <a:latin typeface="Arial" panose="020B0604020202020204" pitchFamily="34" charset="0"/>
                <a:cs typeface="Arial" panose="020B0604020202020204" pitchFamily="34" charset="0"/>
              </a:rPr>
              <a:t>unwelcome sexual advances, requests for sexual favors, and deliberate or repeated offensive comments or gestures of a sexual nature</a:t>
            </a:r>
            <a:r>
              <a:rPr lang="en-US" sz="2000" dirty="0" smtClean="0">
                <a:latin typeface="Arial" panose="020B0604020202020204" pitchFamily="34" charset="0"/>
                <a:cs typeface="Arial" panose="020B0604020202020204" pitchFamily="34" charset="0"/>
              </a:rPr>
              <a:t> </a:t>
            </a:r>
          </a:p>
          <a:p>
            <a:pPr marL="971550" lvl="1" indent="-514350" eaLnBrk="1" hangingPunct="1">
              <a:buFont typeface="+mj-lt"/>
              <a:buAutoNum type="arabicPeriod"/>
            </a:pPr>
            <a:r>
              <a:rPr lang="en-US" sz="2000" dirty="0">
                <a:latin typeface="Arial" charset="0"/>
              </a:rPr>
              <a:t>Any knowing, reckless, or intentional use or condonation, by any person in a supervisory or command position, of any form of sexual behavior to control, influence, or affect the career, pay, or job of a Service member or DOD employee.</a:t>
            </a:r>
          </a:p>
          <a:p>
            <a:pPr marL="971550" lvl="1" indent="-514350" eaLnBrk="1" hangingPunct="1">
              <a:buFont typeface="+mj-lt"/>
              <a:buAutoNum type="arabicPeriod"/>
            </a:pPr>
            <a:r>
              <a:rPr lang="en-US" sz="2000" dirty="0">
                <a:latin typeface="Arial" charset="0"/>
              </a:rPr>
              <a:t>Any conduct whereby a Service member or DOD employee knowingly, recklessly, or intentionally and without proper authority but with a nexus to military service makes deliberate or repeated unwelcome verbal comments or gestures of a sexual nature.</a:t>
            </a:r>
            <a:endParaRPr lang="en-US" sz="2000" dirty="0" smtClean="0">
              <a:latin typeface="Arial" charset="0"/>
            </a:endParaRPr>
          </a:p>
          <a:p>
            <a:pPr lvl="1" eaLnBrk="1" hangingPunct="1">
              <a:buFont typeface="Arial" charset="0"/>
              <a:buNone/>
            </a:pPr>
            <a:endParaRPr lang="en-US" sz="4400" dirty="0" smtClean="0">
              <a:latin typeface="Arial" charset="0"/>
            </a:endParaRP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534397" y="6553200"/>
            <a:ext cx="914403" cy="246221"/>
          </a:xfrm>
          <a:prstGeom prst="rect">
            <a:avLst/>
          </a:prstGeom>
          <a:noFill/>
        </p:spPr>
        <p:txBody>
          <a:bodyPr wrap="square" rtlCol="0">
            <a:spAutoFit/>
          </a:bodyPr>
          <a:lstStyle/>
          <a:p>
            <a:r>
              <a:rPr lang="en-US" sz="1000" dirty="0" smtClean="0"/>
              <a:t>SH Ex.</a:t>
            </a:r>
            <a:endParaRPr lang="en-US" sz="1000" dirty="0"/>
          </a:p>
        </p:txBody>
      </p:sp>
    </p:spTree>
    <p:extLst>
      <p:ext uri="{BB962C8B-B14F-4D97-AF65-F5344CB8AC3E}">
        <p14:creationId xmlns:p14="http://schemas.microsoft.com/office/powerpoint/2010/main" val="1401821690"/>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152400"/>
            <a:ext cx="8229600" cy="1143000"/>
          </a:xfrm>
        </p:spPr>
        <p:txBody>
          <a:bodyPr/>
          <a:lstStyle/>
          <a:p>
            <a:pPr eaLnBrk="1" hangingPunct="1"/>
            <a:r>
              <a:rPr lang="en-US" smtClean="0">
                <a:latin typeface="Arial" charset="0"/>
              </a:rPr>
              <a:t>Sexual Harassment (SH)</a:t>
            </a:r>
          </a:p>
        </p:txBody>
      </p:sp>
      <p:sp>
        <p:nvSpPr>
          <p:cNvPr id="47106" name="Content Placeholder 2"/>
          <p:cNvSpPr>
            <a:spLocks noGrp="1"/>
          </p:cNvSpPr>
          <p:nvPr>
            <p:ph type="body" idx="1"/>
          </p:nvPr>
        </p:nvSpPr>
        <p:spPr>
          <a:xfrm>
            <a:off x="457200" y="1874837"/>
            <a:ext cx="8686800" cy="4525963"/>
          </a:xfrm>
        </p:spPr>
        <p:txBody>
          <a:bodyPr/>
          <a:lstStyle/>
          <a:p>
            <a:pPr eaLnBrk="1" hangingPunct="1"/>
            <a:r>
              <a:rPr lang="en-US" sz="3600" dirty="0" smtClean="0">
                <a:latin typeface="Arial" charset="0"/>
              </a:rPr>
              <a:t>Unwanted or Unwelcomed</a:t>
            </a:r>
          </a:p>
          <a:p>
            <a:pPr eaLnBrk="1" hangingPunct="1"/>
            <a:endParaRPr lang="en-US" sz="1400" dirty="0" smtClean="0">
              <a:latin typeface="Arial" charset="0"/>
            </a:endParaRPr>
          </a:p>
          <a:p>
            <a:pPr lvl="1" eaLnBrk="1" hangingPunct="1"/>
            <a:r>
              <a:rPr lang="en-US" sz="3200" dirty="0" smtClean="0">
                <a:latin typeface="Arial" charset="0"/>
              </a:rPr>
              <a:t> Gestures</a:t>
            </a:r>
          </a:p>
          <a:p>
            <a:pPr lvl="1" eaLnBrk="1" hangingPunct="1"/>
            <a:r>
              <a:rPr lang="en-US" sz="3200" dirty="0" smtClean="0">
                <a:latin typeface="Arial" charset="0"/>
              </a:rPr>
              <a:t> Comments</a:t>
            </a:r>
          </a:p>
          <a:p>
            <a:pPr lvl="1" eaLnBrk="1" hangingPunct="1"/>
            <a:r>
              <a:rPr lang="en-US" sz="3200" dirty="0" smtClean="0">
                <a:latin typeface="Arial" charset="0"/>
              </a:rPr>
              <a:t> Advances</a:t>
            </a:r>
          </a:p>
          <a:p>
            <a:pPr lvl="1" eaLnBrk="1" hangingPunct="1"/>
            <a:r>
              <a:rPr lang="en-US" sz="3200" dirty="0" smtClean="0">
                <a:latin typeface="Arial" charset="0"/>
              </a:rPr>
              <a:t> Requests for favors</a:t>
            </a:r>
          </a:p>
          <a:p>
            <a:pPr lvl="1" eaLnBrk="1" hangingPunct="1"/>
            <a:endParaRPr lang="en-US" sz="1200" dirty="0" smtClean="0">
              <a:latin typeface="Arial" charset="0"/>
            </a:endParaRPr>
          </a:p>
          <a:p>
            <a:pPr eaLnBrk="1" hangingPunct="1"/>
            <a:r>
              <a:rPr lang="en-US" sz="3600" dirty="0" smtClean="0">
                <a:latin typeface="Arial" charset="0"/>
              </a:rPr>
              <a:t>Creates Hostile/Offensive Environment</a:t>
            </a:r>
          </a:p>
          <a:p>
            <a:pPr lvl="1" eaLnBrk="1" hangingPunct="1"/>
            <a:endParaRPr lang="en-US" sz="4400" dirty="0" smtClean="0">
              <a:latin typeface="Arial" charset="0"/>
            </a:endParaRPr>
          </a:p>
          <a:p>
            <a:pPr lvl="1" eaLnBrk="1" hangingPunct="1">
              <a:buFont typeface="Arial" charset="0"/>
              <a:buNone/>
            </a:pPr>
            <a:endParaRPr lang="en-US" sz="4400" dirty="0" smtClean="0">
              <a:latin typeface="Arial" charset="0"/>
            </a:endParaRP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534397" y="6553200"/>
            <a:ext cx="914403" cy="246221"/>
          </a:xfrm>
          <a:prstGeom prst="rect">
            <a:avLst/>
          </a:prstGeom>
          <a:noFill/>
        </p:spPr>
        <p:txBody>
          <a:bodyPr wrap="square" rtlCol="0">
            <a:spAutoFit/>
          </a:bodyPr>
          <a:lstStyle/>
          <a:p>
            <a:r>
              <a:rPr lang="en-US" sz="1000" dirty="0" smtClean="0"/>
              <a:t>SH Ex.</a:t>
            </a:r>
            <a:endParaRPr lang="en-US" sz="1000"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a:xfrm>
            <a:off x="457200" y="152400"/>
            <a:ext cx="8229600" cy="1143000"/>
          </a:xfrm>
        </p:spPr>
        <p:txBody>
          <a:bodyPr/>
          <a:lstStyle/>
          <a:p>
            <a:pPr eaLnBrk="1" hangingPunct="1"/>
            <a:r>
              <a:rPr lang="en-US" smtClean="0">
                <a:latin typeface="Arial" charset="0"/>
              </a:rPr>
              <a:t>Examples of SH</a:t>
            </a:r>
          </a:p>
        </p:txBody>
      </p:sp>
      <p:sp>
        <p:nvSpPr>
          <p:cNvPr id="40962" name="Content Placeholder 2"/>
          <p:cNvSpPr>
            <a:spLocks noGrp="1"/>
          </p:cNvSpPr>
          <p:nvPr>
            <p:ph idx="4294967295"/>
          </p:nvPr>
        </p:nvSpPr>
        <p:spPr>
          <a:xfrm>
            <a:off x="381000" y="1752600"/>
            <a:ext cx="8229600" cy="4525963"/>
          </a:xfrm>
        </p:spPr>
        <p:txBody>
          <a:bodyPr/>
          <a:lstStyle/>
          <a:p>
            <a:pPr eaLnBrk="1" hangingPunct="1"/>
            <a:r>
              <a:rPr lang="en-US" sz="3600" dirty="0" smtClean="0">
                <a:latin typeface="Arial" charset="0"/>
              </a:rPr>
              <a:t>Quid Pro Quo</a:t>
            </a:r>
          </a:p>
          <a:p>
            <a:pPr eaLnBrk="1" hangingPunct="1"/>
            <a:endParaRPr lang="en-US" sz="1200" dirty="0" smtClean="0">
              <a:latin typeface="Arial" charset="0"/>
            </a:endParaRPr>
          </a:p>
          <a:p>
            <a:pPr eaLnBrk="1" hangingPunct="1"/>
            <a:r>
              <a:rPr lang="en-US" sz="3600" dirty="0" smtClean="0">
                <a:latin typeface="Arial" charset="0"/>
              </a:rPr>
              <a:t>Sexual innuendoes</a:t>
            </a:r>
          </a:p>
          <a:p>
            <a:pPr eaLnBrk="1" hangingPunct="1"/>
            <a:endParaRPr lang="en-US" sz="1200" dirty="0" smtClean="0">
              <a:latin typeface="Arial" charset="0"/>
            </a:endParaRPr>
          </a:p>
          <a:p>
            <a:pPr eaLnBrk="1" hangingPunct="1"/>
            <a:r>
              <a:rPr lang="en-US" sz="3600" dirty="0" smtClean="0">
                <a:latin typeface="Arial" charset="0"/>
              </a:rPr>
              <a:t>Lies/rumors about a person’s sex life</a:t>
            </a:r>
          </a:p>
          <a:p>
            <a:pPr eaLnBrk="1" hangingPunct="1"/>
            <a:endParaRPr lang="en-US" sz="1200" dirty="0" smtClean="0">
              <a:latin typeface="Arial" charset="0"/>
            </a:endParaRPr>
          </a:p>
          <a:p>
            <a:pPr eaLnBrk="1" hangingPunct="1"/>
            <a:r>
              <a:rPr lang="en-US" sz="3600" dirty="0" smtClean="0">
                <a:latin typeface="Arial" charset="0"/>
              </a:rPr>
              <a:t>Sexist jokes/stories</a:t>
            </a:r>
          </a:p>
          <a:p>
            <a:pPr eaLnBrk="1" hangingPunct="1">
              <a:buFont typeface="Arial" charset="0"/>
              <a:buNone/>
            </a:pPr>
            <a:endParaRPr lang="en-US" sz="1200" dirty="0" smtClean="0">
              <a:latin typeface="Arial" charset="0"/>
            </a:endParaRPr>
          </a:p>
          <a:p>
            <a:pPr eaLnBrk="1" hangingPunct="1"/>
            <a:r>
              <a:rPr lang="en-US" sz="3600" dirty="0" smtClean="0">
                <a:latin typeface="Arial" charset="0"/>
              </a:rPr>
              <a:t>Inappropriate comments about clothing, body, or activities</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229600" y="6553200"/>
            <a:ext cx="914403" cy="246221"/>
          </a:xfrm>
          <a:prstGeom prst="rect">
            <a:avLst/>
          </a:prstGeom>
          <a:noFill/>
        </p:spPr>
        <p:txBody>
          <a:bodyPr wrap="square" rtlCol="0">
            <a:spAutoFit/>
          </a:bodyPr>
          <a:lstStyle/>
          <a:p>
            <a:r>
              <a:rPr lang="en-US" sz="1000" dirty="0" err="1" smtClean="0"/>
              <a:t>Distrobution</a:t>
            </a:r>
            <a:endParaRPr lang="en-US" sz="1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fade">
                                      <p:cBhvr>
                                        <p:cTn id="7" dur="2000"/>
                                        <p:tgtEl>
                                          <p:spTgt spid="409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2">
                                            <p:txEl>
                                              <p:pRg st="2" end="2"/>
                                            </p:txEl>
                                          </p:spTgt>
                                        </p:tgtEl>
                                        <p:attrNameLst>
                                          <p:attrName>style.visibility</p:attrName>
                                        </p:attrNameLst>
                                      </p:cBhvr>
                                      <p:to>
                                        <p:strVal val="visible"/>
                                      </p:to>
                                    </p:set>
                                    <p:animEffect transition="in" filter="fade">
                                      <p:cBhvr>
                                        <p:cTn id="12" dur="2000"/>
                                        <p:tgtEl>
                                          <p:spTgt spid="409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2">
                                            <p:txEl>
                                              <p:pRg st="4" end="4"/>
                                            </p:txEl>
                                          </p:spTgt>
                                        </p:tgtEl>
                                        <p:attrNameLst>
                                          <p:attrName>style.visibility</p:attrName>
                                        </p:attrNameLst>
                                      </p:cBhvr>
                                      <p:to>
                                        <p:strVal val="visible"/>
                                      </p:to>
                                    </p:set>
                                    <p:animEffect transition="in" filter="fade">
                                      <p:cBhvr>
                                        <p:cTn id="17" dur="2000"/>
                                        <p:tgtEl>
                                          <p:spTgt spid="4096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2">
                                            <p:txEl>
                                              <p:pRg st="6" end="6"/>
                                            </p:txEl>
                                          </p:spTgt>
                                        </p:tgtEl>
                                        <p:attrNameLst>
                                          <p:attrName>style.visibility</p:attrName>
                                        </p:attrNameLst>
                                      </p:cBhvr>
                                      <p:to>
                                        <p:strVal val="visible"/>
                                      </p:to>
                                    </p:set>
                                    <p:animEffect transition="in" filter="fade">
                                      <p:cBhvr>
                                        <p:cTn id="22" dur="2000"/>
                                        <p:tgtEl>
                                          <p:spTgt spid="4096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2">
                                            <p:txEl>
                                              <p:pRg st="8" end="8"/>
                                            </p:txEl>
                                          </p:spTgt>
                                        </p:tgtEl>
                                        <p:attrNameLst>
                                          <p:attrName>style.visibility</p:attrName>
                                        </p:attrNameLst>
                                      </p:cBhvr>
                                      <p:to>
                                        <p:strVal val="visible"/>
                                      </p:to>
                                    </p:set>
                                    <p:animEffect transition="in" filter="fade">
                                      <p:cBhvr>
                                        <p:cTn id="27" dur="2000"/>
                                        <p:tgtEl>
                                          <p:spTgt spid="4096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dirty="0" smtClean="0">
                <a:latin typeface="Arial" charset="0"/>
              </a:rPr>
              <a:t>Wrongful Distribution or Broadcasting of an Intimate Image Defined</a:t>
            </a:r>
          </a:p>
        </p:txBody>
      </p:sp>
      <p:sp>
        <p:nvSpPr>
          <p:cNvPr id="43010" name="Content Placeholder 2"/>
          <p:cNvSpPr>
            <a:spLocks noGrp="1"/>
          </p:cNvSpPr>
          <p:nvPr>
            <p:ph idx="1"/>
          </p:nvPr>
        </p:nvSpPr>
        <p:spPr>
          <a:xfrm>
            <a:off x="609600" y="1828800"/>
            <a:ext cx="8229600" cy="4525963"/>
          </a:xfrm>
        </p:spPr>
        <p:txBody>
          <a:bodyPr/>
          <a:lstStyle/>
          <a:p>
            <a:pPr lvl="0"/>
            <a:r>
              <a:rPr lang="en-US" sz="2000" dirty="0">
                <a:latin typeface="Arial" panose="020B0604020202020204" pitchFamily="34" charset="0"/>
                <a:cs typeface="Arial" panose="020B0604020202020204" pitchFamily="34" charset="0"/>
              </a:rPr>
              <a:t>Distribution - The act of delivering to the actual or constructive possession of another including transmission by electronic means.</a:t>
            </a:r>
          </a:p>
          <a:p>
            <a:r>
              <a:rPr lang="en-US" sz="2000" dirty="0" smtClean="0">
                <a:latin typeface="Arial" panose="020B0604020202020204" pitchFamily="34" charset="0"/>
                <a:cs typeface="Arial" panose="020B0604020202020204" pitchFamily="34" charset="0"/>
              </a:rPr>
              <a:t>Broadcasting </a:t>
            </a:r>
            <a:r>
              <a:rPr lang="en-US" sz="2000" dirty="0">
                <a:latin typeface="Arial" panose="020B0604020202020204" pitchFamily="34" charset="0"/>
                <a:cs typeface="Arial" panose="020B0604020202020204" pitchFamily="34" charset="0"/>
              </a:rPr>
              <a:t>- The act of electronically transmitting the image with the intent that it be viewed by a person or persons</a:t>
            </a:r>
          </a:p>
          <a:p>
            <a:r>
              <a:rPr lang="en-US" sz="2000" dirty="0" smtClean="0">
                <a:latin typeface="Arial" panose="020B0604020202020204" pitchFamily="34" charset="0"/>
                <a:cs typeface="Arial" panose="020B0604020202020204" pitchFamily="34" charset="0"/>
              </a:rPr>
              <a:t>Intimate Image – Any visual deception that:</a:t>
            </a:r>
          </a:p>
          <a:p>
            <a:pPr lvl="1"/>
            <a:endParaRPr lang="en-US" sz="1400" dirty="0" smtClean="0">
              <a:latin typeface="Arial" panose="020B0604020202020204" pitchFamily="34" charset="0"/>
              <a:cs typeface="Arial" panose="020B0604020202020204" pitchFamily="34" charset="0"/>
            </a:endParaRPr>
          </a:p>
          <a:p>
            <a:pPr lvl="1"/>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1) Includes another person who is identifiable from the depiction itself or from information conveyed in connection with the depiction</a:t>
            </a:r>
          </a:p>
          <a:p>
            <a:pPr lvl="1"/>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2) Depicts that person engaging in sexually explicit conduct or depicts the private areas of that person</a:t>
            </a:r>
          </a:p>
          <a:p>
            <a:pPr lvl="1"/>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3) Taken under the circumstances in which the person depicted has a reasonable expectation of privacy</a:t>
            </a:r>
          </a:p>
          <a:p>
            <a:pPr eaLnBrk="1" hangingPunct="1">
              <a:lnSpc>
                <a:spcPct val="80000"/>
              </a:lnSpc>
            </a:pPr>
            <a:endParaRPr lang="en-US" dirty="0" smtClean="0">
              <a:latin typeface="Arial" charset="0"/>
            </a:endParaRP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7924797" y="6535579"/>
            <a:ext cx="1524003" cy="246221"/>
          </a:xfrm>
          <a:prstGeom prst="rect">
            <a:avLst/>
          </a:prstGeom>
          <a:noFill/>
        </p:spPr>
        <p:txBody>
          <a:bodyPr wrap="square" rtlCol="0">
            <a:spAutoFit/>
          </a:bodyPr>
          <a:lstStyle/>
          <a:p>
            <a:r>
              <a:rPr lang="en-US" sz="1000" dirty="0" smtClean="0"/>
              <a:t>Dissident/Protest</a:t>
            </a:r>
            <a:endParaRPr lang="en-US" sz="1000" dirty="0"/>
          </a:p>
        </p:txBody>
      </p:sp>
    </p:spTree>
    <p:extLst>
      <p:ext uri="{BB962C8B-B14F-4D97-AF65-F5344CB8AC3E}">
        <p14:creationId xmlns:p14="http://schemas.microsoft.com/office/powerpoint/2010/main" val="2328461858"/>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smtClean="0">
                <a:latin typeface="Arial" charset="0"/>
              </a:rPr>
              <a:t>Wrongful Distribution or Broadcasting of an Intimate Image</a:t>
            </a:r>
          </a:p>
        </p:txBody>
      </p:sp>
      <p:sp>
        <p:nvSpPr>
          <p:cNvPr id="43010" name="Content Placeholder 2"/>
          <p:cNvSpPr>
            <a:spLocks noGrp="1"/>
          </p:cNvSpPr>
          <p:nvPr>
            <p:ph idx="1"/>
          </p:nvPr>
        </p:nvSpPr>
        <p:spPr>
          <a:xfrm>
            <a:off x="609600" y="1828800"/>
            <a:ext cx="8229600" cy="4525963"/>
          </a:xfrm>
        </p:spPr>
        <p:txBody>
          <a:bodyPr/>
          <a:lstStyle/>
          <a:p>
            <a:pPr eaLnBrk="1" hangingPunct="1">
              <a:lnSpc>
                <a:spcPct val="80000"/>
              </a:lnSpc>
            </a:pPr>
            <a:r>
              <a:rPr lang="en-US" sz="3600" dirty="0" smtClean="0">
                <a:latin typeface="Arial" charset="0"/>
              </a:rPr>
              <a:t>With the intent:</a:t>
            </a:r>
          </a:p>
          <a:p>
            <a:pPr lvl="1" eaLnBrk="1" hangingPunct="1">
              <a:lnSpc>
                <a:spcPct val="80000"/>
              </a:lnSpc>
            </a:pPr>
            <a:r>
              <a:rPr lang="en-US" sz="3200" dirty="0" smtClean="0">
                <a:latin typeface="Arial" charset="0"/>
              </a:rPr>
              <a:t> Of personal gain </a:t>
            </a:r>
          </a:p>
          <a:p>
            <a:pPr lvl="1" eaLnBrk="1" hangingPunct="1">
              <a:lnSpc>
                <a:spcPct val="80000"/>
              </a:lnSpc>
            </a:pPr>
            <a:r>
              <a:rPr lang="en-US" sz="3200" dirty="0" smtClean="0">
                <a:latin typeface="Arial" charset="0"/>
              </a:rPr>
              <a:t> To humiliate, harm, harass, intimidate,  threaten, or coerce</a:t>
            </a:r>
          </a:p>
          <a:p>
            <a:pPr lvl="1" algn="ctr" eaLnBrk="1" hangingPunct="1">
              <a:lnSpc>
                <a:spcPct val="80000"/>
              </a:lnSpc>
              <a:buFont typeface="Arial" charset="0"/>
              <a:buNone/>
            </a:pPr>
            <a:endParaRPr lang="en-US" sz="1200" dirty="0" smtClean="0">
              <a:latin typeface="Arial" charset="0"/>
            </a:endParaRPr>
          </a:p>
          <a:p>
            <a:pPr lvl="1" eaLnBrk="1" hangingPunct="1">
              <a:lnSpc>
                <a:spcPct val="80000"/>
              </a:lnSpc>
              <a:buFont typeface="Arial" charset="0"/>
              <a:buNone/>
            </a:pPr>
            <a:r>
              <a:rPr lang="en-US" sz="3200" dirty="0" smtClean="0">
                <a:latin typeface="Arial" charset="0"/>
              </a:rPr>
              <a:t>                           or</a:t>
            </a:r>
          </a:p>
          <a:p>
            <a:pPr eaLnBrk="1" hangingPunct="1">
              <a:lnSpc>
                <a:spcPct val="80000"/>
              </a:lnSpc>
            </a:pPr>
            <a:endParaRPr lang="en-US" sz="1200" dirty="0" smtClean="0">
              <a:latin typeface="Arial" charset="0"/>
            </a:endParaRPr>
          </a:p>
          <a:p>
            <a:pPr eaLnBrk="1" hangingPunct="1">
              <a:lnSpc>
                <a:spcPct val="80000"/>
              </a:lnSpc>
            </a:pPr>
            <a:r>
              <a:rPr lang="en-US" sz="3600" dirty="0" smtClean="0">
                <a:latin typeface="Arial" charset="0"/>
              </a:rPr>
              <a:t>With </a:t>
            </a:r>
            <a:r>
              <a:rPr lang="en-US" sz="3600" u="sng" dirty="0" smtClean="0">
                <a:latin typeface="Arial" charset="0"/>
              </a:rPr>
              <a:t>reckless disregard</a:t>
            </a:r>
            <a:r>
              <a:rPr lang="en-US" sz="3600" dirty="0" smtClean="0">
                <a:latin typeface="Arial" charset="0"/>
              </a:rPr>
              <a:t> to whether the depicted person would be humiliated, harmed, intimidated, threatened, or coerced </a:t>
            </a:r>
          </a:p>
          <a:p>
            <a:pPr eaLnBrk="1" hangingPunct="1">
              <a:lnSpc>
                <a:spcPct val="80000"/>
              </a:lnSpc>
            </a:pPr>
            <a:endParaRPr lang="en-US" dirty="0" smtClean="0">
              <a:latin typeface="Arial" charset="0"/>
            </a:endParaRP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7924797" y="6535579"/>
            <a:ext cx="1524003" cy="246221"/>
          </a:xfrm>
          <a:prstGeom prst="rect">
            <a:avLst/>
          </a:prstGeom>
          <a:noFill/>
        </p:spPr>
        <p:txBody>
          <a:bodyPr wrap="square" rtlCol="0">
            <a:spAutoFit/>
          </a:bodyPr>
          <a:lstStyle/>
          <a:p>
            <a:r>
              <a:rPr lang="en-US" sz="1000" dirty="0" smtClean="0"/>
              <a:t>Dissident/Protest</a:t>
            </a:r>
            <a:endParaRPr lang="en-US" sz="1000"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latin typeface="Arial" charset="0"/>
              </a:rPr>
              <a:t>Dissident &amp; Protest Activity Defined </a:t>
            </a:r>
            <a:br>
              <a:rPr lang="en-US" dirty="0" smtClean="0">
                <a:latin typeface="Arial" charset="0"/>
              </a:rPr>
            </a:br>
            <a:r>
              <a:rPr lang="en-US" dirty="0" smtClean="0">
                <a:latin typeface="Arial" charset="0"/>
              </a:rPr>
              <a:t>(</a:t>
            </a:r>
            <a:r>
              <a:rPr lang="en-US" sz="3600" dirty="0" smtClean="0">
                <a:latin typeface="Arial" charset="0"/>
              </a:rPr>
              <a:t>Including Supremacist Activity</a:t>
            </a:r>
            <a:r>
              <a:rPr lang="en-US" dirty="0" smtClean="0">
                <a:latin typeface="Arial" charset="0"/>
              </a:rPr>
              <a:t>)</a:t>
            </a:r>
          </a:p>
        </p:txBody>
      </p:sp>
      <p:sp>
        <p:nvSpPr>
          <p:cNvPr id="45058" name="Content Placeholder 2"/>
          <p:cNvSpPr>
            <a:spLocks noGrp="1"/>
          </p:cNvSpPr>
          <p:nvPr>
            <p:ph idx="1"/>
          </p:nvPr>
        </p:nvSpPr>
        <p:spPr>
          <a:xfrm>
            <a:off x="533400" y="2133600"/>
            <a:ext cx="8229600" cy="4525963"/>
          </a:xfrm>
        </p:spPr>
        <p:txBody>
          <a:bodyPr/>
          <a:lstStyle/>
          <a:p>
            <a:pPr marL="0" indent="0" eaLnBrk="1" hangingPunct="1">
              <a:lnSpc>
                <a:spcPct val="80000"/>
              </a:lnSpc>
              <a:buNone/>
            </a:pPr>
            <a:r>
              <a:rPr lang="en-US" sz="2800" dirty="0">
                <a:latin typeface="Arial" charset="0"/>
              </a:rPr>
              <a:t>Knowing and wrongful conduct that involves actively advocating supremacist, extremist, or criminal gang doctrine, ideology, or causes, including those that advance, encourage, or advocate illegal discrimination based on race, creed, color, sex (including gender identity), religion, ethnicity, national origin, or sexual orientation or those that advance encourage, or advocate the use of force, violence, or criminal activity, or otherwise advance efforts to deprive individuals of their civil rights</a:t>
            </a:r>
            <a:endParaRPr lang="en-US" sz="2800" dirty="0" smtClean="0">
              <a:latin typeface="Arial" charset="0"/>
            </a:endParaRP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077200" y="6553200"/>
            <a:ext cx="1066803" cy="246221"/>
          </a:xfrm>
          <a:prstGeom prst="rect">
            <a:avLst/>
          </a:prstGeom>
          <a:noFill/>
        </p:spPr>
        <p:txBody>
          <a:bodyPr wrap="square" rtlCol="0">
            <a:spAutoFit/>
          </a:bodyPr>
          <a:lstStyle/>
          <a:p>
            <a:r>
              <a:rPr lang="en-US" sz="1000" dirty="0" smtClean="0"/>
              <a:t>Discrimination</a:t>
            </a:r>
            <a:endParaRPr lang="en-US" sz="1000" dirty="0"/>
          </a:p>
        </p:txBody>
      </p:sp>
    </p:spTree>
    <p:extLst>
      <p:ext uri="{BB962C8B-B14F-4D97-AF65-F5344CB8AC3E}">
        <p14:creationId xmlns:p14="http://schemas.microsoft.com/office/powerpoint/2010/main" val="3154805952"/>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mtClean="0">
                <a:latin typeface="Arial" charset="0"/>
              </a:rPr>
              <a:t>Dissident &amp; Protest Activity </a:t>
            </a:r>
            <a:br>
              <a:rPr lang="en-US" smtClean="0">
                <a:latin typeface="Arial" charset="0"/>
              </a:rPr>
            </a:br>
            <a:r>
              <a:rPr lang="en-US" smtClean="0">
                <a:latin typeface="Arial" charset="0"/>
              </a:rPr>
              <a:t>(</a:t>
            </a:r>
            <a:r>
              <a:rPr lang="en-US" sz="3600" smtClean="0">
                <a:latin typeface="Arial" charset="0"/>
              </a:rPr>
              <a:t>Including Supremacist Activity</a:t>
            </a:r>
            <a:r>
              <a:rPr lang="en-US" smtClean="0">
                <a:latin typeface="Arial" charset="0"/>
              </a:rPr>
              <a:t>)</a:t>
            </a:r>
          </a:p>
        </p:txBody>
      </p:sp>
      <p:sp>
        <p:nvSpPr>
          <p:cNvPr id="45058" name="Content Placeholder 2"/>
          <p:cNvSpPr>
            <a:spLocks noGrp="1"/>
          </p:cNvSpPr>
          <p:nvPr>
            <p:ph idx="1"/>
          </p:nvPr>
        </p:nvSpPr>
        <p:spPr>
          <a:xfrm>
            <a:off x="533400" y="2133600"/>
            <a:ext cx="8229600" cy="4525963"/>
          </a:xfrm>
        </p:spPr>
        <p:txBody>
          <a:bodyPr/>
          <a:lstStyle/>
          <a:p>
            <a:pPr eaLnBrk="1" hangingPunct="1">
              <a:lnSpc>
                <a:spcPct val="80000"/>
              </a:lnSpc>
            </a:pPr>
            <a:r>
              <a:rPr lang="en-US" sz="3600" dirty="0" smtClean="0">
                <a:latin typeface="Arial" charset="0"/>
              </a:rPr>
              <a:t>Advocating or active participation in:</a:t>
            </a:r>
          </a:p>
          <a:p>
            <a:pPr eaLnBrk="1" hangingPunct="1">
              <a:lnSpc>
                <a:spcPct val="80000"/>
              </a:lnSpc>
            </a:pPr>
            <a:endParaRPr lang="en-US" sz="1200" dirty="0" smtClean="0">
              <a:latin typeface="Arial" charset="0"/>
            </a:endParaRPr>
          </a:p>
          <a:p>
            <a:pPr lvl="1" eaLnBrk="1" hangingPunct="1">
              <a:lnSpc>
                <a:spcPct val="80000"/>
              </a:lnSpc>
            </a:pPr>
            <a:r>
              <a:rPr lang="en-US" sz="3200" dirty="0" smtClean="0">
                <a:latin typeface="Arial" charset="0"/>
              </a:rPr>
              <a:t> Supremacist organizations</a:t>
            </a:r>
          </a:p>
          <a:p>
            <a:pPr lvl="1" eaLnBrk="1" hangingPunct="1">
              <a:lnSpc>
                <a:spcPct val="80000"/>
              </a:lnSpc>
            </a:pPr>
            <a:endParaRPr lang="en-US" sz="1200" dirty="0" smtClean="0">
              <a:latin typeface="Arial" charset="0"/>
            </a:endParaRPr>
          </a:p>
          <a:p>
            <a:pPr lvl="1" eaLnBrk="1" hangingPunct="1">
              <a:lnSpc>
                <a:spcPct val="80000"/>
              </a:lnSpc>
            </a:pPr>
            <a:r>
              <a:rPr lang="en-US" sz="3200" dirty="0" smtClean="0">
                <a:latin typeface="Arial" charset="0"/>
              </a:rPr>
              <a:t> Extremist groups</a:t>
            </a:r>
          </a:p>
          <a:p>
            <a:pPr lvl="1" eaLnBrk="1" hangingPunct="1">
              <a:lnSpc>
                <a:spcPct val="80000"/>
              </a:lnSpc>
            </a:pPr>
            <a:endParaRPr lang="en-US" sz="1200" dirty="0" smtClean="0">
              <a:latin typeface="Arial" charset="0"/>
            </a:endParaRPr>
          </a:p>
          <a:p>
            <a:pPr lvl="1" eaLnBrk="1" hangingPunct="1">
              <a:lnSpc>
                <a:spcPct val="80000"/>
              </a:lnSpc>
            </a:pPr>
            <a:r>
              <a:rPr lang="en-US" sz="3200" dirty="0" smtClean="0">
                <a:latin typeface="Arial" charset="0"/>
              </a:rPr>
              <a:t> Criminal gangs</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077200" y="6553200"/>
            <a:ext cx="1066803" cy="246221"/>
          </a:xfrm>
          <a:prstGeom prst="rect">
            <a:avLst/>
          </a:prstGeom>
          <a:noFill/>
        </p:spPr>
        <p:txBody>
          <a:bodyPr wrap="square" rtlCol="0">
            <a:spAutoFit/>
          </a:bodyPr>
          <a:lstStyle/>
          <a:p>
            <a:r>
              <a:rPr lang="en-US" sz="1000" dirty="0" smtClean="0"/>
              <a:t>Discrimination</a:t>
            </a:r>
            <a:endParaRPr lang="en-US" sz="1000"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152400"/>
            <a:ext cx="8229600" cy="1143000"/>
          </a:xfrm>
        </p:spPr>
        <p:txBody>
          <a:bodyPr/>
          <a:lstStyle/>
          <a:p>
            <a:pPr eaLnBrk="1" hangingPunct="1"/>
            <a:r>
              <a:rPr lang="en-US" dirty="0" smtClean="0">
                <a:latin typeface="Arial" charset="0"/>
              </a:rPr>
              <a:t>Unlawful Discrimination Defined</a:t>
            </a:r>
          </a:p>
        </p:txBody>
      </p:sp>
      <p:sp>
        <p:nvSpPr>
          <p:cNvPr id="47106" name="Content Placeholder 2"/>
          <p:cNvSpPr>
            <a:spLocks noGrp="1"/>
          </p:cNvSpPr>
          <p:nvPr>
            <p:ph idx="1"/>
          </p:nvPr>
        </p:nvSpPr>
        <p:spPr>
          <a:xfrm>
            <a:off x="609600" y="1905000"/>
            <a:ext cx="8229600" cy="4525963"/>
          </a:xfrm>
        </p:spPr>
        <p:txBody>
          <a:bodyPr/>
          <a:lstStyle/>
          <a:p>
            <a:pPr marL="0" indent="0" eaLnBrk="1" hangingPunct="1">
              <a:lnSpc>
                <a:spcPct val="90000"/>
              </a:lnSpc>
              <a:buNone/>
            </a:pPr>
            <a:r>
              <a:rPr lang="en-US" sz="3600" dirty="0"/>
              <a:t>Any conduct whereby a Service member or </a:t>
            </a:r>
            <a:r>
              <a:rPr lang="en-US" sz="2800" dirty="0"/>
              <a:t>DoD</a:t>
            </a:r>
            <a:r>
              <a:rPr lang="en-US" sz="3600" dirty="0"/>
              <a:t> employee knowingly and wrongfully and without proper authority but with a nexus to military service treats another Service member or DoD employee adversely or differently based on race, color, national origin, religion, sex (including </a:t>
            </a:r>
            <a:r>
              <a:rPr lang="en-US" sz="3600" dirty="0" smtClean="0"/>
              <a:t>gender </a:t>
            </a:r>
            <a:r>
              <a:rPr lang="en-US" sz="3600" dirty="0"/>
              <a:t>identity) or sexual </a:t>
            </a:r>
            <a:r>
              <a:rPr lang="en-US" sz="3600" dirty="0" smtClean="0"/>
              <a:t>orientation.</a:t>
            </a:r>
            <a:endParaRPr lang="en-US" sz="3600" dirty="0"/>
          </a:p>
          <a:p>
            <a:pPr marL="0" indent="0" eaLnBrk="1" hangingPunct="1">
              <a:lnSpc>
                <a:spcPct val="90000"/>
              </a:lnSpc>
              <a:buNone/>
            </a:pPr>
            <a:endParaRPr lang="en-US" sz="3600" dirty="0" smtClean="0"/>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458197" y="6553200"/>
            <a:ext cx="914403" cy="246221"/>
          </a:xfrm>
          <a:prstGeom prst="rect">
            <a:avLst/>
          </a:prstGeom>
          <a:noFill/>
        </p:spPr>
        <p:txBody>
          <a:bodyPr wrap="square" rtlCol="0">
            <a:spAutoFit/>
          </a:bodyPr>
          <a:lstStyle/>
          <a:p>
            <a:r>
              <a:rPr lang="en-US" sz="1000" dirty="0" smtClean="0"/>
              <a:t>Articles</a:t>
            </a:r>
            <a:endParaRPr lang="en-US" sz="1000" dirty="0"/>
          </a:p>
        </p:txBody>
      </p:sp>
    </p:spTree>
    <p:extLst>
      <p:ext uri="{BB962C8B-B14F-4D97-AF65-F5344CB8AC3E}">
        <p14:creationId xmlns:p14="http://schemas.microsoft.com/office/powerpoint/2010/main" val="2440069430"/>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152400"/>
            <a:ext cx="8229600" cy="1143000"/>
          </a:xfrm>
        </p:spPr>
        <p:txBody>
          <a:bodyPr/>
          <a:lstStyle/>
          <a:p>
            <a:pPr eaLnBrk="1" hangingPunct="1"/>
            <a:r>
              <a:rPr lang="en-US" smtClean="0">
                <a:latin typeface="Arial" charset="0"/>
              </a:rPr>
              <a:t>Unlawful Discrimination</a:t>
            </a:r>
          </a:p>
        </p:txBody>
      </p:sp>
      <p:sp>
        <p:nvSpPr>
          <p:cNvPr id="47106" name="Content Placeholder 2"/>
          <p:cNvSpPr>
            <a:spLocks noGrp="1"/>
          </p:cNvSpPr>
          <p:nvPr>
            <p:ph idx="1"/>
          </p:nvPr>
        </p:nvSpPr>
        <p:spPr>
          <a:xfrm>
            <a:off x="609600" y="1905000"/>
            <a:ext cx="8229600" cy="4525963"/>
          </a:xfrm>
        </p:spPr>
        <p:txBody>
          <a:bodyPr/>
          <a:lstStyle/>
          <a:p>
            <a:pPr eaLnBrk="1" hangingPunct="1"/>
            <a:r>
              <a:rPr lang="en-US" sz="3600" dirty="0" smtClean="0">
                <a:latin typeface="Arial" charset="0"/>
              </a:rPr>
              <a:t>Six Basis for Discrimination:</a:t>
            </a:r>
          </a:p>
          <a:p>
            <a:pPr eaLnBrk="1" hangingPunct="1"/>
            <a:endParaRPr lang="en-US" sz="1200" dirty="0" smtClean="0">
              <a:latin typeface="Arial" charset="0"/>
            </a:endParaRPr>
          </a:p>
          <a:p>
            <a:pPr lvl="1" eaLnBrk="1" hangingPunct="1">
              <a:lnSpc>
                <a:spcPct val="90000"/>
              </a:lnSpc>
            </a:pPr>
            <a:r>
              <a:rPr lang="en-US" sz="3600" dirty="0" smtClean="0">
                <a:latin typeface="Arial" charset="0"/>
              </a:rPr>
              <a:t> </a:t>
            </a:r>
            <a:r>
              <a:rPr lang="en-US" sz="3200" dirty="0" smtClean="0">
                <a:latin typeface="Arial" charset="0"/>
              </a:rPr>
              <a:t>Race</a:t>
            </a:r>
          </a:p>
          <a:p>
            <a:pPr lvl="1" eaLnBrk="1" hangingPunct="1">
              <a:lnSpc>
                <a:spcPct val="90000"/>
              </a:lnSpc>
            </a:pPr>
            <a:r>
              <a:rPr lang="en-US" sz="3200" dirty="0" smtClean="0">
                <a:latin typeface="Arial" charset="0"/>
              </a:rPr>
              <a:t> Color</a:t>
            </a:r>
          </a:p>
          <a:p>
            <a:pPr lvl="1" eaLnBrk="1" hangingPunct="1">
              <a:lnSpc>
                <a:spcPct val="90000"/>
              </a:lnSpc>
            </a:pPr>
            <a:r>
              <a:rPr lang="en-US" sz="3200" dirty="0" smtClean="0">
                <a:latin typeface="Arial" charset="0"/>
              </a:rPr>
              <a:t> Religion</a:t>
            </a:r>
          </a:p>
          <a:p>
            <a:pPr lvl="1" eaLnBrk="1" hangingPunct="1">
              <a:lnSpc>
                <a:spcPct val="90000"/>
              </a:lnSpc>
            </a:pPr>
            <a:r>
              <a:rPr lang="en-US" sz="3200" dirty="0" smtClean="0">
                <a:latin typeface="Arial" charset="0"/>
              </a:rPr>
              <a:t> Sex (includes Gender Identity)</a:t>
            </a:r>
          </a:p>
          <a:p>
            <a:pPr lvl="1" eaLnBrk="1" hangingPunct="1">
              <a:lnSpc>
                <a:spcPct val="90000"/>
              </a:lnSpc>
            </a:pPr>
            <a:r>
              <a:rPr lang="en-US" sz="3200" dirty="0" smtClean="0">
                <a:latin typeface="Arial" charset="0"/>
              </a:rPr>
              <a:t> National Origin</a:t>
            </a:r>
          </a:p>
          <a:p>
            <a:pPr lvl="1" eaLnBrk="1" hangingPunct="1">
              <a:lnSpc>
                <a:spcPct val="90000"/>
              </a:lnSpc>
            </a:pPr>
            <a:r>
              <a:rPr lang="en-US" sz="3200" dirty="0" smtClean="0">
                <a:latin typeface="Arial" charset="0"/>
              </a:rPr>
              <a:t> Sexual Orientation</a:t>
            </a:r>
          </a:p>
          <a:p>
            <a:pPr lvl="1" eaLnBrk="1" hangingPunct="1">
              <a:lnSpc>
                <a:spcPct val="90000"/>
              </a:lnSpc>
            </a:pPr>
            <a:endParaRPr lang="en-US" sz="3200" dirty="0" smtClean="0"/>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458197" y="6553200"/>
            <a:ext cx="914403" cy="246221"/>
          </a:xfrm>
          <a:prstGeom prst="rect">
            <a:avLst/>
          </a:prstGeom>
          <a:noFill/>
        </p:spPr>
        <p:txBody>
          <a:bodyPr wrap="square" rtlCol="0">
            <a:spAutoFit/>
          </a:bodyPr>
          <a:lstStyle/>
          <a:p>
            <a:r>
              <a:rPr lang="en-US" sz="1000" dirty="0" smtClean="0"/>
              <a:t>Articles</a:t>
            </a:r>
            <a:endParaRPr lang="en-US" sz="1000"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152400"/>
            <a:ext cx="8229600" cy="1143000"/>
          </a:xfrm>
        </p:spPr>
        <p:txBody>
          <a:bodyPr/>
          <a:lstStyle/>
          <a:p>
            <a:pPr eaLnBrk="1" hangingPunct="1"/>
            <a:r>
              <a:rPr lang="en-US" dirty="0" smtClean="0">
                <a:latin typeface="Arial" charset="0"/>
              </a:rPr>
              <a:t>Objectives</a:t>
            </a:r>
          </a:p>
        </p:txBody>
      </p:sp>
      <p:sp>
        <p:nvSpPr>
          <p:cNvPr id="18434" name="Content Placeholder 2"/>
          <p:cNvSpPr>
            <a:spLocks noGrp="1"/>
          </p:cNvSpPr>
          <p:nvPr>
            <p:ph idx="1"/>
          </p:nvPr>
        </p:nvSpPr>
        <p:spPr>
          <a:xfrm>
            <a:off x="457200" y="1722438"/>
            <a:ext cx="8229600" cy="4525962"/>
          </a:xfrm>
        </p:spPr>
        <p:txBody>
          <a:bodyPr/>
          <a:lstStyle/>
          <a:p>
            <a:pPr marL="0" indent="0" eaLnBrk="1" hangingPunct="1">
              <a:buNone/>
            </a:pPr>
            <a:r>
              <a:rPr lang="en-US" dirty="0">
                <a:solidFill>
                  <a:srgbClr val="000000"/>
                </a:solidFill>
                <a:latin typeface="Arial" charset="0"/>
              </a:rPr>
              <a:t>By the end of this </a:t>
            </a:r>
            <a:r>
              <a:rPr lang="en-US" dirty="0" smtClean="0">
                <a:solidFill>
                  <a:srgbClr val="000000"/>
                </a:solidFill>
                <a:latin typeface="Arial" charset="0"/>
              </a:rPr>
              <a:t>training, personnel </a:t>
            </a:r>
            <a:r>
              <a:rPr lang="en-US" dirty="0">
                <a:solidFill>
                  <a:srgbClr val="000000"/>
                </a:solidFill>
                <a:latin typeface="Arial" charset="0"/>
              </a:rPr>
              <a:t>should understand </a:t>
            </a:r>
            <a:endParaRPr lang="en-US" dirty="0" smtClean="0">
              <a:solidFill>
                <a:srgbClr val="000000"/>
              </a:solidFill>
              <a:latin typeface="Arial" charset="0"/>
            </a:endParaRPr>
          </a:p>
          <a:p>
            <a:pPr eaLnBrk="1" hangingPunct="1"/>
            <a:r>
              <a:rPr lang="en-US" dirty="0" smtClean="0">
                <a:solidFill>
                  <a:srgbClr val="000000"/>
                </a:solidFill>
                <a:latin typeface="Arial" charset="0"/>
              </a:rPr>
              <a:t>CMC’s intent</a:t>
            </a:r>
          </a:p>
          <a:p>
            <a:pPr eaLnBrk="1" hangingPunct="1"/>
            <a:r>
              <a:rPr lang="en-US" dirty="0" smtClean="0">
                <a:solidFill>
                  <a:srgbClr val="000000"/>
                </a:solidFill>
                <a:latin typeface="Arial" charset="0"/>
              </a:rPr>
              <a:t>Marine Corps policy on PAC (definitions, consequences, victim resources)</a:t>
            </a:r>
          </a:p>
          <a:p>
            <a:pPr eaLnBrk="1" hangingPunct="1"/>
            <a:r>
              <a:rPr lang="en-US" dirty="0" smtClean="0">
                <a:solidFill>
                  <a:srgbClr val="000000"/>
                </a:solidFill>
                <a:latin typeface="Arial" charset="0"/>
              </a:rPr>
              <a:t>Effects of PAC on Individuals and Units</a:t>
            </a:r>
          </a:p>
          <a:p>
            <a:pPr eaLnBrk="1" hangingPunct="1"/>
            <a:r>
              <a:rPr lang="en-US" dirty="0" smtClean="0">
                <a:solidFill>
                  <a:srgbClr val="000000"/>
                </a:solidFill>
                <a:latin typeface="Arial" charset="0"/>
              </a:rPr>
              <a:t>Who should report and how</a:t>
            </a:r>
          </a:p>
          <a:p>
            <a:pPr eaLnBrk="1" hangingPunct="1"/>
            <a:endParaRPr lang="en-US" dirty="0" smtClean="0"/>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08662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152400"/>
            <a:ext cx="8229600" cy="1143000"/>
          </a:xfrm>
        </p:spPr>
        <p:txBody>
          <a:bodyPr/>
          <a:lstStyle/>
          <a:p>
            <a:pPr eaLnBrk="1" hangingPunct="1"/>
            <a:r>
              <a:rPr lang="en-US" dirty="0" smtClean="0">
                <a:latin typeface="Arial" charset="0"/>
              </a:rPr>
              <a:t>PAC Does Not Include</a:t>
            </a:r>
          </a:p>
        </p:txBody>
      </p:sp>
      <p:sp>
        <p:nvSpPr>
          <p:cNvPr id="47106" name="Content Placeholder 2"/>
          <p:cNvSpPr>
            <a:spLocks noGrp="1"/>
          </p:cNvSpPr>
          <p:nvPr>
            <p:ph idx="1"/>
          </p:nvPr>
        </p:nvSpPr>
        <p:spPr>
          <a:xfrm>
            <a:off x="609600" y="1905000"/>
            <a:ext cx="8229600" cy="4525963"/>
          </a:xfrm>
        </p:spPr>
        <p:txBody>
          <a:bodyPr/>
          <a:lstStyle/>
          <a:p>
            <a:pPr eaLnBrk="1" hangingPunct="1">
              <a:lnSpc>
                <a:spcPct val="90000"/>
              </a:lnSpc>
            </a:pPr>
            <a:r>
              <a:rPr lang="en-US" sz="2800" b="1" dirty="0" smtClean="0"/>
              <a:t>Properly directed</a:t>
            </a:r>
            <a:r>
              <a:rPr lang="en-US" sz="2800" dirty="0" smtClean="0"/>
              <a:t> command and organizational activities, or the training to prepare for such activities (i.e. administrative corrective measures; EMI; command authorized PT)</a:t>
            </a:r>
          </a:p>
          <a:p>
            <a:pPr eaLnBrk="1" hangingPunct="1">
              <a:lnSpc>
                <a:spcPct val="90000"/>
              </a:lnSpc>
            </a:pPr>
            <a:r>
              <a:rPr lang="en-US" sz="2800" b="1" dirty="0" smtClean="0"/>
              <a:t>Proper</a:t>
            </a:r>
            <a:r>
              <a:rPr lang="en-US" sz="2800" dirty="0" smtClean="0"/>
              <a:t> verbal and written counseling addressing performance or conduct deficiencies</a:t>
            </a:r>
          </a:p>
          <a:p>
            <a:pPr eaLnBrk="1" hangingPunct="1">
              <a:lnSpc>
                <a:spcPct val="90000"/>
              </a:lnSpc>
            </a:pPr>
            <a:r>
              <a:rPr lang="en-US" sz="2800" dirty="0" smtClean="0"/>
              <a:t>Authorized incentive training permitted exclusively at the Recruit Depots; or similar activities </a:t>
            </a:r>
            <a:r>
              <a:rPr lang="en-US" sz="2800" b="1" dirty="0" smtClean="0"/>
              <a:t>properly authorized</a:t>
            </a:r>
            <a:r>
              <a:rPr lang="en-US" sz="2800" dirty="0" smtClean="0"/>
              <a:t> by the COC</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458197" y="6553200"/>
            <a:ext cx="914403" cy="246221"/>
          </a:xfrm>
          <a:prstGeom prst="rect">
            <a:avLst/>
          </a:prstGeom>
          <a:noFill/>
        </p:spPr>
        <p:txBody>
          <a:bodyPr wrap="square" rtlCol="0">
            <a:spAutoFit/>
          </a:bodyPr>
          <a:lstStyle/>
          <a:p>
            <a:r>
              <a:rPr lang="en-US" sz="1000" dirty="0" smtClean="0"/>
              <a:t>Articles</a:t>
            </a:r>
            <a:endParaRPr lang="en-US" sz="1000" dirty="0"/>
          </a:p>
        </p:txBody>
      </p:sp>
    </p:spTree>
    <p:extLst>
      <p:ext uri="{BB962C8B-B14F-4D97-AF65-F5344CB8AC3E}">
        <p14:creationId xmlns:p14="http://schemas.microsoft.com/office/powerpoint/2010/main" val="1871458846"/>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52400"/>
            <a:ext cx="8229600" cy="1143000"/>
          </a:xfrm>
        </p:spPr>
        <p:txBody>
          <a:bodyPr/>
          <a:lstStyle/>
          <a:p>
            <a:pPr eaLnBrk="1" hangingPunct="1"/>
            <a:r>
              <a:rPr lang="en-US" smtClean="0">
                <a:latin typeface="Arial" charset="0"/>
              </a:rPr>
              <a:t>Knowledge Check</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627" name="Text Box 5"/>
          <p:cNvSpPr txBox="1">
            <a:spLocks noChangeArrowheads="1"/>
          </p:cNvSpPr>
          <p:nvPr/>
        </p:nvSpPr>
        <p:spPr bwMode="auto">
          <a:xfrm>
            <a:off x="685800" y="1981200"/>
            <a:ext cx="7696200" cy="1323975"/>
          </a:xfrm>
          <a:prstGeom prst="rect">
            <a:avLst/>
          </a:prstGeom>
          <a:noFill/>
          <a:ln w="9525">
            <a:noFill/>
            <a:miter lim="800000"/>
            <a:headEnd/>
            <a:tailEnd/>
          </a:ln>
        </p:spPr>
        <p:txBody>
          <a:bodyPr>
            <a:spAutoFit/>
          </a:bodyPr>
          <a:lstStyle/>
          <a:p>
            <a:pPr algn="ctr">
              <a:spcBef>
                <a:spcPct val="20000"/>
              </a:spcBef>
              <a:buFont typeface="Arial" charset="0"/>
              <a:buNone/>
            </a:pPr>
            <a:endParaRPr lang="en-US" sz="4000"/>
          </a:p>
          <a:p>
            <a:pPr algn="ctr"/>
            <a:endParaRPr lang="en-US" sz="4000"/>
          </a:p>
        </p:txBody>
      </p:sp>
      <p:pic>
        <p:nvPicPr>
          <p:cNvPr id="1026" name="Picture 2" descr="C:\Users\balaszeda\Desktop\question-mark-hi.png"/>
          <p:cNvPicPr>
            <a:picLocks noChangeAspect="1" noChangeArrowheads="1"/>
          </p:cNvPicPr>
          <p:nvPr/>
        </p:nvPicPr>
        <p:blipFill>
          <a:blip r:embed="rId3"/>
          <a:srcRect/>
          <a:stretch>
            <a:fillRect/>
          </a:stretch>
        </p:blipFill>
        <p:spPr bwMode="auto">
          <a:xfrm>
            <a:off x="3048000" y="1981200"/>
            <a:ext cx="2860675" cy="4312966"/>
          </a:xfrm>
          <a:prstGeom prst="rect">
            <a:avLst/>
          </a:prstGeom>
          <a:noFill/>
        </p:spPr>
      </p:pic>
      <p:sp>
        <p:nvSpPr>
          <p:cNvPr id="6" name="TextBox 5"/>
          <p:cNvSpPr txBox="1"/>
          <p:nvPr/>
        </p:nvSpPr>
        <p:spPr>
          <a:xfrm flipH="1">
            <a:off x="7924797" y="6553200"/>
            <a:ext cx="1295403" cy="246221"/>
          </a:xfrm>
          <a:prstGeom prst="rect">
            <a:avLst/>
          </a:prstGeom>
          <a:noFill/>
        </p:spPr>
        <p:txBody>
          <a:bodyPr wrap="square" rtlCol="0">
            <a:spAutoFit/>
          </a:bodyPr>
          <a:lstStyle/>
          <a:p>
            <a:r>
              <a:rPr lang="en-US" sz="1000" dirty="0" smtClean="0"/>
              <a:t>Personal Effects</a:t>
            </a:r>
            <a:endParaRPr lang="en-US" sz="1000"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152400"/>
            <a:ext cx="8229600" cy="1143000"/>
          </a:xfrm>
        </p:spPr>
        <p:txBody>
          <a:bodyPr/>
          <a:lstStyle/>
          <a:p>
            <a:pPr eaLnBrk="1" hangingPunct="1"/>
            <a:r>
              <a:rPr lang="en-US" smtClean="0">
                <a:latin typeface="Arial" charset="0"/>
              </a:rPr>
              <a:t>Effects of PAC on the Individual</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0179" name="Content Placeholder 2"/>
          <p:cNvSpPr>
            <a:spLocks noGrp="1"/>
          </p:cNvSpPr>
          <p:nvPr>
            <p:ph idx="1"/>
          </p:nvPr>
        </p:nvSpPr>
        <p:spPr>
          <a:xfrm>
            <a:off x="304800" y="1951037"/>
            <a:ext cx="8534400" cy="4525963"/>
          </a:xfrm>
        </p:spPr>
        <p:txBody>
          <a:bodyPr/>
          <a:lstStyle/>
          <a:p>
            <a:pPr eaLnBrk="1" hangingPunct="1"/>
            <a:r>
              <a:rPr lang="en-US" sz="3600" dirty="0" smtClean="0">
                <a:latin typeface="Arial" charset="0"/>
              </a:rPr>
              <a:t>Physical/Psychological/Emotional harm</a:t>
            </a:r>
          </a:p>
          <a:p>
            <a:pPr eaLnBrk="1" hangingPunct="1"/>
            <a:endParaRPr lang="en-US" sz="1200" dirty="0" smtClean="0">
              <a:latin typeface="Arial" charset="0"/>
            </a:endParaRPr>
          </a:p>
          <a:p>
            <a:pPr eaLnBrk="1" hangingPunct="1"/>
            <a:r>
              <a:rPr lang="en-US" sz="3600" dirty="0" smtClean="0">
                <a:latin typeface="Arial" charset="0"/>
              </a:rPr>
              <a:t>Decreased job satisfaction</a:t>
            </a:r>
          </a:p>
          <a:p>
            <a:pPr eaLnBrk="1" hangingPunct="1"/>
            <a:endParaRPr lang="en-US" sz="1200" dirty="0" smtClean="0">
              <a:latin typeface="Arial" charset="0"/>
            </a:endParaRPr>
          </a:p>
          <a:p>
            <a:pPr eaLnBrk="1" hangingPunct="1"/>
            <a:r>
              <a:rPr lang="en-US" sz="3600" dirty="0" smtClean="0">
                <a:latin typeface="Arial" charset="0"/>
              </a:rPr>
              <a:t>Negative coping behaviors</a:t>
            </a:r>
          </a:p>
          <a:p>
            <a:pPr eaLnBrk="1" hangingPunct="1"/>
            <a:endParaRPr lang="en-US" sz="1200" dirty="0" smtClean="0">
              <a:latin typeface="Arial" charset="0"/>
            </a:endParaRPr>
          </a:p>
          <a:p>
            <a:pPr eaLnBrk="1" hangingPunct="1"/>
            <a:r>
              <a:rPr lang="en-US" sz="3600" dirty="0" smtClean="0">
                <a:latin typeface="Arial" charset="0"/>
              </a:rPr>
              <a:t>Absenteeism</a:t>
            </a:r>
            <a:endParaRPr lang="en-US" sz="1200" dirty="0" smtClean="0">
              <a:latin typeface="Arial" charset="0"/>
            </a:endParaRPr>
          </a:p>
          <a:p>
            <a:pPr eaLnBrk="1" hangingPunct="1"/>
            <a:endParaRPr lang="en-US" sz="1200" dirty="0" smtClean="0">
              <a:latin typeface="Arial" charset="0"/>
            </a:endParaRPr>
          </a:p>
          <a:p>
            <a:pPr eaLnBrk="1" hangingPunct="1"/>
            <a:r>
              <a:rPr lang="en-US" sz="3600" dirty="0" smtClean="0">
                <a:latin typeface="Arial" charset="0"/>
              </a:rPr>
              <a:t>Impairment of Fundamental Rights</a:t>
            </a:r>
          </a:p>
          <a:p>
            <a:pPr eaLnBrk="1" hangingPunct="1">
              <a:buFont typeface="Arial" charset="0"/>
              <a:buNone/>
            </a:pPr>
            <a:endParaRPr lang="en-US" sz="3600" dirty="0" smtClean="0">
              <a:latin typeface="Arial" charset="0"/>
            </a:endParaRPr>
          </a:p>
        </p:txBody>
      </p:sp>
      <p:sp>
        <p:nvSpPr>
          <p:cNvPr id="5" name="TextBox 4"/>
          <p:cNvSpPr txBox="1"/>
          <p:nvPr/>
        </p:nvSpPr>
        <p:spPr>
          <a:xfrm flipH="1">
            <a:off x="8305797" y="6553200"/>
            <a:ext cx="914403" cy="246221"/>
          </a:xfrm>
          <a:prstGeom prst="rect">
            <a:avLst/>
          </a:prstGeom>
          <a:noFill/>
        </p:spPr>
        <p:txBody>
          <a:bodyPr wrap="square" rtlCol="0">
            <a:spAutoFit/>
          </a:bodyPr>
          <a:lstStyle/>
          <a:p>
            <a:r>
              <a:rPr lang="en-US" sz="1000" dirty="0" smtClean="0"/>
              <a:t>Unit Effects</a:t>
            </a:r>
            <a:endParaRPr lang="en-US" sz="1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20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fade">
                                      <p:cBhvr>
                                        <p:cTn id="12" dur="2000"/>
                                        <p:tgtEl>
                                          <p:spTgt spid="501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179">
                                            <p:txEl>
                                              <p:pRg st="4" end="4"/>
                                            </p:txEl>
                                          </p:spTgt>
                                        </p:tgtEl>
                                        <p:attrNameLst>
                                          <p:attrName>style.visibility</p:attrName>
                                        </p:attrNameLst>
                                      </p:cBhvr>
                                      <p:to>
                                        <p:strVal val="visible"/>
                                      </p:to>
                                    </p:set>
                                    <p:animEffect transition="in" filter="fade">
                                      <p:cBhvr>
                                        <p:cTn id="17" dur="2000"/>
                                        <p:tgtEl>
                                          <p:spTgt spid="501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179">
                                            <p:txEl>
                                              <p:pRg st="6" end="6"/>
                                            </p:txEl>
                                          </p:spTgt>
                                        </p:tgtEl>
                                        <p:attrNameLst>
                                          <p:attrName>style.visibility</p:attrName>
                                        </p:attrNameLst>
                                      </p:cBhvr>
                                      <p:to>
                                        <p:strVal val="visible"/>
                                      </p:to>
                                    </p:set>
                                    <p:animEffect transition="in" filter="fade">
                                      <p:cBhvr>
                                        <p:cTn id="22" dur="2000"/>
                                        <p:tgtEl>
                                          <p:spTgt spid="5017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179">
                                            <p:txEl>
                                              <p:pRg st="8" end="8"/>
                                            </p:txEl>
                                          </p:spTgt>
                                        </p:tgtEl>
                                        <p:attrNameLst>
                                          <p:attrName>style.visibility</p:attrName>
                                        </p:attrNameLst>
                                      </p:cBhvr>
                                      <p:to>
                                        <p:strVal val="visible"/>
                                      </p:to>
                                    </p:set>
                                    <p:animEffect transition="in" filter="fade">
                                      <p:cBhvr>
                                        <p:cTn id="27" dur="2000"/>
                                        <p:tgtEl>
                                          <p:spTgt spid="501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152400"/>
            <a:ext cx="8229600" cy="1143000"/>
          </a:xfrm>
        </p:spPr>
        <p:txBody>
          <a:bodyPr/>
          <a:lstStyle/>
          <a:p>
            <a:pPr eaLnBrk="1" hangingPunct="1"/>
            <a:r>
              <a:rPr lang="en-US" smtClean="0">
                <a:latin typeface="Arial" charset="0"/>
              </a:rPr>
              <a:t>Effects of PAC on the Unit</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9155" name="Content Placeholder 2"/>
          <p:cNvSpPr>
            <a:spLocks noGrp="1"/>
          </p:cNvSpPr>
          <p:nvPr>
            <p:ph idx="1"/>
          </p:nvPr>
        </p:nvSpPr>
        <p:spPr>
          <a:xfrm>
            <a:off x="304800" y="1570038"/>
            <a:ext cx="8686800" cy="4525962"/>
          </a:xfrm>
        </p:spPr>
        <p:txBody>
          <a:bodyPr/>
          <a:lstStyle/>
          <a:p>
            <a:pPr eaLnBrk="1" hangingPunct="1">
              <a:buNone/>
            </a:pPr>
            <a:endParaRPr lang="en-US" sz="1200" dirty="0" smtClean="0">
              <a:latin typeface="Arial" charset="0"/>
            </a:endParaRPr>
          </a:p>
          <a:p>
            <a:pPr eaLnBrk="1" hangingPunct="1"/>
            <a:r>
              <a:rPr lang="en-US" sz="3600" dirty="0" smtClean="0">
                <a:latin typeface="Arial" charset="0"/>
              </a:rPr>
              <a:t>Loss of trust &amp; </a:t>
            </a:r>
            <a:r>
              <a:rPr lang="en-US" sz="3600" i="1" dirty="0" smtClean="0">
                <a:latin typeface="Arial" charset="0"/>
              </a:rPr>
              <a:t>Esprit de Corps</a:t>
            </a:r>
          </a:p>
          <a:p>
            <a:pPr eaLnBrk="1" hangingPunct="1"/>
            <a:endParaRPr lang="en-US" sz="1200" dirty="0" smtClean="0">
              <a:latin typeface="Arial" charset="0"/>
            </a:endParaRPr>
          </a:p>
          <a:p>
            <a:pPr eaLnBrk="1" hangingPunct="1"/>
            <a:r>
              <a:rPr lang="en-US" sz="3600" dirty="0" smtClean="0">
                <a:latin typeface="Arial" charset="0"/>
              </a:rPr>
              <a:t>Hostile environment</a:t>
            </a:r>
          </a:p>
          <a:p>
            <a:pPr eaLnBrk="1" hangingPunct="1"/>
            <a:endParaRPr lang="en-US" sz="1200" dirty="0" smtClean="0">
              <a:latin typeface="Arial" charset="0"/>
            </a:endParaRPr>
          </a:p>
          <a:p>
            <a:pPr eaLnBrk="1" hangingPunct="1"/>
            <a:r>
              <a:rPr lang="en-US" sz="3600" dirty="0" smtClean="0">
                <a:latin typeface="Arial" charset="0"/>
              </a:rPr>
              <a:t>Diminished organizational effectiveness</a:t>
            </a:r>
          </a:p>
          <a:p>
            <a:pPr eaLnBrk="1" hangingPunct="1"/>
            <a:endParaRPr lang="en-US" sz="1200" dirty="0" smtClean="0">
              <a:latin typeface="Arial" charset="0"/>
            </a:endParaRPr>
          </a:p>
          <a:p>
            <a:pPr eaLnBrk="1" hangingPunct="1"/>
            <a:r>
              <a:rPr lang="en-US" sz="3600" dirty="0" smtClean="0">
                <a:latin typeface="Arial" charset="0"/>
              </a:rPr>
              <a:t>Low retention rates</a:t>
            </a:r>
          </a:p>
          <a:p>
            <a:pPr eaLnBrk="1" hangingPunct="1"/>
            <a:endParaRPr lang="en-US" sz="1200" dirty="0" smtClean="0">
              <a:latin typeface="Arial" charset="0"/>
            </a:endParaRPr>
          </a:p>
          <a:p>
            <a:pPr eaLnBrk="1" hangingPunct="1"/>
            <a:r>
              <a:rPr lang="en-US" sz="3600" dirty="0" smtClean="0">
                <a:latin typeface="Arial" charset="0"/>
              </a:rPr>
              <a:t>Decreased mission readiness</a:t>
            </a:r>
          </a:p>
          <a:p>
            <a:pPr eaLnBrk="1" hangingPunct="1"/>
            <a:endParaRPr lang="en-US" sz="3600" dirty="0" smtClean="0">
              <a:latin typeface="Arial" charset="0"/>
            </a:endParaRPr>
          </a:p>
          <a:p>
            <a:pPr eaLnBrk="1" hangingPunct="1">
              <a:buFont typeface="Arial" charset="0"/>
              <a:buNone/>
            </a:pPr>
            <a:endParaRPr lang="en-US" sz="3600" dirty="0" smtClean="0">
              <a:latin typeface="Arial" charset="0"/>
            </a:endParaRPr>
          </a:p>
        </p:txBody>
      </p:sp>
      <p:sp>
        <p:nvSpPr>
          <p:cNvPr id="5" name="TextBox 4"/>
          <p:cNvSpPr txBox="1"/>
          <p:nvPr/>
        </p:nvSpPr>
        <p:spPr>
          <a:xfrm flipH="1">
            <a:off x="8077200" y="6553200"/>
            <a:ext cx="1371603" cy="246221"/>
          </a:xfrm>
          <a:prstGeom prst="rect">
            <a:avLst/>
          </a:prstGeom>
          <a:noFill/>
        </p:spPr>
        <p:txBody>
          <a:bodyPr wrap="square" rtlCol="0">
            <a:spAutoFit/>
          </a:bodyPr>
          <a:lstStyle/>
          <a:p>
            <a:r>
              <a:rPr lang="en-US" sz="1000" dirty="0" smtClean="0"/>
              <a:t>Report Options</a:t>
            </a:r>
            <a:endParaRPr lang="en-US" sz="1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Effect transition="in" filter="fade">
                                      <p:cBhvr>
                                        <p:cTn id="7" dur="2000"/>
                                        <p:tgtEl>
                                          <p:spTgt spid="491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5">
                                            <p:txEl>
                                              <p:pRg st="3" end="3"/>
                                            </p:txEl>
                                          </p:spTgt>
                                        </p:tgtEl>
                                        <p:attrNameLst>
                                          <p:attrName>style.visibility</p:attrName>
                                        </p:attrNameLst>
                                      </p:cBhvr>
                                      <p:to>
                                        <p:strVal val="visible"/>
                                      </p:to>
                                    </p:set>
                                    <p:animEffect transition="in" filter="fade">
                                      <p:cBhvr>
                                        <p:cTn id="12" dur="2000"/>
                                        <p:tgtEl>
                                          <p:spTgt spid="4915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155">
                                            <p:txEl>
                                              <p:pRg st="5" end="5"/>
                                            </p:txEl>
                                          </p:spTgt>
                                        </p:tgtEl>
                                        <p:attrNameLst>
                                          <p:attrName>style.visibility</p:attrName>
                                        </p:attrNameLst>
                                      </p:cBhvr>
                                      <p:to>
                                        <p:strVal val="visible"/>
                                      </p:to>
                                    </p:set>
                                    <p:animEffect transition="in" filter="fade">
                                      <p:cBhvr>
                                        <p:cTn id="17" dur="2000"/>
                                        <p:tgtEl>
                                          <p:spTgt spid="4915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155">
                                            <p:txEl>
                                              <p:pRg st="7" end="7"/>
                                            </p:txEl>
                                          </p:spTgt>
                                        </p:tgtEl>
                                        <p:attrNameLst>
                                          <p:attrName>style.visibility</p:attrName>
                                        </p:attrNameLst>
                                      </p:cBhvr>
                                      <p:to>
                                        <p:strVal val="visible"/>
                                      </p:to>
                                    </p:set>
                                    <p:animEffect transition="in" filter="fade">
                                      <p:cBhvr>
                                        <p:cTn id="22" dur="2000"/>
                                        <p:tgtEl>
                                          <p:spTgt spid="4915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155">
                                            <p:txEl>
                                              <p:pRg st="9" end="9"/>
                                            </p:txEl>
                                          </p:spTgt>
                                        </p:tgtEl>
                                        <p:attrNameLst>
                                          <p:attrName>style.visibility</p:attrName>
                                        </p:attrNameLst>
                                      </p:cBhvr>
                                      <p:to>
                                        <p:strVal val="visible"/>
                                      </p:to>
                                    </p:set>
                                    <p:animEffect transition="in" filter="fade">
                                      <p:cBhvr>
                                        <p:cTn id="27" dur="2000"/>
                                        <p:tgtEl>
                                          <p:spTgt spid="491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152400"/>
            <a:ext cx="8229600" cy="1143000"/>
          </a:xfrm>
        </p:spPr>
        <p:txBody>
          <a:bodyPr/>
          <a:lstStyle/>
          <a:p>
            <a:pPr eaLnBrk="1" hangingPunct="1"/>
            <a:r>
              <a:rPr lang="en-US" dirty="0" smtClean="0">
                <a:latin typeface="Arial" charset="0"/>
              </a:rPr>
              <a:t>Who should report</a:t>
            </a:r>
          </a:p>
        </p:txBody>
      </p:sp>
      <p:sp>
        <p:nvSpPr>
          <p:cNvPr id="51202" name="Content Placeholder 2"/>
          <p:cNvSpPr>
            <a:spLocks noGrp="1"/>
          </p:cNvSpPr>
          <p:nvPr>
            <p:ph idx="1"/>
          </p:nvPr>
        </p:nvSpPr>
        <p:spPr>
          <a:xfrm>
            <a:off x="457200" y="1874837"/>
            <a:ext cx="8229600" cy="4525963"/>
          </a:xfrm>
        </p:spPr>
        <p:txBody>
          <a:bodyPr/>
          <a:lstStyle/>
          <a:p>
            <a:pPr marL="609600" indent="-609600" eaLnBrk="1" hangingPunct="1"/>
            <a:r>
              <a:rPr lang="en-US" dirty="0">
                <a:latin typeface="Arial" charset="0"/>
              </a:rPr>
              <a:t>Leaders must carefully monitor unit members’ actions and strongly encourage them to report potential </a:t>
            </a:r>
            <a:r>
              <a:rPr lang="en-US" dirty="0" smtClean="0">
                <a:latin typeface="Arial" charset="0"/>
              </a:rPr>
              <a:t>PAC violations </a:t>
            </a:r>
          </a:p>
          <a:p>
            <a:pPr marL="609600" indent="-609600" eaLnBrk="1" hangingPunct="1"/>
            <a:r>
              <a:rPr lang="en-US" dirty="0" smtClean="0">
                <a:latin typeface="Arial" charset="0"/>
              </a:rPr>
              <a:t>Bystanders </a:t>
            </a:r>
            <a:r>
              <a:rPr lang="en-US" dirty="0">
                <a:latin typeface="Arial" charset="0"/>
              </a:rPr>
              <a:t>also have responsibility to report possible </a:t>
            </a:r>
            <a:r>
              <a:rPr lang="en-US" dirty="0" smtClean="0">
                <a:latin typeface="Arial" charset="0"/>
              </a:rPr>
              <a:t>PAC violations </a:t>
            </a:r>
          </a:p>
          <a:p>
            <a:pPr marL="609600" indent="-609600" eaLnBrk="1" hangingPunct="1"/>
            <a:r>
              <a:rPr lang="en-US" dirty="0" smtClean="0">
                <a:latin typeface="Arial" charset="0"/>
              </a:rPr>
              <a:t>Service </a:t>
            </a:r>
            <a:r>
              <a:rPr lang="en-US" dirty="0">
                <a:latin typeface="Arial" charset="0"/>
              </a:rPr>
              <a:t>members might be afraid to report hazing out of fear of retaliation, so several reporting </a:t>
            </a:r>
            <a:r>
              <a:rPr lang="en-US" dirty="0" smtClean="0">
                <a:latin typeface="Arial" charset="0"/>
              </a:rPr>
              <a:t>avenues </a:t>
            </a:r>
            <a:r>
              <a:rPr lang="en-US" dirty="0">
                <a:latin typeface="Arial" charset="0"/>
              </a:rPr>
              <a:t>are available </a:t>
            </a:r>
            <a:endParaRPr lang="en-US" dirty="0" smtClean="0">
              <a:latin typeface="Arial" charset="0"/>
            </a:endParaRP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077200" y="6553200"/>
            <a:ext cx="1219203" cy="246221"/>
          </a:xfrm>
          <a:prstGeom prst="rect">
            <a:avLst/>
          </a:prstGeom>
          <a:noFill/>
        </p:spPr>
        <p:txBody>
          <a:bodyPr wrap="square" rtlCol="0">
            <a:spAutoFit/>
          </a:bodyPr>
          <a:lstStyle/>
          <a:p>
            <a:r>
              <a:rPr lang="en-US" sz="1000" dirty="0" smtClean="0"/>
              <a:t>Report Options</a:t>
            </a:r>
            <a:endParaRPr lang="en-US" sz="1000" dirty="0"/>
          </a:p>
        </p:txBody>
      </p:sp>
    </p:spTree>
    <p:extLst>
      <p:ext uri="{BB962C8B-B14F-4D97-AF65-F5344CB8AC3E}">
        <p14:creationId xmlns:p14="http://schemas.microsoft.com/office/powerpoint/2010/main" val="3076709693"/>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152400"/>
            <a:ext cx="8229600" cy="1143000"/>
          </a:xfrm>
        </p:spPr>
        <p:txBody>
          <a:bodyPr/>
          <a:lstStyle/>
          <a:p>
            <a:pPr eaLnBrk="1" hangingPunct="1"/>
            <a:r>
              <a:rPr lang="en-US" smtClean="0">
                <a:latin typeface="Arial" charset="0"/>
              </a:rPr>
              <a:t>Reporting Options</a:t>
            </a:r>
          </a:p>
        </p:txBody>
      </p:sp>
      <p:sp>
        <p:nvSpPr>
          <p:cNvPr id="51202" name="Content Placeholder 2"/>
          <p:cNvSpPr>
            <a:spLocks noGrp="1"/>
          </p:cNvSpPr>
          <p:nvPr>
            <p:ph idx="1"/>
          </p:nvPr>
        </p:nvSpPr>
        <p:spPr>
          <a:xfrm>
            <a:off x="457200" y="1874837"/>
            <a:ext cx="8229600" cy="4678363"/>
          </a:xfrm>
        </p:spPr>
        <p:txBody>
          <a:bodyPr/>
          <a:lstStyle/>
          <a:p>
            <a:pPr marL="609600" indent="-609600" eaLnBrk="1" hangingPunct="1"/>
            <a:r>
              <a:rPr lang="en-US" dirty="0" smtClean="0">
                <a:latin typeface="Arial" charset="0"/>
              </a:rPr>
              <a:t>Chain of Command (Preferred)</a:t>
            </a:r>
          </a:p>
          <a:p>
            <a:pPr marL="609600" indent="-609600" eaLnBrk="1" hangingPunct="1"/>
            <a:r>
              <a:rPr lang="en-US" dirty="0" smtClean="0">
                <a:latin typeface="Arial" charset="0"/>
              </a:rPr>
              <a:t>Equal Opportunity Advisor (EOA)</a:t>
            </a:r>
          </a:p>
          <a:p>
            <a:pPr marL="609600" indent="-609600" eaLnBrk="1" hangingPunct="1"/>
            <a:r>
              <a:rPr lang="en-US" dirty="0" smtClean="0">
                <a:latin typeface="Arial" charset="0"/>
              </a:rPr>
              <a:t>Unit EO Representative (EOR)*</a:t>
            </a:r>
          </a:p>
          <a:p>
            <a:pPr marL="609600" indent="-609600" eaLnBrk="1" hangingPunct="1"/>
            <a:r>
              <a:rPr lang="en-US" dirty="0" smtClean="0">
                <a:latin typeface="Arial" charset="0"/>
              </a:rPr>
              <a:t>Inspector General (IG)</a:t>
            </a:r>
          </a:p>
          <a:p>
            <a:pPr marL="914400" lvl="2" indent="0" eaLnBrk="1" hangingPunct="1">
              <a:buNone/>
            </a:pPr>
            <a:r>
              <a:rPr lang="en-US" u="sng" dirty="0" smtClean="0">
                <a:solidFill>
                  <a:srgbClr val="0070C0"/>
                </a:solidFill>
                <a:latin typeface="Arial" charset="0"/>
              </a:rPr>
              <a:t>http</a:t>
            </a:r>
            <a:r>
              <a:rPr lang="en-US" u="sng" dirty="0">
                <a:solidFill>
                  <a:srgbClr val="0070C0"/>
                </a:solidFill>
                <a:latin typeface="Arial" charset="0"/>
              </a:rPr>
              <a:t>://www.hqmc.marines.mil/igmc/Resources/Submit-a-Complaint-/ </a:t>
            </a:r>
            <a:endParaRPr lang="en-US" u="sng" dirty="0" smtClean="0">
              <a:solidFill>
                <a:srgbClr val="0070C0"/>
              </a:solidFill>
              <a:latin typeface="Arial" charset="0"/>
            </a:endParaRPr>
          </a:p>
          <a:p>
            <a:pPr marL="609600" indent="-609600" eaLnBrk="1" hangingPunct="1"/>
            <a:r>
              <a:rPr lang="en-US" dirty="0" smtClean="0">
                <a:latin typeface="Arial" charset="0"/>
              </a:rPr>
              <a:t>NCIS</a:t>
            </a:r>
          </a:p>
          <a:p>
            <a:pPr marL="800100" lvl="2" indent="0" eaLnBrk="1" hangingPunct="1">
              <a:buNone/>
            </a:pPr>
            <a:r>
              <a:rPr lang="en-US" u="sng" dirty="0" smtClean="0">
                <a:solidFill>
                  <a:srgbClr val="0070C0"/>
                </a:solidFill>
                <a:latin typeface="Arial" panose="020B0604020202020204" pitchFamily="34" charset="0"/>
                <a:cs typeface="Arial" panose="020B0604020202020204" pitchFamily="34" charset="0"/>
              </a:rPr>
              <a:t>http</a:t>
            </a:r>
            <a:r>
              <a:rPr lang="en-US" u="sng" dirty="0">
                <a:solidFill>
                  <a:srgbClr val="0070C0"/>
                </a:solidFill>
                <a:latin typeface="Arial" panose="020B0604020202020204" pitchFamily="34" charset="0"/>
                <a:cs typeface="Arial" panose="020B0604020202020204" pitchFamily="34" charset="0"/>
              </a:rPr>
              <a:t>://www.ncis.navy.mil/ContactUs/Pages/ReportaCrime.aspx </a:t>
            </a:r>
            <a:endParaRPr lang="en-US" u="sng" dirty="0" smtClean="0">
              <a:solidFill>
                <a:srgbClr val="0070C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077200" y="6553200"/>
            <a:ext cx="1219203" cy="246221"/>
          </a:xfrm>
          <a:prstGeom prst="rect">
            <a:avLst/>
          </a:prstGeom>
          <a:noFill/>
        </p:spPr>
        <p:txBody>
          <a:bodyPr wrap="square" rtlCol="0">
            <a:spAutoFit/>
          </a:bodyPr>
          <a:lstStyle/>
          <a:p>
            <a:r>
              <a:rPr lang="en-US" sz="1000" dirty="0" smtClean="0"/>
              <a:t>Report Options</a:t>
            </a:r>
            <a:endParaRPr lang="en-US" sz="1000"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idx="4294967295"/>
          </p:nvPr>
        </p:nvSpPr>
        <p:spPr>
          <a:xfrm>
            <a:off x="457200" y="152400"/>
            <a:ext cx="8229600" cy="1143000"/>
          </a:xfrm>
        </p:spPr>
        <p:txBody>
          <a:bodyPr/>
          <a:lstStyle/>
          <a:p>
            <a:pPr eaLnBrk="1" hangingPunct="1"/>
            <a:r>
              <a:rPr lang="en-US" smtClean="0">
                <a:latin typeface="Arial" charset="0"/>
              </a:rPr>
              <a:t>Reporting Options</a:t>
            </a:r>
          </a:p>
        </p:txBody>
      </p:sp>
      <p:sp>
        <p:nvSpPr>
          <p:cNvPr id="53250" name="Content Placeholder 2"/>
          <p:cNvSpPr>
            <a:spLocks noGrp="1"/>
          </p:cNvSpPr>
          <p:nvPr>
            <p:ph idx="4294967295"/>
          </p:nvPr>
        </p:nvSpPr>
        <p:spPr>
          <a:xfrm>
            <a:off x="220980" y="1524000"/>
            <a:ext cx="8915400" cy="2438400"/>
          </a:xfrm>
        </p:spPr>
        <p:txBody>
          <a:bodyPr/>
          <a:lstStyle/>
          <a:p>
            <a:pPr marL="609600" indent="-609600" eaLnBrk="1" hangingPunct="1">
              <a:buFont typeface="Arial" charset="0"/>
              <a:buNone/>
            </a:pPr>
            <a:endParaRPr lang="en-US" sz="1200" dirty="0" smtClean="0">
              <a:latin typeface="Arial" charset="0"/>
            </a:endParaRPr>
          </a:p>
          <a:p>
            <a:pPr marL="609600" indent="-609600" eaLnBrk="1" hangingPunct="1"/>
            <a:r>
              <a:rPr lang="en-US" sz="3600" dirty="0" smtClean="0">
                <a:latin typeface="Arial" charset="0"/>
              </a:rPr>
              <a:t>Electronic Prohibited Activities and Conduct (EPAC) Portal</a:t>
            </a:r>
          </a:p>
          <a:p>
            <a:pPr lvl="1" eaLnBrk="1" hangingPunct="1"/>
            <a:r>
              <a:rPr lang="en-US" sz="3200" dirty="0" smtClean="0">
                <a:latin typeface="Arial" charset="0"/>
              </a:rPr>
              <a:t> </a:t>
            </a:r>
            <a:r>
              <a:rPr lang="en-US" sz="3200" dirty="0" smtClean="0">
                <a:latin typeface="Arial" charset="0"/>
                <a:hlinkClick r:id="rId3"/>
              </a:rPr>
              <a:t>https://www.manpower.usmc.mil/EPAC</a:t>
            </a:r>
            <a:endParaRPr lang="en-US" sz="3200" dirty="0" smtClean="0">
              <a:latin typeface="Arial" charset="0"/>
            </a:endParaRPr>
          </a:p>
          <a:p>
            <a:pPr marL="609600" indent="-609600" eaLnBrk="1" hangingPunct="1">
              <a:buFont typeface="Arial" charset="0"/>
              <a:buNone/>
            </a:pPr>
            <a:endParaRPr lang="en-US" sz="1200" dirty="0" smtClean="0">
              <a:latin typeface="Arial" charset="0"/>
            </a:endParaRPr>
          </a:p>
          <a:p>
            <a:pPr marL="609600" indent="-609600" eaLnBrk="1" hangingPunct="1"/>
            <a:r>
              <a:rPr lang="en-US" sz="3600" dirty="0" smtClean="0">
                <a:latin typeface="Arial" charset="0"/>
              </a:rPr>
              <a:t>EO Advice Line</a:t>
            </a:r>
          </a:p>
          <a:p>
            <a:pPr lvl="1" eaLnBrk="1" hangingPunct="1"/>
            <a:r>
              <a:rPr lang="en-US" sz="3200" dirty="0" smtClean="0">
                <a:latin typeface="Arial" charset="0"/>
              </a:rPr>
              <a:t> (844) 818-1674</a:t>
            </a:r>
          </a:p>
          <a:p>
            <a:pPr marL="609600" indent="-609600" eaLnBrk="1" hangingPunct="1"/>
            <a:endParaRPr lang="en-US" sz="1200" dirty="0" smtClean="0">
              <a:latin typeface="Arial" charset="0"/>
            </a:endParaRPr>
          </a:p>
          <a:p>
            <a:pPr marL="609600" indent="-609600" eaLnBrk="1" hangingPunct="1"/>
            <a:r>
              <a:rPr lang="en-US" sz="3600" dirty="0" smtClean="0">
                <a:latin typeface="Arial" charset="0"/>
              </a:rPr>
              <a:t>Communication with Congress</a:t>
            </a:r>
          </a:p>
          <a:p>
            <a:pPr marL="609600" indent="-609600" eaLnBrk="1" hangingPunct="1"/>
            <a:endParaRPr lang="en-US" sz="1200" dirty="0" smtClean="0">
              <a:latin typeface="Arial" charset="0"/>
            </a:endParaRPr>
          </a:p>
          <a:p>
            <a:pPr marL="609600" indent="-609600" eaLnBrk="1" hangingPunct="1"/>
            <a:r>
              <a:rPr lang="en-US" sz="3600" dirty="0" smtClean="0">
                <a:latin typeface="Arial" charset="0"/>
              </a:rPr>
              <a:t>Anonymous Reporting</a:t>
            </a:r>
          </a:p>
          <a:p>
            <a:pPr marL="609600" indent="-609600" eaLnBrk="1" hangingPunct="1"/>
            <a:endParaRPr lang="en-US" sz="3600" dirty="0" smtClean="0">
              <a:latin typeface="Arial" charset="0"/>
            </a:endParaRPr>
          </a:p>
          <a:p>
            <a:pPr marL="609600" indent="-609600" eaLnBrk="1" hangingPunct="1"/>
            <a:endParaRPr lang="en-US" sz="3600" dirty="0" smtClean="0">
              <a:latin typeface="Arial" charset="0"/>
            </a:endParaRP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534397" y="6553200"/>
            <a:ext cx="914403" cy="246221"/>
          </a:xfrm>
          <a:prstGeom prst="rect">
            <a:avLst/>
          </a:prstGeom>
          <a:noFill/>
        </p:spPr>
        <p:txBody>
          <a:bodyPr wrap="square" rtlCol="0">
            <a:spAutoFit/>
          </a:bodyPr>
          <a:lstStyle/>
          <a:p>
            <a:r>
              <a:rPr lang="en-US" sz="1000" dirty="0" smtClean="0"/>
              <a:t>Roles</a:t>
            </a:r>
            <a:endParaRPr lang="en-US" sz="1000"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152400"/>
            <a:ext cx="8229600" cy="1143000"/>
          </a:xfrm>
        </p:spPr>
        <p:txBody>
          <a:bodyPr/>
          <a:lstStyle/>
          <a:p>
            <a:pPr eaLnBrk="1" hangingPunct="1"/>
            <a:r>
              <a:rPr lang="en-US" smtClean="0">
                <a:latin typeface="Arial" charset="0"/>
              </a:rPr>
              <a:t>Roles &amp; Responsibilities</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299" name="Content Placeholder 2"/>
          <p:cNvSpPr>
            <a:spLocks noGrp="1"/>
          </p:cNvSpPr>
          <p:nvPr>
            <p:ph idx="1"/>
          </p:nvPr>
        </p:nvSpPr>
        <p:spPr>
          <a:xfrm>
            <a:off x="457200" y="1905000"/>
            <a:ext cx="8229600" cy="2971800"/>
          </a:xfrm>
        </p:spPr>
        <p:txBody>
          <a:bodyPr/>
          <a:lstStyle/>
          <a:p>
            <a:pPr eaLnBrk="1" hangingPunct="1"/>
            <a:r>
              <a:rPr lang="en-US" sz="3600" dirty="0" smtClean="0">
                <a:latin typeface="Arial" charset="0"/>
              </a:rPr>
              <a:t>Chain of Command</a:t>
            </a:r>
          </a:p>
          <a:p>
            <a:pPr eaLnBrk="1" hangingPunct="1"/>
            <a:endParaRPr lang="en-US" sz="1200" dirty="0" smtClean="0">
              <a:latin typeface="Arial" charset="0"/>
            </a:endParaRPr>
          </a:p>
          <a:p>
            <a:pPr eaLnBrk="1" hangingPunct="1"/>
            <a:r>
              <a:rPr lang="en-US" sz="3600" dirty="0" smtClean="0">
                <a:latin typeface="Arial" charset="0"/>
              </a:rPr>
              <a:t>Equal Opportunity Advisor (EOA)</a:t>
            </a:r>
          </a:p>
          <a:p>
            <a:pPr eaLnBrk="1" hangingPunct="1"/>
            <a:endParaRPr lang="en-US" sz="1200" dirty="0" smtClean="0">
              <a:latin typeface="Arial" charset="0"/>
            </a:endParaRPr>
          </a:p>
          <a:p>
            <a:pPr eaLnBrk="1" hangingPunct="1"/>
            <a:r>
              <a:rPr lang="en-US" sz="3600" dirty="0" smtClean="0">
                <a:latin typeface="Arial" charset="0"/>
              </a:rPr>
              <a:t>Unit EO Representative (EOR)</a:t>
            </a:r>
          </a:p>
          <a:p>
            <a:pPr eaLnBrk="1" hangingPunct="1"/>
            <a:endParaRPr lang="en-US" sz="1200" dirty="0" smtClean="0">
              <a:latin typeface="Arial" charset="0"/>
            </a:endParaRPr>
          </a:p>
          <a:p>
            <a:pPr eaLnBrk="1" hangingPunct="1"/>
            <a:r>
              <a:rPr lang="en-US" sz="3600" dirty="0" smtClean="0">
                <a:latin typeface="Arial" charset="0"/>
              </a:rPr>
              <a:t>Individual Marine</a:t>
            </a:r>
          </a:p>
          <a:p>
            <a:pPr eaLnBrk="1" hangingPunct="1"/>
            <a:endParaRPr lang="en-US" sz="3600" dirty="0" smtClean="0">
              <a:latin typeface="Arial" charset="0"/>
            </a:endParaRPr>
          </a:p>
        </p:txBody>
      </p:sp>
      <p:sp>
        <p:nvSpPr>
          <p:cNvPr id="5" name="TextBox 4"/>
          <p:cNvSpPr txBox="1"/>
          <p:nvPr/>
        </p:nvSpPr>
        <p:spPr>
          <a:xfrm flipH="1">
            <a:off x="8229597" y="6553200"/>
            <a:ext cx="914403" cy="246221"/>
          </a:xfrm>
          <a:prstGeom prst="rect">
            <a:avLst/>
          </a:prstGeom>
          <a:noFill/>
        </p:spPr>
        <p:txBody>
          <a:bodyPr wrap="square" rtlCol="0">
            <a:spAutoFit/>
          </a:bodyPr>
          <a:lstStyle/>
          <a:p>
            <a:r>
              <a:rPr lang="en-US" sz="1000" dirty="0" smtClean="0"/>
              <a:t>Assessment</a:t>
            </a:r>
            <a:endParaRPr lang="en-US" sz="1000"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152400"/>
            <a:ext cx="8229600" cy="1143000"/>
          </a:xfrm>
        </p:spPr>
        <p:txBody>
          <a:bodyPr/>
          <a:lstStyle/>
          <a:p>
            <a:pPr eaLnBrk="1" hangingPunct="1"/>
            <a:r>
              <a:rPr lang="en-US" smtClean="0">
                <a:latin typeface="Arial" charset="0"/>
              </a:rPr>
              <a:t>Climate Assessment</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347" name="Content Placeholder 2"/>
          <p:cNvSpPr>
            <a:spLocks noGrp="1"/>
          </p:cNvSpPr>
          <p:nvPr>
            <p:ph idx="1"/>
          </p:nvPr>
        </p:nvSpPr>
        <p:spPr>
          <a:xfrm>
            <a:off x="304800" y="1722438"/>
            <a:ext cx="8686800" cy="4525962"/>
          </a:xfrm>
        </p:spPr>
        <p:txBody>
          <a:bodyPr/>
          <a:lstStyle/>
          <a:p>
            <a:pPr eaLnBrk="1" hangingPunct="1"/>
            <a:r>
              <a:rPr lang="en-US" sz="3600" dirty="0" smtClean="0">
                <a:latin typeface="Arial" charset="0"/>
              </a:rPr>
              <a:t>DEOMI Equal Opportunity Climate Survey (DEOCS)</a:t>
            </a:r>
          </a:p>
          <a:p>
            <a:pPr eaLnBrk="1" hangingPunct="1"/>
            <a:endParaRPr lang="en-US" sz="1200" dirty="0" smtClean="0">
              <a:latin typeface="Arial" charset="0"/>
            </a:endParaRPr>
          </a:p>
          <a:p>
            <a:pPr lvl="1" eaLnBrk="1" hangingPunct="1"/>
            <a:r>
              <a:rPr lang="en-US" sz="3200" dirty="0" smtClean="0">
                <a:latin typeface="Arial" charset="0"/>
              </a:rPr>
              <a:t> Required per MCO</a:t>
            </a:r>
          </a:p>
          <a:p>
            <a:pPr lvl="1" eaLnBrk="1" hangingPunct="1"/>
            <a:r>
              <a:rPr lang="en-US" sz="3200" dirty="0" smtClean="0">
                <a:latin typeface="Arial" charset="0"/>
              </a:rPr>
              <a:t> Anonymous</a:t>
            </a:r>
          </a:p>
          <a:p>
            <a:pPr lvl="1" eaLnBrk="1" hangingPunct="1"/>
            <a:r>
              <a:rPr lang="en-US" sz="3200" dirty="0" smtClean="0">
                <a:latin typeface="Arial" charset="0"/>
              </a:rPr>
              <a:t> Accessible from any web-enabled device</a:t>
            </a:r>
          </a:p>
          <a:p>
            <a:pPr lvl="1" eaLnBrk="1" hangingPunct="1"/>
            <a:r>
              <a:rPr lang="en-US" sz="3200" dirty="0" smtClean="0">
                <a:latin typeface="Arial" charset="0"/>
              </a:rPr>
              <a:t> Primary tool for assessing climate</a:t>
            </a:r>
          </a:p>
          <a:p>
            <a:pPr lvl="1" eaLnBrk="1" hangingPunct="1"/>
            <a:r>
              <a:rPr lang="en-US" sz="3200" dirty="0" smtClean="0">
                <a:latin typeface="Arial" charset="0"/>
              </a:rPr>
              <a:t> Individual responsibility</a:t>
            </a:r>
          </a:p>
          <a:p>
            <a:pPr lvl="1" eaLnBrk="1" hangingPunct="1"/>
            <a:endParaRPr lang="en-US" sz="3600" dirty="0" smtClean="0">
              <a:latin typeface="Arial" charset="0"/>
            </a:endParaRPr>
          </a:p>
        </p:txBody>
      </p:sp>
      <p:sp>
        <p:nvSpPr>
          <p:cNvPr id="5" name="TextBox 4"/>
          <p:cNvSpPr txBox="1"/>
          <p:nvPr/>
        </p:nvSpPr>
        <p:spPr>
          <a:xfrm flipH="1">
            <a:off x="8305797" y="6553200"/>
            <a:ext cx="914403" cy="246221"/>
          </a:xfrm>
          <a:prstGeom prst="rect">
            <a:avLst/>
          </a:prstGeom>
          <a:noFill/>
        </p:spPr>
        <p:txBody>
          <a:bodyPr wrap="square" rtlCol="0">
            <a:spAutoFit/>
          </a:bodyPr>
          <a:lstStyle/>
          <a:p>
            <a:r>
              <a:rPr lang="en-US" sz="1000" dirty="0" smtClean="0"/>
              <a:t>Knowledge</a:t>
            </a:r>
            <a:endParaRPr lang="en-US" sz="1000" dirty="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52400"/>
            <a:ext cx="8229600" cy="1143000"/>
          </a:xfrm>
        </p:spPr>
        <p:txBody>
          <a:bodyPr/>
          <a:lstStyle/>
          <a:p>
            <a:pPr eaLnBrk="1" hangingPunct="1"/>
            <a:r>
              <a:rPr lang="en-US" smtClean="0">
                <a:latin typeface="Arial" charset="0"/>
              </a:rPr>
              <a:t>Knowledge Check</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627" name="Text Box 5"/>
          <p:cNvSpPr txBox="1">
            <a:spLocks noChangeArrowheads="1"/>
          </p:cNvSpPr>
          <p:nvPr/>
        </p:nvSpPr>
        <p:spPr bwMode="auto">
          <a:xfrm>
            <a:off x="685800" y="1981200"/>
            <a:ext cx="7696200" cy="1323975"/>
          </a:xfrm>
          <a:prstGeom prst="rect">
            <a:avLst/>
          </a:prstGeom>
          <a:noFill/>
          <a:ln w="9525">
            <a:noFill/>
            <a:miter lim="800000"/>
            <a:headEnd/>
            <a:tailEnd/>
          </a:ln>
        </p:spPr>
        <p:txBody>
          <a:bodyPr>
            <a:spAutoFit/>
          </a:bodyPr>
          <a:lstStyle/>
          <a:p>
            <a:pPr algn="ctr">
              <a:spcBef>
                <a:spcPct val="20000"/>
              </a:spcBef>
              <a:buFont typeface="Arial" charset="0"/>
              <a:buNone/>
            </a:pPr>
            <a:endParaRPr lang="en-US" sz="4000"/>
          </a:p>
          <a:p>
            <a:pPr algn="ctr"/>
            <a:endParaRPr lang="en-US" sz="4000"/>
          </a:p>
        </p:txBody>
      </p:sp>
      <p:pic>
        <p:nvPicPr>
          <p:cNvPr id="1026" name="Picture 2" descr="C:\Users\balaszeda\Desktop\question-mark-hi.png"/>
          <p:cNvPicPr>
            <a:picLocks noChangeAspect="1" noChangeArrowheads="1"/>
          </p:cNvPicPr>
          <p:nvPr/>
        </p:nvPicPr>
        <p:blipFill>
          <a:blip r:embed="rId3"/>
          <a:srcRect/>
          <a:stretch>
            <a:fillRect/>
          </a:stretch>
        </p:blipFill>
        <p:spPr bwMode="auto">
          <a:xfrm>
            <a:off x="3048000" y="1981200"/>
            <a:ext cx="2860675" cy="4312966"/>
          </a:xfrm>
          <a:prstGeom prst="rect">
            <a:avLst/>
          </a:prstGeom>
          <a:noFill/>
        </p:spPr>
      </p:pic>
      <p:sp>
        <p:nvSpPr>
          <p:cNvPr id="6" name="TextBox 5"/>
          <p:cNvSpPr txBox="1"/>
          <p:nvPr/>
        </p:nvSpPr>
        <p:spPr>
          <a:xfrm flipH="1">
            <a:off x="8458200" y="6553200"/>
            <a:ext cx="914403" cy="246221"/>
          </a:xfrm>
          <a:prstGeom prst="rect">
            <a:avLst/>
          </a:prstGeom>
          <a:noFill/>
        </p:spPr>
        <p:txBody>
          <a:bodyPr wrap="square" rtlCol="0">
            <a:spAutoFit/>
          </a:bodyPr>
          <a:lstStyle/>
          <a:p>
            <a:r>
              <a:rPr lang="en-US" sz="1000" dirty="0" smtClean="0"/>
              <a:t>PWYE</a:t>
            </a:r>
            <a:endParaRPr lang="en-US" sz="1000"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152400"/>
            <a:ext cx="8229600" cy="1143000"/>
          </a:xfrm>
        </p:spPr>
        <p:txBody>
          <a:bodyPr/>
          <a:lstStyle/>
          <a:p>
            <a:pPr eaLnBrk="1" hangingPunct="1"/>
            <a:r>
              <a:rPr lang="en-US" smtClean="0">
                <a:latin typeface="Arial" charset="0"/>
              </a:rPr>
              <a:t>CMC Intent</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483" name="Text Box 5"/>
          <p:cNvSpPr txBox="1">
            <a:spLocks noChangeArrowheads="1"/>
          </p:cNvSpPr>
          <p:nvPr/>
        </p:nvSpPr>
        <p:spPr bwMode="auto">
          <a:xfrm>
            <a:off x="914400" y="2587625"/>
            <a:ext cx="7239000" cy="2289175"/>
          </a:xfrm>
          <a:prstGeom prst="rect">
            <a:avLst/>
          </a:prstGeom>
          <a:noFill/>
          <a:ln w="9525">
            <a:noFill/>
            <a:miter lim="800000"/>
            <a:headEnd/>
            <a:tailEnd/>
          </a:ln>
        </p:spPr>
        <p:txBody>
          <a:bodyPr>
            <a:spAutoFit/>
          </a:bodyPr>
          <a:lstStyle/>
          <a:p>
            <a:pPr algn="ctr"/>
            <a:r>
              <a:rPr lang="en-US" sz="3600" dirty="0"/>
              <a:t>To foster a professional fighting force, and in keeping with our core values, treat and view everyone with dignity and respect.</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457200" y="152400"/>
            <a:ext cx="8229600" cy="1143000"/>
          </a:xfrm>
        </p:spPr>
        <p:txBody>
          <a:bodyPr/>
          <a:lstStyle/>
          <a:p>
            <a:pPr eaLnBrk="1" hangingPunct="1"/>
            <a:r>
              <a:rPr lang="en-US" dirty="0" smtClean="0">
                <a:latin typeface="Arial" charset="0"/>
              </a:rPr>
              <a:t>How are PAC </a:t>
            </a:r>
            <a:br>
              <a:rPr lang="en-US" dirty="0" smtClean="0">
                <a:latin typeface="Arial" charset="0"/>
              </a:rPr>
            </a:br>
            <a:r>
              <a:rPr lang="en-US" dirty="0" smtClean="0">
                <a:latin typeface="Arial" charset="0"/>
              </a:rPr>
              <a:t>Violations Punished</a:t>
            </a:r>
          </a:p>
        </p:txBody>
      </p:sp>
      <p:sp>
        <p:nvSpPr>
          <p:cNvPr id="86019" name="Content Placeholder 2"/>
          <p:cNvSpPr>
            <a:spLocks noGrp="1"/>
          </p:cNvSpPr>
          <p:nvPr>
            <p:ph idx="4294967295"/>
          </p:nvPr>
        </p:nvSpPr>
        <p:spPr>
          <a:xfrm>
            <a:off x="0" y="1819909"/>
            <a:ext cx="8991600" cy="4525963"/>
          </a:xfrm>
        </p:spPr>
        <p:txBody>
          <a:bodyPr/>
          <a:lstStyle/>
          <a:p>
            <a:pPr eaLnBrk="1" hangingPunct="1"/>
            <a:r>
              <a:rPr lang="en-US" sz="2000" dirty="0">
                <a:latin typeface="Arial" charset="0"/>
              </a:rPr>
              <a:t>This Order is a punitive lawful general order. </a:t>
            </a:r>
            <a:endParaRPr lang="en-US" sz="2000" dirty="0" smtClean="0">
              <a:latin typeface="Arial" charset="0"/>
            </a:endParaRPr>
          </a:p>
          <a:p>
            <a:pPr eaLnBrk="1" hangingPunct="1"/>
            <a:endParaRPr lang="en-US" sz="2000" dirty="0">
              <a:latin typeface="Arial" charset="0"/>
            </a:endParaRPr>
          </a:p>
          <a:p>
            <a:pPr eaLnBrk="1" hangingPunct="1"/>
            <a:r>
              <a:rPr lang="en-US" sz="2000" dirty="0" smtClean="0">
                <a:latin typeface="Arial" charset="0"/>
              </a:rPr>
              <a:t>PAC violations may </a:t>
            </a:r>
            <a:r>
              <a:rPr lang="en-US" sz="2000" dirty="0">
                <a:latin typeface="Arial" charset="0"/>
              </a:rPr>
              <a:t>subject involved members </a:t>
            </a:r>
            <a:r>
              <a:rPr lang="en-US" sz="2000" dirty="0" smtClean="0">
                <a:latin typeface="Arial" charset="0"/>
              </a:rPr>
              <a:t>to </a:t>
            </a:r>
            <a:r>
              <a:rPr lang="en-US" sz="2000" dirty="0">
                <a:latin typeface="Arial" charset="0"/>
              </a:rPr>
              <a:t>adverse administrative </a:t>
            </a:r>
            <a:r>
              <a:rPr lang="en-US" sz="2000" dirty="0" smtClean="0">
                <a:latin typeface="Arial" charset="0"/>
              </a:rPr>
              <a:t>actions, nonjudicial </a:t>
            </a:r>
            <a:r>
              <a:rPr lang="en-US" sz="2000" dirty="0">
                <a:latin typeface="Arial" charset="0"/>
              </a:rPr>
              <a:t>punishment, </a:t>
            </a:r>
            <a:r>
              <a:rPr lang="en-US" sz="2000" dirty="0" smtClean="0">
                <a:latin typeface="Arial" charset="0"/>
              </a:rPr>
              <a:t>administrative discharge</a:t>
            </a:r>
            <a:r>
              <a:rPr lang="en-US" sz="2000" dirty="0">
                <a:latin typeface="Arial" charset="0"/>
              </a:rPr>
              <a:t>, </a:t>
            </a:r>
            <a:r>
              <a:rPr lang="en-US" sz="2000" dirty="0" smtClean="0">
                <a:latin typeface="Arial" charset="0"/>
              </a:rPr>
              <a:t>court-martial, </a:t>
            </a:r>
            <a:r>
              <a:rPr lang="en-US" sz="2000" dirty="0">
                <a:latin typeface="Arial" charset="0"/>
              </a:rPr>
              <a:t>or disciplinary action under Article 92 (Failure to obey </a:t>
            </a:r>
            <a:r>
              <a:rPr lang="en-US" sz="2000" dirty="0" smtClean="0">
                <a:latin typeface="Arial" charset="0"/>
              </a:rPr>
              <a:t>an order </a:t>
            </a:r>
            <a:r>
              <a:rPr lang="en-US" sz="2000" dirty="0">
                <a:latin typeface="Arial" charset="0"/>
              </a:rPr>
              <a:t>or </a:t>
            </a:r>
            <a:r>
              <a:rPr lang="en-US" sz="2000" dirty="0" smtClean="0">
                <a:latin typeface="Arial" charset="0"/>
              </a:rPr>
              <a:t>regulation) </a:t>
            </a:r>
            <a:r>
              <a:rPr lang="en-US" sz="2000" dirty="0">
                <a:latin typeface="Arial" charset="0"/>
              </a:rPr>
              <a:t>of the UCMJ </a:t>
            </a:r>
            <a:r>
              <a:rPr lang="en-US" sz="2000" dirty="0" smtClean="0">
                <a:latin typeface="Arial" charset="0"/>
              </a:rPr>
              <a:t>or </a:t>
            </a:r>
            <a:r>
              <a:rPr lang="en-US" sz="2000" dirty="0">
                <a:latin typeface="Arial" charset="0"/>
              </a:rPr>
              <a:t>such other Articles of the UCMJ, as applicable</a:t>
            </a:r>
            <a:r>
              <a:rPr lang="en-US" sz="2000" dirty="0" smtClean="0">
                <a:latin typeface="Arial" charset="0"/>
              </a:rPr>
              <a:t>.</a:t>
            </a:r>
          </a:p>
          <a:p>
            <a:pPr marL="0" indent="0" eaLnBrk="1" hangingPunct="1">
              <a:buNone/>
            </a:pPr>
            <a:r>
              <a:rPr lang="en-US" sz="2000" dirty="0">
                <a:latin typeface="Arial" charset="0"/>
              </a:rPr>
              <a:t> </a:t>
            </a:r>
            <a:endParaRPr lang="en-US" sz="2000" dirty="0" smtClean="0">
              <a:latin typeface="Arial" charset="0"/>
            </a:endParaRPr>
          </a:p>
          <a:p>
            <a:pPr eaLnBrk="1" hangingPunct="1"/>
            <a:r>
              <a:rPr lang="en-US" sz="2000" dirty="0" smtClean="0">
                <a:latin typeface="Arial" charset="0"/>
              </a:rPr>
              <a:t>Substantiated PAC violations documented via </a:t>
            </a:r>
            <a:r>
              <a:rPr lang="en-US" sz="2000" dirty="0" err="1" smtClean="0">
                <a:latin typeface="Arial" charset="0"/>
              </a:rPr>
              <a:t>pg</a:t>
            </a:r>
            <a:r>
              <a:rPr lang="en-US" sz="2000" dirty="0" smtClean="0">
                <a:latin typeface="Arial" charset="0"/>
              </a:rPr>
              <a:t> 11, and Section I </a:t>
            </a:r>
            <a:r>
              <a:rPr lang="en-US" sz="2000" dirty="0" err="1" smtClean="0">
                <a:latin typeface="Arial" charset="0"/>
              </a:rPr>
              <a:t>FitRep</a:t>
            </a:r>
            <a:r>
              <a:rPr lang="en-US" sz="2000" dirty="0" smtClean="0">
                <a:latin typeface="Arial" charset="0"/>
              </a:rPr>
              <a:t> comment (considered derogatory material)</a:t>
            </a:r>
          </a:p>
          <a:p>
            <a:pPr eaLnBrk="1" hangingPunct="1"/>
            <a:endParaRPr lang="en-US" sz="2000" dirty="0">
              <a:latin typeface="Arial" charset="0"/>
            </a:endParaRPr>
          </a:p>
          <a:p>
            <a:pPr eaLnBrk="1" hangingPunct="1"/>
            <a:r>
              <a:rPr lang="en-US" sz="2000" dirty="0">
                <a:latin typeface="Arial" charset="0"/>
              </a:rPr>
              <a:t>Leaders who fail to address hazing can be held accountable for the actions of their subordinates </a:t>
            </a:r>
          </a:p>
          <a:p>
            <a:pPr eaLnBrk="1" hangingPunct="1"/>
            <a:endParaRPr lang="en-US" sz="2000" dirty="0">
              <a:latin typeface="Arial" charset="0"/>
            </a:endParaRPr>
          </a:p>
          <a:p>
            <a:pPr eaLnBrk="1" hangingPunct="1">
              <a:buNone/>
            </a:pPr>
            <a:endParaRPr lang="en-US" sz="2000" dirty="0" smtClean="0">
              <a:latin typeface="Arial" charset="0"/>
            </a:endParaRP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305797" y="6553200"/>
            <a:ext cx="914403" cy="246221"/>
          </a:xfrm>
          <a:prstGeom prst="rect">
            <a:avLst/>
          </a:prstGeom>
          <a:noFill/>
        </p:spPr>
        <p:txBody>
          <a:bodyPr wrap="square" rtlCol="0">
            <a:spAutoFit/>
          </a:bodyPr>
          <a:lstStyle/>
          <a:p>
            <a:r>
              <a:rPr lang="en-US" sz="1000" dirty="0" smtClean="0"/>
              <a:t>Knowledge</a:t>
            </a:r>
            <a:endParaRPr lang="en-US" sz="1000" dirty="0"/>
          </a:p>
        </p:txBody>
      </p:sp>
    </p:spTree>
    <p:extLst>
      <p:ext uri="{BB962C8B-B14F-4D97-AF65-F5344CB8AC3E}">
        <p14:creationId xmlns:p14="http://schemas.microsoft.com/office/powerpoint/2010/main" val="770170545"/>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457200" y="152400"/>
            <a:ext cx="8229600" cy="1143000"/>
          </a:xfrm>
        </p:spPr>
        <p:txBody>
          <a:bodyPr/>
          <a:lstStyle/>
          <a:p>
            <a:pPr eaLnBrk="1" hangingPunct="1"/>
            <a:r>
              <a:rPr lang="en-US" dirty="0" smtClean="0">
                <a:latin typeface="Arial" charset="0"/>
              </a:rPr>
              <a:t>Resources for Victims</a:t>
            </a:r>
          </a:p>
        </p:txBody>
      </p:sp>
      <p:sp>
        <p:nvSpPr>
          <p:cNvPr id="86019" name="Content Placeholder 2"/>
          <p:cNvSpPr>
            <a:spLocks noGrp="1"/>
          </p:cNvSpPr>
          <p:nvPr>
            <p:ph idx="4294967295"/>
          </p:nvPr>
        </p:nvSpPr>
        <p:spPr>
          <a:xfrm>
            <a:off x="152400" y="1752600"/>
            <a:ext cx="8991600" cy="4525963"/>
          </a:xfrm>
        </p:spPr>
        <p:txBody>
          <a:bodyPr/>
          <a:lstStyle/>
          <a:p>
            <a:pPr eaLnBrk="1" hangingPunct="1"/>
            <a:r>
              <a:rPr lang="en-US" sz="2400" dirty="0">
                <a:latin typeface="Arial" panose="020B0604020202020204" pitchFamily="34" charset="0"/>
                <a:cs typeface="Arial" panose="020B0604020202020204" pitchFamily="34" charset="0"/>
              </a:rPr>
              <a:t>There are many resources available to </a:t>
            </a:r>
            <a:r>
              <a:rPr lang="en-US" sz="2400" dirty="0" smtClean="0">
                <a:latin typeface="Arial" panose="020B0604020202020204" pitchFamily="34" charset="0"/>
                <a:cs typeface="Arial" panose="020B0604020202020204" pitchFamily="34" charset="0"/>
              </a:rPr>
              <a:t>victims. </a:t>
            </a: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initial point </a:t>
            </a:r>
            <a:r>
              <a:rPr lang="en-US" sz="2400" dirty="0">
                <a:latin typeface="Arial" panose="020B0604020202020204" pitchFamily="34" charset="0"/>
                <a:cs typeface="Arial" panose="020B0604020202020204" pitchFamily="34" charset="0"/>
              </a:rPr>
              <a:t>of contact for these resources and other services is the unit VWAC. Those </a:t>
            </a:r>
            <a:r>
              <a:rPr lang="en-US" sz="2400" dirty="0" smtClean="0">
                <a:latin typeface="Arial" panose="020B0604020202020204" pitchFamily="34" charset="0"/>
                <a:cs typeface="Arial" panose="020B0604020202020204" pitchFamily="34" charset="0"/>
              </a:rPr>
              <a:t>who </a:t>
            </a:r>
            <a:r>
              <a:rPr lang="en-US" sz="2400" dirty="0">
                <a:latin typeface="Arial" panose="020B0604020202020204" pitchFamily="34" charset="0"/>
                <a:cs typeface="Arial" panose="020B0604020202020204" pitchFamily="34" charset="0"/>
              </a:rPr>
              <a:t>wish to maintain privacy may reach out to </a:t>
            </a:r>
            <a:r>
              <a:rPr lang="en-US" sz="2400" dirty="0" smtClean="0">
                <a:latin typeface="Arial" panose="020B0604020202020204" pitchFamily="34" charset="0"/>
                <a:cs typeface="Arial" panose="020B0604020202020204" pitchFamily="34" charset="0"/>
              </a:rPr>
              <a:t>the:</a:t>
            </a:r>
          </a:p>
          <a:p>
            <a:pPr lvl="1" eaLnBrk="1" hangingPunct="1"/>
            <a:r>
              <a:rPr lang="en-US" sz="2000" dirty="0" smtClean="0">
                <a:latin typeface="Arial" panose="020B0604020202020204" pitchFamily="34" charset="0"/>
                <a:cs typeface="Arial" panose="020B0604020202020204" pitchFamily="34" charset="0"/>
              </a:rPr>
              <a:t>Chaplain </a:t>
            </a:r>
          </a:p>
          <a:p>
            <a:pPr lvl="1" eaLnBrk="1" hangingPunct="1"/>
            <a:r>
              <a:rPr lang="en-US" sz="2000" dirty="0" smtClean="0">
                <a:latin typeface="Arial" panose="020B0604020202020204" pitchFamily="34" charset="0"/>
                <a:cs typeface="Arial" panose="020B0604020202020204" pitchFamily="34" charset="0"/>
              </a:rPr>
              <a:t>Victims</a:t>
            </a:r>
            <a:r>
              <a:rPr lang="en-US" sz="2000" dirty="0">
                <a:latin typeface="Arial" panose="020B0604020202020204" pitchFamily="34" charset="0"/>
                <a:cs typeface="Arial" panose="020B0604020202020204" pitchFamily="34" charset="0"/>
              </a:rPr>
              <a:t>' Legal Counsel (VLC). </a:t>
            </a:r>
            <a:endParaRPr lang="en-US" sz="2000" dirty="0" smtClean="0">
              <a:latin typeface="Arial" panose="020B0604020202020204" pitchFamily="34" charset="0"/>
              <a:cs typeface="Arial" panose="020B0604020202020204" pitchFamily="34" charset="0"/>
            </a:endParaRPr>
          </a:p>
          <a:p>
            <a:pPr lvl="1" eaLnBrk="1" hangingPunct="1"/>
            <a:r>
              <a:rPr lang="en-US" sz="2000" dirty="0">
                <a:latin typeface="Arial" panose="020B0604020202020204" pitchFamily="34" charset="0"/>
                <a:cs typeface="Arial" panose="020B0604020202020204" pitchFamily="34" charset="0"/>
              </a:rPr>
              <a:t>The Marine Corps DSTRESS line now provides 24 hours a day, seven days a week, anonymous phone and chat and referral service using a ‘Marine-to-Marine’ approach via 1-877-476-7734 and/or through </a:t>
            </a:r>
            <a:r>
              <a:rPr lang="en-US" sz="2000" dirty="0">
                <a:latin typeface="Arial" panose="020B0604020202020204" pitchFamily="34" charset="0"/>
                <a:cs typeface="Arial" panose="020B0604020202020204" pitchFamily="34" charset="0"/>
                <a:hlinkClick r:id="rId3"/>
              </a:rPr>
              <a:t>www.marines.mil</a:t>
            </a:r>
            <a:r>
              <a:rPr lang="en-US" sz="2000" dirty="0" smtClean="0">
                <a:latin typeface="Arial" panose="020B0604020202020204" pitchFamily="34" charset="0"/>
                <a:cs typeface="Arial" panose="020B0604020202020204" pitchFamily="34" charset="0"/>
              </a:rPr>
              <a:t>.</a:t>
            </a:r>
          </a:p>
          <a:p>
            <a:pPr lvl="1" eaLnBrk="1" hangingPunct="1"/>
            <a:r>
              <a:rPr lang="en-US" sz="2000" dirty="0">
                <a:latin typeface="Arial" panose="020B0604020202020204" pitchFamily="34" charset="0"/>
                <a:cs typeface="Arial" panose="020B0604020202020204" pitchFamily="34" charset="0"/>
              </a:rPr>
              <a:t>Behavioral Health Counselors (Community Counseling Program</a:t>
            </a:r>
            <a:r>
              <a:rPr lang="en-US" sz="2000" dirty="0" smtClean="0">
                <a:latin typeface="Arial" panose="020B0604020202020204" pitchFamily="34" charset="0"/>
                <a:cs typeface="Arial" panose="020B0604020202020204" pitchFamily="34" charset="0"/>
              </a:rPr>
              <a:t>)</a:t>
            </a:r>
          </a:p>
          <a:p>
            <a:pPr lvl="1" eaLnBrk="1" hangingPunct="1"/>
            <a:r>
              <a:rPr lang="en-US" sz="2000" dirty="0">
                <a:latin typeface="Arial" panose="020B0604020202020204" pitchFamily="34" charset="0"/>
                <a:cs typeface="Arial" panose="020B0604020202020204" pitchFamily="34" charset="0"/>
              </a:rPr>
              <a:t>Sexual Assault Prevention and Response Victim Advocates</a:t>
            </a:r>
            <a:endParaRPr lang="en-US" sz="2000" dirty="0" smtClean="0">
              <a:latin typeface="Arial" panose="020B0604020202020204" pitchFamily="34" charset="0"/>
              <a:cs typeface="Arial" panose="020B0604020202020204" pitchFamily="34" charset="0"/>
            </a:endParaRP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305797" y="6553200"/>
            <a:ext cx="914403" cy="246221"/>
          </a:xfrm>
          <a:prstGeom prst="rect">
            <a:avLst/>
          </a:prstGeom>
          <a:noFill/>
        </p:spPr>
        <p:txBody>
          <a:bodyPr wrap="square" rtlCol="0">
            <a:spAutoFit/>
          </a:bodyPr>
          <a:lstStyle/>
          <a:p>
            <a:r>
              <a:rPr lang="en-US" sz="1000" dirty="0" smtClean="0"/>
              <a:t>Knowledge</a:t>
            </a:r>
            <a:endParaRPr lang="en-US" sz="1000" dirty="0"/>
          </a:p>
        </p:txBody>
      </p:sp>
    </p:spTree>
    <p:extLst>
      <p:ext uri="{BB962C8B-B14F-4D97-AF65-F5344CB8AC3E}">
        <p14:creationId xmlns:p14="http://schemas.microsoft.com/office/powerpoint/2010/main" val="2648728836"/>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WYE_Road_Choice.jpg"/>
          <p:cNvPicPr>
            <a:picLocks noChangeAspect="1"/>
          </p:cNvPicPr>
          <p:nvPr/>
        </p:nvPicPr>
        <p:blipFill>
          <a:blip r:embed="rId3"/>
          <a:stretch>
            <a:fillRect/>
          </a:stretch>
        </p:blipFill>
        <p:spPr>
          <a:xfrm>
            <a:off x="762000" y="457200"/>
            <a:ext cx="7696200" cy="5772150"/>
          </a:xfrm>
          <a:prstGeom prst="rect">
            <a:avLst/>
          </a:prstGeom>
          <a:ln>
            <a:noFill/>
          </a:ln>
          <a:effectLst>
            <a:outerShdw blurRad="50800" dist="38100" dir="5400000" algn="t"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smtClean="0">
                <a:latin typeface="Arial" charset="0"/>
              </a:rPr>
              <a:t>Summary</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7827" name="Content Placeholder 2"/>
          <p:cNvSpPr>
            <a:spLocks noGrp="1"/>
          </p:cNvSpPr>
          <p:nvPr>
            <p:ph idx="1"/>
          </p:nvPr>
        </p:nvSpPr>
        <p:spPr>
          <a:xfrm>
            <a:off x="609600" y="1752600"/>
            <a:ext cx="8229600" cy="3657600"/>
          </a:xfrm>
        </p:spPr>
        <p:txBody>
          <a:bodyPr/>
          <a:lstStyle/>
          <a:p>
            <a:pPr eaLnBrk="1" hangingPunct="1"/>
            <a:r>
              <a:rPr lang="en-US" dirty="0" smtClean="0">
                <a:solidFill>
                  <a:srgbClr val="000000"/>
                </a:solidFill>
                <a:latin typeface="Arial" charset="0"/>
              </a:rPr>
              <a:t>CMC Intent</a:t>
            </a:r>
          </a:p>
          <a:p>
            <a:pPr eaLnBrk="1" hangingPunct="1"/>
            <a:endParaRPr lang="en-US" sz="1200" dirty="0" smtClean="0">
              <a:solidFill>
                <a:srgbClr val="000000"/>
              </a:solidFill>
              <a:latin typeface="Arial" charset="0"/>
            </a:endParaRPr>
          </a:p>
          <a:p>
            <a:pPr eaLnBrk="1" hangingPunct="1"/>
            <a:r>
              <a:rPr lang="en-US" dirty="0" smtClean="0">
                <a:solidFill>
                  <a:srgbClr val="000000"/>
                </a:solidFill>
                <a:latin typeface="Arial" charset="0"/>
              </a:rPr>
              <a:t>Punitive Provisions</a:t>
            </a:r>
          </a:p>
          <a:p>
            <a:pPr eaLnBrk="1" hangingPunct="1"/>
            <a:endParaRPr lang="en-US" sz="1200" dirty="0" smtClean="0">
              <a:solidFill>
                <a:srgbClr val="000000"/>
              </a:solidFill>
              <a:latin typeface="Arial" charset="0"/>
            </a:endParaRPr>
          </a:p>
          <a:p>
            <a:pPr eaLnBrk="1" hangingPunct="1"/>
            <a:r>
              <a:rPr lang="en-US" dirty="0" smtClean="0">
                <a:solidFill>
                  <a:srgbClr val="000000"/>
                </a:solidFill>
                <a:latin typeface="Arial" charset="0"/>
              </a:rPr>
              <a:t>Effects of PAC on Individuals and Units</a:t>
            </a:r>
          </a:p>
          <a:p>
            <a:pPr eaLnBrk="1" hangingPunct="1"/>
            <a:endParaRPr lang="en-US" sz="1200" dirty="0" smtClean="0">
              <a:solidFill>
                <a:srgbClr val="000000"/>
              </a:solidFill>
              <a:latin typeface="Arial" charset="0"/>
            </a:endParaRPr>
          </a:p>
          <a:p>
            <a:pPr eaLnBrk="1" hangingPunct="1"/>
            <a:r>
              <a:rPr lang="en-US" dirty="0" smtClean="0">
                <a:solidFill>
                  <a:srgbClr val="000000"/>
                </a:solidFill>
                <a:latin typeface="Arial" charset="0"/>
              </a:rPr>
              <a:t>Reporting Options</a:t>
            </a:r>
          </a:p>
          <a:p>
            <a:pPr eaLnBrk="1" hangingPunct="1"/>
            <a:endParaRPr lang="en-US" sz="1200" dirty="0" smtClean="0">
              <a:solidFill>
                <a:srgbClr val="000000"/>
              </a:solidFill>
              <a:latin typeface="Arial" charset="0"/>
            </a:endParaRPr>
          </a:p>
          <a:p>
            <a:pPr eaLnBrk="1" hangingPunct="1"/>
            <a:r>
              <a:rPr lang="en-US" dirty="0" smtClean="0">
                <a:solidFill>
                  <a:srgbClr val="000000"/>
                </a:solidFill>
                <a:latin typeface="Arial" charset="0"/>
              </a:rPr>
              <a:t>Roles and Responsibilities</a:t>
            </a:r>
          </a:p>
          <a:p>
            <a:pPr eaLnBrk="1" hangingPunct="1"/>
            <a:endParaRPr lang="en-US" sz="1200" dirty="0" smtClean="0">
              <a:solidFill>
                <a:srgbClr val="000000"/>
              </a:solidFill>
              <a:latin typeface="Arial" charset="0"/>
            </a:endParaRPr>
          </a:p>
          <a:p>
            <a:pPr eaLnBrk="1" hangingPunct="1"/>
            <a:r>
              <a:rPr lang="en-US" dirty="0" smtClean="0">
                <a:solidFill>
                  <a:srgbClr val="000000"/>
                </a:solidFill>
                <a:latin typeface="Arial" charset="0"/>
              </a:rPr>
              <a:t>Climate Assessment</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152400"/>
            <a:ext cx="8229600" cy="1143000"/>
          </a:xfrm>
        </p:spPr>
        <p:txBody>
          <a:bodyPr/>
          <a:lstStyle/>
          <a:p>
            <a:pPr eaLnBrk="1" hangingPunct="1"/>
            <a:r>
              <a:rPr lang="en-US" smtClean="0">
                <a:latin typeface="Arial" charset="0"/>
              </a:rPr>
              <a:t>Points of Contact</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3971" name="Content Placeholder 2"/>
          <p:cNvSpPr>
            <a:spLocks noGrp="1"/>
          </p:cNvSpPr>
          <p:nvPr>
            <p:ph idx="1"/>
          </p:nvPr>
        </p:nvSpPr>
        <p:spPr>
          <a:xfrm>
            <a:off x="304800" y="1752600"/>
            <a:ext cx="8534400" cy="4525963"/>
          </a:xfrm>
        </p:spPr>
        <p:txBody>
          <a:bodyPr/>
          <a:lstStyle/>
          <a:p>
            <a:pPr marL="0" indent="0" eaLnBrk="1" hangingPunct="1"/>
            <a:r>
              <a:rPr lang="en-US" dirty="0" smtClean="0"/>
              <a:t> </a:t>
            </a:r>
            <a:r>
              <a:rPr lang="en-US" sz="3600" dirty="0" smtClean="0">
                <a:latin typeface="Arial" charset="0"/>
              </a:rPr>
              <a:t>EO Advice Line @ (844) 818-1674 </a:t>
            </a:r>
          </a:p>
          <a:p>
            <a:pPr marL="0" indent="0" eaLnBrk="1" hangingPunct="1"/>
            <a:endParaRPr lang="en-US" sz="1200" dirty="0" smtClean="0">
              <a:latin typeface="Arial" charset="0"/>
            </a:endParaRPr>
          </a:p>
          <a:p>
            <a:pPr marL="0" indent="0" eaLnBrk="1" hangingPunct="1"/>
            <a:r>
              <a:rPr lang="en-US" sz="3600" dirty="0" smtClean="0"/>
              <a:t> </a:t>
            </a:r>
            <a:r>
              <a:rPr lang="en-US" sz="3600" dirty="0" smtClean="0">
                <a:latin typeface="Arial" charset="0"/>
              </a:rPr>
              <a:t>Electronic Prohibited Activities and Conduct (EPAC) Portal</a:t>
            </a:r>
          </a:p>
          <a:p>
            <a:pPr lvl="1" eaLnBrk="1" hangingPunct="1"/>
            <a:r>
              <a:rPr lang="en-US" sz="3200" dirty="0" smtClean="0">
                <a:latin typeface="Arial" charset="0"/>
              </a:rPr>
              <a:t> </a:t>
            </a:r>
            <a:r>
              <a:rPr lang="en-US" sz="3200" dirty="0" smtClean="0">
                <a:latin typeface="Arial" charset="0"/>
                <a:hlinkClick r:id="rId3"/>
              </a:rPr>
              <a:t>https://www.manpower.usmc.mil/EPAC</a:t>
            </a:r>
            <a:endParaRPr lang="en-US" sz="3200" dirty="0" smtClean="0">
              <a:latin typeface="Arial" charset="0"/>
            </a:endParaRPr>
          </a:p>
          <a:p>
            <a:pPr lvl="1" eaLnBrk="1" hangingPunct="1"/>
            <a:endParaRPr lang="en-US" sz="1200" dirty="0" smtClean="0">
              <a:latin typeface="Arial" charset="0"/>
            </a:endParaRPr>
          </a:p>
          <a:p>
            <a:pPr marL="0" indent="0" eaLnBrk="1" hangingPunct="1"/>
            <a:r>
              <a:rPr lang="en-US" sz="3600" dirty="0" smtClean="0">
                <a:latin typeface="Arial" charset="0"/>
              </a:rPr>
              <a:t>Command IG Office @</a:t>
            </a:r>
            <a:r>
              <a:rPr lang="en-US" sz="3600" dirty="0" smtClean="0"/>
              <a:t> </a:t>
            </a:r>
            <a:r>
              <a:rPr lang="en-US" sz="3600" dirty="0" smtClean="0">
                <a:latin typeface="Arial" charset="0"/>
              </a:rPr>
              <a:t>(</a:t>
            </a:r>
            <a:r>
              <a:rPr lang="en-US" sz="3600" i="1" dirty="0" smtClean="0">
                <a:latin typeface="Arial" charset="0"/>
              </a:rPr>
              <a:t>insert contact#</a:t>
            </a:r>
            <a:r>
              <a:rPr lang="en-US" sz="3600" dirty="0" smtClean="0">
                <a:latin typeface="Arial" charset="0"/>
              </a:rPr>
              <a:t>)</a:t>
            </a:r>
          </a:p>
          <a:p>
            <a:pPr marL="0" indent="0" eaLnBrk="1" hangingPunct="1"/>
            <a:endParaRPr lang="en-US" sz="1200" dirty="0" smtClean="0"/>
          </a:p>
          <a:p>
            <a:pPr marL="0" indent="0" eaLnBrk="1" hangingPunct="1"/>
            <a:r>
              <a:rPr lang="en-US" sz="3600" dirty="0" smtClean="0"/>
              <a:t> </a:t>
            </a:r>
            <a:r>
              <a:rPr lang="en-US" sz="3600" dirty="0" smtClean="0">
                <a:latin typeface="Arial" charset="0"/>
              </a:rPr>
              <a:t>Command EOR/EOA</a:t>
            </a:r>
          </a:p>
          <a:p>
            <a:pPr lvl="1" eaLnBrk="1" hangingPunct="1"/>
            <a:r>
              <a:rPr lang="en-US" sz="3200" dirty="0" smtClean="0"/>
              <a:t> </a:t>
            </a:r>
            <a:r>
              <a:rPr lang="en-US" sz="3200" dirty="0" smtClean="0">
                <a:latin typeface="Arial" charset="0"/>
              </a:rPr>
              <a:t>(</a:t>
            </a:r>
            <a:r>
              <a:rPr lang="en-US" sz="3200" i="1" dirty="0" smtClean="0">
                <a:latin typeface="Arial" charset="0"/>
              </a:rPr>
              <a:t>insert rank/name/contact info</a:t>
            </a:r>
            <a:r>
              <a:rPr lang="en-US" sz="3200" dirty="0" smtClean="0">
                <a:latin typeface="Arial" charset="0"/>
              </a:rPr>
              <a:t>)</a:t>
            </a:r>
          </a:p>
          <a:p>
            <a:pPr lvl="1" eaLnBrk="1" hangingPunct="1"/>
            <a:endParaRPr lang="en-US" sz="3200" dirty="0" smtClean="0">
              <a:latin typeface="Arial" charset="0"/>
            </a:endParaRP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152400"/>
            <a:ext cx="8229600" cy="1143000"/>
          </a:xfrm>
        </p:spPr>
        <p:txBody>
          <a:bodyPr/>
          <a:lstStyle/>
          <a:p>
            <a:pPr eaLnBrk="1" hangingPunct="1"/>
            <a:r>
              <a:rPr lang="en-US" smtClean="0"/>
              <a:t>References/Links</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9875" name="Content Placeholder 2"/>
          <p:cNvSpPr>
            <a:spLocks noGrp="1"/>
          </p:cNvSpPr>
          <p:nvPr>
            <p:ph idx="1"/>
          </p:nvPr>
        </p:nvSpPr>
        <p:spPr>
          <a:xfrm>
            <a:off x="381000" y="1600200"/>
            <a:ext cx="8229600" cy="4525963"/>
          </a:xfrm>
        </p:spPr>
        <p:txBody>
          <a:bodyPr/>
          <a:lstStyle/>
          <a:p>
            <a:pPr eaLnBrk="1" hangingPunct="1"/>
            <a:r>
              <a:rPr lang="en-US" sz="3600" dirty="0" smtClean="0">
                <a:latin typeface="Arial" charset="0"/>
              </a:rPr>
              <a:t>MCO 5354.1E W/ADMIN CH1 </a:t>
            </a:r>
          </a:p>
          <a:p>
            <a:pPr eaLnBrk="1" hangingPunct="1"/>
            <a:r>
              <a:rPr lang="en-US" sz="3600" dirty="0" smtClean="0">
                <a:latin typeface="Arial" charset="0"/>
              </a:rPr>
              <a:t>MCO 1900.16</a:t>
            </a:r>
          </a:p>
          <a:p>
            <a:pPr eaLnBrk="1" hangingPunct="1"/>
            <a:r>
              <a:rPr lang="en-US" sz="3600" dirty="0" err="1" smtClean="0">
                <a:latin typeface="Arial" charset="0"/>
              </a:rPr>
              <a:t>DoDI</a:t>
            </a:r>
            <a:r>
              <a:rPr lang="en-US" sz="3600" dirty="0" smtClean="0">
                <a:latin typeface="Arial" charset="0"/>
              </a:rPr>
              <a:t> 1020.03</a:t>
            </a:r>
          </a:p>
          <a:p>
            <a:pPr eaLnBrk="1" hangingPunct="1"/>
            <a:r>
              <a:rPr lang="en-US" sz="3600" dirty="0" err="1" smtClean="0">
                <a:latin typeface="Arial" charset="0"/>
              </a:rPr>
              <a:t>DoD</a:t>
            </a:r>
            <a:r>
              <a:rPr lang="en-US" sz="3600" dirty="0" smtClean="0">
                <a:latin typeface="Arial" charset="0"/>
              </a:rPr>
              <a:t> 1350.2</a:t>
            </a:r>
          </a:p>
          <a:p>
            <a:pPr eaLnBrk="1" hangingPunct="1"/>
            <a:endParaRPr lang="en-US" sz="3600" dirty="0" smtClean="0">
              <a:latin typeface="Arial"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152400"/>
            <a:ext cx="8229600" cy="1143000"/>
          </a:xfrm>
        </p:spPr>
        <p:txBody>
          <a:bodyPr/>
          <a:lstStyle/>
          <a:p>
            <a:pPr eaLnBrk="1" hangingPunct="1"/>
            <a:r>
              <a:rPr lang="en-US" smtClean="0">
                <a:latin typeface="Arial" charset="0"/>
              </a:rPr>
              <a:t>CMC Intent</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531" name="Text Box 5"/>
          <p:cNvSpPr txBox="1">
            <a:spLocks noChangeArrowheads="1"/>
          </p:cNvSpPr>
          <p:nvPr/>
        </p:nvSpPr>
        <p:spPr bwMode="auto">
          <a:xfrm>
            <a:off x="762000" y="2133600"/>
            <a:ext cx="7543800" cy="3937000"/>
          </a:xfrm>
          <a:prstGeom prst="rect">
            <a:avLst/>
          </a:prstGeom>
          <a:noFill/>
          <a:ln w="9525">
            <a:noFill/>
            <a:miter lim="800000"/>
            <a:headEnd/>
            <a:tailEnd/>
          </a:ln>
        </p:spPr>
        <p:txBody>
          <a:bodyPr>
            <a:spAutoFit/>
          </a:bodyPr>
          <a:lstStyle/>
          <a:p>
            <a:pPr algn="ctr"/>
            <a:r>
              <a:rPr lang="en-US" sz="3600" dirty="0"/>
              <a:t>To become a more cohesive and effective fighting force by investing in and leveraging Marines' collective and individual skills, strengths, knowledge, abilities, education, aptitudes, and professional development.</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152400"/>
            <a:ext cx="8229600" cy="1143000"/>
          </a:xfrm>
        </p:spPr>
        <p:txBody>
          <a:bodyPr/>
          <a:lstStyle/>
          <a:p>
            <a:pPr eaLnBrk="1" hangingPunct="1"/>
            <a:r>
              <a:rPr lang="en-US" dirty="0" smtClean="0">
                <a:latin typeface="Arial" charset="0"/>
              </a:rPr>
              <a:t>CMC Intent</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579" name="Text Box 5"/>
          <p:cNvSpPr txBox="1">
            <a:spLocks noChangeArrowheads="1"/>
          </p:cNvSpPr>
          <p:nvPr/>
        </p:nvSpPr>
        <p:spPr bwMode="auto">
          <a:xfrm>
            <a:off x="685800" y="2286000"/>
            <a:ext cx="7696200" cy="4057650"/>
          </a:xfrm>
          <a:prstGeom prst="rect">
            <a:avLst/>
          </a:prstGeom>
          <a:noFill/>
          <a:ln w="9525">
            <a:noFill/>
            <a:miter lim="800000"/>
            <a:headEnd/>
            <a:tailEnd/>
          </a:ln>
        </p:spPr>
        <p:txBody>
          <a:bodyPr>
            <a:spAutoFit/>
          </a:bodyPr>
          <a:lstStyle/>
          <a:p>
            <a:pPr algn="ctr">
              <a:spcBef>
                <a:spcPct val="20000"/>
              </a:spcBef>
              <a:buFont typeface="Arial" charset="0"/>
              <a:buNone/>
            </a:pPr>
            <a:r>
              <a:rPr lang="en-US" sz="3600" dirty="0"/>
              <a:t>To optimize our capabilities across the force and foster the profession of arms, by establishing a culture that values the unique contributions of every Marine, both uniformed and civilian, in our Corps.</a:t>
            </a:r>
            <a:r>
              <a:rPr lang="en-US" sz="4000" dirty="0"/>
              <a:t> </a:t>
            </a:r>
          </a:p>
          <a:p>
            <a:pPr algn="ctr"/>
            <a:endParaRPr lang="en-US" sz="4000" dirty="0"/>
          </a:p>
        </p:txBody>
      </p:sp>
      <p:sp>
        <p:nvSpPr>
          <p:cNvPr id="5" name="TextBox 4"/>
          <p:cNvSpPr txBox="1"/>
          <p:nvPr/>
        </p:nvSpPr>
        <p:spPr>
          <a:xfrm flipH="1">
            <a:off x="8305797" y="6553200"/>
            <a:ext cx="914403" cy="246221"/>
          </a:xfrm>
          <a:prstGeom prst="rect">
            <a:avLst/>
          </a:prstGeom>
          <a:noFill/>
        </p:spPr>
        <p:txBody>
          <a:bodyPr wrap="square" rtlCol="0">
            <a:spAutoFit/>
          </a:bodyPr>
          <a:lstStyle/>
          <a:p>
            <a:r>
              <a:rPr lang="en-US" sz="1000" dirty="0" smtClean="0"/>
              <a:t>Knowledge</a:t>
            </a:r>
            <a:endParaRPr lang="en-US" sz="1000"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52400"/>
            <a:ext cx="8229600" cy="1143000"/>
          </a:xfrm>
        </p:spPr>
        <p:txBody>
          <a:bodyPr/>
          <a:lstStyle/>
          <a:p>
            <a:pPr eaLnBrk="1" hangingPunct="1"/>
            <a:r>
              <a:rPr lang="en-US" smtClean="0">
                <a:latin typeface="Arial" charset="0"/>
              </a:rPr>
              <a:t>Knowledge Check</a:t>
            </a: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627" name="Text Box 5"/>
          <p:cNvSpPr txBox="1">
            <a:spLocks noChangeArrowheads="1"/>
          </p:cNvSpPr>
          <p:nvPr/>
        </p:nvSpPr>
        <p:spPr bwMode="auto">
          <a:xfrm>
            <a:off x="685800" y="1981200"/>
            <a:ext cx="7696200" cy="1323975"/>
          </a:xfrm>
          <a:prstGeom prst="rect">
            <a:avLst/>
          </a:prstGeom>
          <a:noFill/>
          <a:ln w="9525">
            <a:noFill/>
            <a:miter lim="800000"/>
            <a:headEnd/>
            <a:tailEnd/>
          </a:ln>
        </p:spPr>
        <p:txBody>
          <a:bodyPr>
            <a:spAutoFit/>
          </a:bodyPr>
          <a:lstStyle/>
          <a:p>
            <a:pPr algn="ctr">
              <a:spcBef>
                <a:spcPct val="20000"/>
              </a:spcBef>
              <a:buFont typeface="Arial" charset="0"/>
              <a:buNone/>
            </a:pPr>
            <a:endParaRPr lang="en-US" sz="4000"/>
          </a:p>
          <a:p>
            <a:pPr algn="ctr"/>
            <a:endParaRPr lang="en-US" sz="4000"/>
          </a:p>
        </p:txBody>
      </p:sp>
      <p:pic>
        <p:nvPicPr>
          <p:cNvPr id="1026" name="Picture 2" descr="C:\Users\balaszeda\Desktop\question-mark-hi.png"/>
          <p:cNvPicPr>
            <a:picLocks noChangeAspect="1" noChangeArrowheads="1"/>
          </p:cNvPicPr>
          <p:nvPr/>
        </p:nvPicPr>
        <p:blipFill>
          <a:blip r:embed="rId3"/>
          <a:srcRect/>
          <a:stretch>
            <a:fillRect/>
          </a:stretch>
        </p:blipFill>
        <p:spPr bwMode="auto">
          <a:xfrm>
            <a:off x="3048000" y="1981200"/>
            <a:ext cx="2860675" cy="4312966"/>
          </a:xfrm>
          <a:prstGeom prst="rect">
            <a:avLst/>
          </a:prstGeom>
          <a:noFill/>
        </p:spPr>
      </p:pic>
      <p:sp>
        <p:nvSpPr>
          <p:cNvPr id="7" name="TextBox 6"/>
          <p:cNvSpPr txBox="1"/>
          <p:nvPr/>
        </p:nvSpPr>
        <p:spPr>
          <a:xfrm flipH="1">
            <a:off x="7924796" y="6553200"/>
            <a:ext cx="1447803" cy="246221"/>
          </a:xfrm>
          <a:prstGeom prst="rect">
            <a:avLst/>
          </a:prstGeom>
          <a:noFill/>
        </p:spPr>
        <p:txBody>
          <a:bodyPr wrap="square" rtlCol="0">
            <a:spAutoFit/>
          </a:bodyPr>
          <a:lstStyle/>
          <a:p>
            <a:r>
              <a:rPr lang="en-US" sz="1000" dirty="0" smtClean="0"/>
              <a:t>Punitive Provisions</a:t>
            </a:r>
            <a:endParaRPr lang="en-US" sz="1000"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152400"/>
            <a:ext cx="8229600" cy="1143000"/>
          </a:xfrm>
        </p:spPr>
        <p:txBody>
          <a:bodyPr/>
          <a:lstStyle/>
          <a:p>
            <a:pPr eaLnBrk="1" hangingPunct="1"/>
            <a:r>
              <a:rPr lang="en-US" smtClean="0">
                <a:latin typeface="Arial" charset="0"/>
              </a:rPr>
              <a:t>Punitive Provisions</a:t>
            </a:r>
          </a:p>
        </p:txBody>
      </p:sp>
      <p:sp>
        <p:nvSpPr>
          <p:cNvPr id="28674" name="Content Placeholder 2"/>
          <p:cNvSpPr>
            <a:spLocks noGrp="1"/>
          </p:cNvSpPr>
          <p:nvPr>
            <p:ph idx="1"/>
          </p:nvPr>
        </p:nvSpPr>
        <p:spPr>
          <a:xfrm>
            <a:off x="533400" y="1676400"/>
            <a:ext cx="8153400" cy="5257800"/>
          </a:xfrm>
        </p:spPr>
        <p:txBody>
          <a:bodyPr/>
          <a:lstStyle/>
          <a:p>
            <a:pPr eaLnBrk="1" hangingPunct="1"/>
            <a:r>
              <a:rPr lang="en-US" sz="3600" dirty="0" smtClean="0">
                <a:latin typeface="Arial" charset="0"/>
              </a:rPr>
              <a:t>Abuse</a:t>
            </a:r>
          </a:p>
          <a:p>
            <a:pPr eaLnBrk="1" hangingPunct="1"/>
            <a:endParaRPr lang="en-US" sz="1200" dirty="0" smtClean="0">
              <a:latin typeface="Arial" charset="0"/>
            </a:endParaRPr>
          </a:p>
          <a:p>
            <a:pPr eaLnBrk="1" hangingPunct="1"/>
            <a:r>
              <a:rPr lang="en-US" sz="3600" dirty="0" smtClean="0">
                <a:latin typeface="Arial" charset="0"/>
              </a:rPr>
              <a:t>Harassment</a:t>
            </a:r>
          </a:p>
          <a:p>
            <a:pPr eaLnBrk="1" hangingPunct="1"/>
            <a:endParaRPr lang="en-US" sz="1200" dirty="0" smtClean="0">
              <a:latin typeface="Arial" charset="0"/>
            </a:endParaRPr>
          </a:p>
          <a:p>
            <a:pPr eaLnBrk="1" hangingPunct="1"/>
            <a:r>
              <a:rPr lang="en-US" sz="3600" dirty="0" smtClean="0">
                <a:latin typeface="Arial" charset="0"/>
              </a:rPr>
              <a:t>Wrongful Distribution of an Intimate Image</a:t>
            </a:r>
          </a:p>
          <a:p>
            <a:pPr eaLnBrk="1" hangingPunct="1"/>
            <a:endParaRPr lang="en-US" sz="1200" dirty="0" smtClean="0">
              <a:latin typeface="Arial" charset="0"/>
            </a:endParaRPr>
          </a:p>
          <a:p>
            <a:pPr eaLnBrk="1" hangingPunct="1"/>
            <a:r>
              <a:rPr lang="en-US" sz="3600" dirty="0" smtClean="0">
                <a:latin typeface="Arial" charset="0"/>
              </a:rPr>
              <a:t>Dissident and Protest Activity</a:t>
            </a:r>
          </a:p>
          <a:p>
            <a:pPr eaLnBrk="1" hangingPunct="1"/>
            <a:endParaRPr lang="en-US" sz="1200" dirty="0" smtClean="0">
              <a:latin typeface="Arial" charset="0"/>
            </a:endParaRPr>
          </a:p>
          <a:p>
            <a:pPr eaLnBrk="1" hangingPunct="1"/>
            <a:r>
              <a:rPr lang="en-US" sz="3600" dirty="0" smtClean="0">
                <a:latin typeface="Arial" charset="0"/>
              </a:rPr>
              <a:t>Unlawful Discrimination</a:t>
            </a:r>
          </a:p>
          <a:p>
            <a:pPr eaLnBrk="1" hangingPunct="1"/>
            <a:endParaRPr lang="en-US" sz="3600" dirty="0" smtClean="0">
              <a:latin typeface="Arial" charset="0"/>
            </a:endParaRPr>
          </a:p>
        </p:txBody>
      </p:sp>
      <p:cxnSp>
        <p:nvCxnSpPr>
          <p:cNvPr id="4" name="Straight Connector 3"/>
          <p:cNvCxnSpPr/>
          <p:nvPr/>
        </p:nvCxnSpPr>
        <p:spPr>
          <a:xfrm>
            <a:off x="0" y="1446213"/>
            <a:ext cx="9144000" cy="1587"/>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534397" y="6553200"/>
            <a:ext cx="914403" cy="246221"/>
          </a:xfrm>
          <a:prstGeom prst="rect">
            <a:avLst/>
          </a:prstGeom>
          <a:noFill/>
        </p:spPr>
        <p:txBody>
          <a:bodyPr wrap="square" rtlCol="0">
            <a:spAutoFit/>
          </a:bodyPr>
          <a:lstStyle/>
          <a:p>
            <a:r>
              <a:rPr lang="en-US" sz="1000" dirty="0" smtClean="0"/>
              <a:t>Abuse</a:t>
            </a:r>
            <a:endParaRPr lang="en-US" sz="1000"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04800" y="152400"/>
            <a:ext cx="8229600" cy="1143000"/>
          </a:xfrm>
        </p:spPr>
        <p:txBody>
          <a:bodyPr/>
          <a:lstStyle/>
          <a:p>
            <a:pPr eaLnBrk="1" hangingPunct="1"/>
            <a:r>
              <a:rPr lang="en-US" smtClean="0">
                <a:latin typeface="Arial" charset="0"/>
              </a:rPr>
              <a:t>Categories of Abuse</a:t>
            </a:r>
          </a:p>
        </p:txBody>
      </p:sp>
      <p:sp>
        <p:nvSpPr>
          <p:cNvPr id="3" name="Content Placeholder 2"/>
          <p:cNvSpPr>
            <a:spLocks noGrp="1"/>
          </p:cNvSpPr>
          <p:nvPr>
            <p:ph idx="1"/>
          </p:nvPr>
        </p:nvSpPr>
        <p:spPr>
          <a:xfrm>
            <a:off x="990600" y="1570038"/>
            <a:ext cx="4343400" cy="4068762"/>
          </a:xfrm>
        </p:spPr>
        <p:txBody>
          <a:bodyPr/>
          <a:lstStyle/>
          <a:p>
            <a:pPr eaLnBrk="1" hangingPunct="1">
              <a:buFont typeface="Arial" charset="0"/>
              <a:buNone/>
            </a:pPr>
            <a:endParaRPr lang="en-US" sz="3600" dirty="0" smtClean="0">
              <a:latin typeface="Arial" charset="0"/>
            </a:endParaRPr>
          </a:p>
          <a:p>
            <a:pPr eaLnBrk="1" hangingPunct="1"/>
            <a:r>
              <a:rPr lang="en-US" sz="3600" dirty="0" smtClean="0">
                <a:latin typeface="Arial" charset="0"/>
              </a:rPr>
              <a:t>Hazing</a:t>
            </a:r>
          </a:p>
          <a:p>
            <a:pPr eaLnBrk="1" hangingPunct="1"/>
            <a:endParaRPr lang="en-US" sz="1200" dirty="0" smtClean="0">
              <a:latin typeface="Arial" charset="0"/>
            </a:endParaRPr>
          </a:p>
          <a:p>
            <a:pPr eaLnBrk="1" hangingPunct="1"/>
            <a:r>
              <a:rPr lang="en-US" sz="3600" dirty="0" smtClean="0">
                <a:latin typeface="Arial" charset="0"/>
              </a:rPr>
              <a:t>Bullying</a:t>
            </a:r>
          </a:p>
          <a:p>
            <a:pPr eaLnBrk="1" hangingPunct="1"/>
            <a:endParaRPr lang="en-US" sz="1200" dirty="0" smtClean="0">
              <a:latin typeface="Arial" charset="0"/>
            </a:endParaRPr>
          </a:p>
          <a:p>
            <a:pPr eaLnBrk="1" hangingPunct="1"/>
            <a:r>
              <a:rPr lang="en-US" sz="3600" dirty="0" smtClean="0">
                <a:latin typeface="Arial" charset="0"/>
              </a:rPr>
              <a:t>Ostracism</a:t>
            </a:r>
          </a:p>
          <a:p>
            <a:pPr eaLnBrk="1" hangingPunct="1"/>
            <a:endParaRPr lang="en-US" sz="1200" dirty="0" smtClean="0">
              <a:latin typeface="Arial" charset="0"/>
            </a:endParaRPr>
          </a:p>
          <a:p>
            <a:pPr eaLnBrk="1" hangingPunct="1"/>
            <a:r>
              <a:rPr lang="en-US" sz="3600" dirty="0" smtClean="0">
                <a:latin typeface="Arial" charset="0"/>
              </a:rPr>
              <a:t>Retaliation</a:t>
            </a:r>
            <a:endParaRPr lang="en-US" sz="3600" b="1" dirty="0" smtClean="0">
              <a:latin typeface="Arial" charset="0"/>
            </a:endParaRPr>
          </a:p>
        </p:txBody>
      </p:sp>
      <p:cxnSp>
        <p:nvCxnSpPr>
          <p:cNvPr id="4" name="Straight Connector 3"/>
          <p:cNvCxnSpPr/>
          <p:nvPr/>
        </p:nvCxnSpPr>
        <p:spPr>
          <a:xfrm>
            <a:off x="0" y="1524000"/>
            <a:ext cx="9144000" cy="1588"/>
          </a:xfrm>
          <a:prstGeom prst="line">
            <a:avLst/>
          </a:prstGeom>
          <a:ln w="127000" cmpd="sng">
            <a:solidFill>
              <a:srgbClr val="FF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H="1">
            <a:off x="8305797" y="6553200"/>
            <a:ext cx="914403" cy="246221"/>
          </a:xfrm>
          <a:prstGeom prst="rect">
            <a:avLst/>
          </a:prstGeom>
          <a:noFill/>
        </p:spPr>
        <p:txBody>
          <a:bodyPr wrap="square" rtlCol="0">
            <a:spAutoFit/>
          </a:bodyPr>
          <a:lstStyle/>
          <a:p>
            <a:r>
              <a:rPr lang="en-US" sz="1000" dirty="0" smtClean="0"/>
              <a:t>Hazing Ex.</a:t>
            </a:r>
            <a:endParaRPr lang="en-US" sz="1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3186</TotalTime>
  <Words>5005</Words>
  <Application>Microsoft Office PowerPoint</Application>
  <PresentationFormat>On-screen Show (4:3)</PresentationFormat>
  <Paragraphs>650</Paragraphs>
  <Slides>45</Slides>
  <Notes>45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Marine Corps Prohibited Activities And Conduct (PAC) Prevention and Response    Biennial Training Brief</vt:lpstr>
      <vt:lpstr>Overview</vt:lpstr>
      <vt:lpstr>Objectives</vt:lpstr>
      <vt:lpstr>CMC Intent</vt:lpstr>
      <vt:lpstr>CMC Intent</vt:lpstr>
      <vt:lpstr>CMC Intent</vt:lpstr>
      <vt:lpstr>Knowledge Check</vt:lpstr>
      <vt:lpstr>Punitive Provisions</vt:lpstr>
      <vt:lpstr>Categories of Abuse</vt:lpstr>
      <vt:lpstr>Hazing Defined</vt:lpstr>
      <vt:lpstr>Examples of Hazing</vt:lpstr>
      <vt:lpstr>Bullying Defined</vt:lpstr>
      <vt:lpstr>Examples of Bullying</vt:lpstr>
      <vt:lpstr>Ostracism Defined</vt:lpstr>
      <vt:lpstr>Ostracism</vt:lpstr>
      <vt:lpstr>Retaliation Defined</vt:lpstr>
      <vt:lpstr>Retaliation</vt:lpstr>
      <vt:lpstr>Harassment Defined</vt:lpstr>
      <vt:lpstr>Harassment</vt:lpstr>
      <vt:lpstr>Examples of Harassment</vt:lpstr>
      <vt:lpstr>Sexual Harassment (SH) Defined</vt:lpstr>
      <vt:lpstr>Sexual Harassment (SH)</vt:lpstr>
      <vt:lpstr>Examples of SH</vt:lpstr>
      <vt:lpstr>Wrongful Distribution or Broadcasting of an Intimate Image Defined</vt:lpstr>
      <vt:lpstr>Wrongful Distribution or Broadcasting of an Intimate Image</vt:lpstr>
      <vt:lpstr>Dissident &amp; Protest Activity Defined  (Including Supremacist Activity)</vt:lpstr>
      <vt:lpstr>Dissident &amp; Protest Activity  (Including Supremacist Activity)</vt:lpstr>
      <vt:lpstr>Unlawful Discrimination Defined</vt:lpstr>
      <vt:lpstr>Unlawful Discrimination</vt:lpstr>
      <vt:lpstr>PAC Does Not Include</vt:lpstr>
      <vt:lpstr>Knowledge Check</vt:lpstr>
      <vt:lpstr>Effects of PAC on the Individual</vt:lpstr>
      <vt:lpstr>Effects of PAC on the Unit</vt:lpstr>
      <vt:lpstr>Who should report</vt:lpstr>
      <vt:lpstr>Reporting Options</vt:lpstr>
      <vt:lpstr>Reporting Options</vt:lpstr>
      <vt:lpstr>Roles &amp; Responsibilities</vt:lpstr>
      <vt:lpstr>Climate Assessment</vt:lpstr>
      <vt:lpstr>Knowledge Check</vt:lpstr>
      <vt:lpstr>How are PAC  Violations Punished</vt:lpstr>
      <vt:lpstr>Resources for Victims</vt:lpstr>
      <vt:lpstr>PowerPoint Presentation</vt:lpstr>
      <vt:lpstr>Summary</vt:lpstr>
      <vt:lpstr>Points of Contact</vt:lpstr>
      <vt:lpstr>References/Links</vt:lpstr>
    </vt:vector>
  </TitlesOfParts>
  <Company>SDC-SC1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Corps Prohibited Activities And Conduct (PAC) Prevention and Response Annual Training</dc:title>
  <dc:creator>reynoldpa</dc:creator>
  <cp:lastModifiedBy>Reynolds GySgt Patricia L</cp:lastModifiedBy>
  <cp:revision>277</cp:revision>
  <dcterms:created xsi:type="dcterms:W3CDTF">2018-04-09T21:33:23Z</dcterms:created>
  <dcterms:modified xsi:type="dcterms:W3CDTF">2018-06-28T14:25:32Z</dcterms:modified>
</cp:coreProperties>
</file>