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32"/>
  </p:notesMasterIdLst>
  <p:sldIdLst>
    <p:sldId id="375" r:id="rId7"/>
    <p:sldId id="438" r:id="rId8"/>
    <p:sldId id="355" r:id="rId9"/>
    <p:sldId id="258" r:id="rId10"/>
    <p:sldId id="357" r:id="rId11"/>
    <p:sldId id="260" r:id="rId12"/>
    <p:sldId id="280" r:id="rId13"/>
    <p:sldId id="413" r:id="rId14"/>
    <p:sldId id="414" r:id="rId15"/>
    <p:sldId id="264" r:id="rId16"/>
    <p:sldId id="296" r:id="rId17"/>
    <p:sldId id="297" r:id="rId18"/>
    <p:sldId id="262" r:id="rId19"/>
    <p:sldId id="298" r:id="rId20"/>
    <p:sldId id="415" r:id="rId21"/>
    <p:sldId id="416" r:id="rId22"/>
    <p:sldId id="287" r:id="rId23"/>
    <p:sldId id="261" r:id="rId24"/>
    <p:sldId id="417" r:id="rId25"/>
    <p:sldId id="418" r:id="rId26"/>
    <p:sldId id="299" r:id="rId27"/>
    <p:sldId id="420" r:id="rId28"/>
    <p:sldId id="275" r:id="rId29"/>
    <p:sldId id="276" r:id="rId30"/>
    <p:sldId id="43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823433-8A33-191F-A377-158F3F687FFB}" v="2" dt="2025-03-07T17:55:26.7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5" autoAdjust="0"/>
    <p:restoredTop sz="69636" autoAdjust="0"/>
  </p:normalViewPr>
  <p:slideViewPr>
    <p:cSldViewPr snapToGrid="0">
      <p:cViewPr varScale="1">
        <p:scale>
          <a:sx n="58" d="100"/>
          <a:sy n="58" d="100"/>
        </p:scale>
        <p:origin x="1026" y="66"/>
      </p:cViewPr>
      <p:guideLst/>
    </p:cSldViewPr>
  </p:slideViewPr>
  <p:notesTextViewPr>
    <p:cViewPr>
      <p:scale>
        <a:sx n="1" d="1"/>
        <a:sy n="1" d="1"/>
      </p:scale>
      <p:origin x="0" y="0"/>
    </p:cViewPr>
  </p:notesTextViewPr>
  <p:sorterViewPr>
    <p:cViewPr>
      <p:scale>
        <a:sx n="100" d="100"/>
        <a:sy n="100" d="100"/>
      </p:scale>
      <p:origin x="0" y="-55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k CIV Koreen D" userId="S::koreen.wark@usmc.mil::5c6d3fb0-1601-4995-aa49-d5c5d44234e7" providerId="AD" clId="Web-{4E823433-8A33-191F-A377-158F3F687FFB}"/>
    <pc:docChg chg="addSld delSld">
      <pc:chgData name="Wark CIV Koreen D" userId="S::koreen.wark@usmc.mil::5c6d3fb0-1601-4995-aa49-d5c5d44234e7" providerId="AD" clId="Web-{4E823433-8A33-191F-A377-158F3F687FFB}" dt="2025-03-07T17:55:26.798" v="1"/>
      <pc:docMkLst>
        <pc:docMk/>
      </pc:docMkLst>
      <pc:sldChg chg="add del">
        <pc:chgData name="Wark CIV Koreen D" userId="S::koreen.wark@usmc.mil::5c6d3fb0-1601-4995-aa49-d5c5d44234e7" providerId="AD" clId="Web-{4E823433-8A33-191F-A377-158F3F687FFB}" dt="2025-03-07T17:55:26.798" v="1"/>
        <pc:sldMkLst>
          <pc:docMk/>
          <pc:sldMk cId="4050890359" sldId="439"/>
        </pc:sldMkLst>
      </pc:sldChg>
    </pc:docChg>
  </pc:docChgLst>
  <pc:docChgLst>
    <pc:chgData name="Young CIV Wendy M" userId="59ac13c6-64e8-48ac-8bb7-73e7987a2994" providerId="ADAL" clId="{3FB06004-94C8-4D01-ABB2-E07B6DC85C00}"/>
    <pc:docChg chg="undo custSel addSld delSld modSld sldOrd">
      <pc:chgData name="Young CIV Wendy M" userId="59ac13c6-64e8-48ac-8bb7-73e7987a2994" providerId="ADAL" clId="{3FB06004-94C8-4D01-ABB2-E07B6DC85C00}" dt="2025-02-05T15:50:06.793" v="2368" actId="33524"/>
      <pc:docMkLst>
        <pc:docMk/>
      </pc:docMkLst>
      <pc:sldChg chg="addSp modSp mod modNotesTx">
        <pc:chgData name="Young CIV Wendy M" userId="59ac13c6-64e8-48ac-8bb7-73e7987a2994" providerId="ADAL" clId="{3FB06004-94C8-4D01-ABB2-E07B6DC85C00}" dt="2025-02-05T15:36:43.866" v="2199" actId="20577"/>
        <pc:sldMkLst>
          <pc:docMk/>
          <pc:sldMk cId="1870596569" sldId="258"/>
        </pc:sldMkLst>
        <pc:spChg chg="mod">
          <ac:chgData name="Young CIV Wendy M" userId="59ac13c6-64e8-48ac-8bb7-73e7987a2994" providerId="ADAL" clId="{3FB06004-94C8-4D01-ABB2-E07B6DC85C00}" dt="2025-02-03T17:53:42.771" v="920" actId="20577"/>
          <ac:spMkLst>
            <pc:docMk/>
            <pc:sldMk cId="1870596569" sldId="258"/>
            <ac:spMk id="11" creationId="{00000000-0000-0000-0000-000000000000}"/>
          </ac:spMkLst>
        </pc:spChg>
        <pc:picChg chg="add mod">
          <ac:chgData name="Young CIV Wendy M" userId="59ac13c6-64e8-48ac-8bb7-73e7987a2994" providerId="ADAL" clId="{3FB06004-94C8-4D01-ABB2-E07B6DC85C00}" dt="2025-02-03T17:53:14.426" v="913" actId="14861"/>
          <ac:picMkLst>
            <pc:docMk/>
            <pc:sldMk cId="1870596569" sldId="258"/>
            <ac:picMk id="5" creationId="{7B457ACA-1227-98BF-9E46-D78DA652E0CD}"/>
          </ac:picMkLst>
        </pc:picChg>
      </pc:sldChg>
      <pc:sldChg chg="addSp modSp mod">
        <pc:chgData name="Young CIV Wendy M" userId="59ac13c6-64e8-48ac-8bb7-73e7987a2994" providerId="ADAL" clId="{3FB06004-94C8-4D01-ABB2-E07B6DC85C00}" dt="2025-02-03T17:47:39.182" v="904" actId="167"/>
        <pc:sldMkLst>
          <pc:docMk/>
          <pc:sldMk cId="1642888839" sldId="260"/>
        </pc:sldMkLst>
        <pc:spChg chg="mod">
          <ac:chgData name="Young CIV Wendy M" userId="59ac13c6-64e8-48ac-8bb7-73e7987a2994" providerId="ADAL" clId="{3FB06004-94C8-4D01-ABB2-E07B6DC85C00}" dt="2025-02-03T17:45:58.894" v="899" actId="14100"/>
          <ac:spMkLst>
            <pc:docMk/>
            <pc:sldMk cId="1642888839" sldId="260"/>
            <ac:spMk id="2" creationId="{00000000-0000-0000-0000-000000000000}"/>
          </ac:spMkLst>
        </pc:spChg>
        <pc:picChg chg="add mod ord">
          <ac:chgData name="Young CIV Wendy M" userId="59ac13c6-64e8-48ac-8bb7-73e7987a2994" providerId="ADAL" clId="{3FB06004-94C8-4D01-ABB2-E07B6DC85C00}" dt="2025-02-03T17:47:39.182" v="904" actId="167"/>
          <ac:picMkLst>
            <pc:docMk/>
            <pc:sldMk cId="1642888839" sldId="260"/>
            <ac:picMk id="7" creationId="{CD2AED76-B822-B408-3B6E-A72D0EFAAC0F}"/>
          </ac:picMkLst>
        </pc:picChg>
      </pc:sldChg>
      <pc:sldChg chg="addSp delSp modSp mod modNotesTx">
        <pc:chgData name="Young CIV Wendy M" userId="59ac13c6-64e8-48ac-8bb7-73e7987a2994" providerId="ADAL" clId="{3FB06004-94C8-4D01-ABB2-E07B6DC85C00}" dt="2025-02-05T15:44:26.112" v="2330" actId="1076"/>
        <pc:sldMkLst>
          <pc:docMk/>
          <pc:sldMk cId="2880859796" sldId="262"/>
        </pc:sldMkLst>
        <pc:spChg chg="add del mod">
          <ac:chgData name="Young CIV Wendy M" userId="59ac13c6-64e8-48ac-8bb7-73e7987a2994" providerId="ADAL" clId="{3FB06004-94C8-4D01-ABB2-E07B6DC85C00}" dt="2025-02-05T15:42:02.855" v="2327" actId="207"/>
          <ac:spMkLst>
            <pc:docMk/>
            <pc:sldMk cId="2880859796" sldId="262"/>
            <ac:spMk id="8" creationId="{9166DD84-1FBB-8B32-E6E5-DEC786B16719}"/>
          </ac:spMkLst>
        </pc:spChg>
        <pc:spChg chg="mod">
          <ac:chgData name="Young CIV Wendy M" userId="59ac13c6-64e8-48ac-8bb7-73e7987a2994" providerId="ADAL" clId="{3FB06004-94C8-4D01-ABB2-E07B6DC85C00}" dt="2025-02-05T15:41:42.302" v="2324" actId="255"/>
          <ac:spMkLst>
            <pc:docMk/>
            <pc:sldMk cId="2880859796" sldId="262"/>
            <ac:spMk id="14" creationId="{00000000-0000-0000-0000-000000000000}"/>
          </ac:spMkLst>
        </pc:spChg>
        <pc:cxnChg chg="mod ord">
          <ac:chgData name="Young CIV Wendy M" userId="59ac13c6-64e8-48ac-8bb7-73e7987a2994" providerId="ADAL" clId="{3FB06004-94C8-4D01-ABB2-E07B6DC85C00}" dt="2025-02-05T15:44:26.112" v="2330" actId="1076"/>
          <ac:cxnSpMkLst>
            <pc:docMk/>
            <pc:sldMk cId="2880859796" sldId="262"/>
            <ac:cxnSpMk id="9" creationId="{AC8CA31D-8A80-86BC-CAB1-68FB8714C93C}"/>
          </ac:cxnSpMkLst>
        </pc:cxnChg>
      </pc:sldChg>
      <pc:sldChg chg="addSp delSp modSp mod modNotesTx">
        <pc:chgData name="Young CIV Wendy M" userId="59ac13c6-64e8-48ac-8bb7-73e7987a2994" providerId="ADAL" clId="{3FB06004-94C8-4D01-ABB2-E07B6DC85C00}" dt="2025-02-03T16:39:37.521" v="856" actId="20577"/>
        <pc:sldMkLst>
          <pc:docMk/>
          <pc:sldMk cId="2270924817" sldId="264"/>
        </pc:sldMkLst>
      </pc:sldChg>
      <pc:sldChg chg="modNotesTx">
        <pc:chgData name="Young CIV Wendy M" userId="59ac13c6-64e8-48ac-8bb7-73e7987a2994" providerId="ADAL" clId="{3FB06004-94C8-4D01-ABB2-E07B6DC85C00}" dt="2025-02-03T16:43:20.451" v="890" actId="20577"/>
        <pc:sldMkLst>
          <pc:docMk/>
          <pc:sldMk cId="981060945" sldId="275"/>
        </pc:sldMkLst>
      </pc:sldChg>
      <pc:sldChg chg="modSp mod">
        <pc:chgData name="Young CIV Wendy M" userId="59ac13c6-64e8-48ac-8bb7-73e7987a2994" providerId="ADAL" clId="{3FB06004-94C8-4D01-ABB2-E07B6DC85C00}" dt="2025-02-03T16:43:56.260" v="893" actId="14100"/>
        <pc:sldMkLst>
          <pc:docMk/>
          <pc:sldMk cId="950996592" sldId="276"/>
        </pc:sldMkLst>
        <pc:spChg chg="mod">
          <ac:chgData name="Young CIV Wendy M" userId="59ac13c6-64e8-48ac-8bb7-73e7987a2994" providerId="ADAL" clId="{3FB06004-94C8-4D01-ABB2-E07B6DC85C00}" dt="2025-02-03T16:43:56.260" v="893" actId="14100"/>
          <ac:spMkLst>
            <pc:docMk/>
            <pc:sldMk cId="950996592" sldId="276"/>
            <ac:spMk id="15" creationId="{00000000-0000-0000-0000-000000000000}"/>
          </ac:spMkLst>
        </pc:spChg>
      </pc:sldChg>
      <pc:sldChg chg="modSp mod modNotesTx">
        <pc:chgData name="Young CIV Wendy M" userId="59ac13c6-64e8-48ac-8bb7-73e7987a2994" providerId="ADAL" clId="{3FB06004-94C8-4D01-ABB2-E07B6DC85C00}" dt="2025-02-05T15:49:22.590" v="2367" actId="113"/>
        <pc:sldMkLst>
          <pc:docMk/>
          <pc:sldMk cId="1606795462" sldId="280"/>
        </pc:sldMkLst>
        <pc:spChg chg="mod">
          <ac:chgData name="Young CIV Wendy M" userId="59ac13c6-64e8-48ac-8bb7-73e7987a2994" providerId="ADAL" clId="{3FB06004-94C8-4D01-ABB2-E07B6DC85C00}" dt="2025-02-05T15:49:22.590" v="2367" actId="113"/>
          <ac:spMkLst>
            <pc:docMk/>
            <pc:sldMk cId="1606795462" sldId="280"/>
            <ac:spMk id="2" creationId="{00000000-0000-0000-0000-000000000000}"/>
          </ac:spMkLst>
        </pc:spChg>
        <pc:spChg chg="mod">
          <ac:chgData name="Young CIV Wendy M" userId="59ac13c6-64e8-48ac-8bb7-73e7987a2994" providerId="ADAL" clId="{3FB06004-94C8-4D01-ABB2-E07B6DC85C00}" dt="2025-02-03T16:27:23.288" v="130" actId="255"/>
          <ac:spMkLst>
            <pc:docMk/>
            <pc:sldMk cId="1606795462" sldId="280"/>
            <ac:spMk id="7" creationId="{F6153133-FD42-3B4F-699A-A8CF441903C8}"/>
          </ac:spMkLst>
        </pc:spChg>
      </pc:sldChg>
      <pc:sldChg chg="modNotesTx">
        <pc:chgData name="Young CIV Wendy M" userId="59ac13c6-64e8-48ac-8bb7-73e7987a2994" providerId="ADAL" clId="{3FB06004-94C8-4D01-ABB2-E07B6DC85C00}" dt="2025-02-05T15:46:40.491" v="2361" actId="313"/>
        <pc:sldMkLst>
          <pc:docMk/>
          <pc:sldMk cId="2122684370" sldId="298"/>
        </pc:sldMkLst>
      </pc:sldChg>
      <pc:sldChg chg="addSp delSp modSp mod modNotesTx">
        <pc:chgData name="Young CIV Wendy M" userId="59ac13c6-64e8-48ac-8bb7-73e7987a2994" providerId="ADAL" clId="{3FB06004-94C8-4D01-ABB2-E07B6DC85C00}" dt="2025-02-05T15:34:50.852" v="2095" actId="20577"/>
        <pc:sldMkLst>
          <pc:docMk/>
          <pc:sldMk cId="2396133848" sldId="355"/>
        </pc:sldMkLst>
        <pc:spChg chg="mod">
          <ac:chgData name="Young CIV Wendy M" userId="59ac13c6-64e8-48ac-8bb7-73e7987a2994" providerId="ADAL" clId="{3FB06004-94C8-4D01-ABB2-E07B6DC85C00}" dt="2025-02-03T17:45:11.736" v="895" actId="20577"/>
          <ac:spMkLst>
            <pc:docMk/>
            <pc:sldMk cId="2396133848" sldId="355"/>
            <ac:spMk id="11" creationId="{00000000-0000-0000-0000-000000000000}"/>
          </ac:spMkLst>
        </pc:spChg>
      </pc:sldChg>
      <pc:sldChg chg="modSp mod">
        <pc:chgData name="Young CIV Wendy M" userId="59ac13c6-64e8-48ac-8bb7-73e7987a2994" providerId="ADAL" clId="{3FB06004-94C8-4D01-ABB2-E07B6DC85C00}" dt="2025-02-05T15:38:09.944" v="2225" actId="1076"/>
        <pc:sldMkLst>
          <pc:docMk/>
          <pc:sldMk cId="4092586091" sldId="357"/>
        </pc:sldMkLst>
        <pc:spChg chg="mod">
          <ac:chgData name="Young CIV Wendy M" userId="59ac13c6-64e8-48ac-8bb7-73e7987a2994" providerId="ADAL" clId="{3FB06004-94C8-4D01-ABB2-E07B6DC85C00}" dt="2025-02-05T15:38:09.944" v="2225" actId="1076"/>
          <ac:spMkLst>
            <pc:docMk/>
            <pc:sldMk cId="4092586091" sldId="357"/>
            <ac:spMk id="2" creationId="{00000000-0000-0000-0000-000000000000}"/>
          </ac:spMkLst>
        </pc:spChg>
      </pc:sldChg>
      <pc:sldChg chg="modSp del mod">
        <pc:chgData name="Young CIV Wendy M" userId="59ac13c6-64e8-48ac-8bb7-73e7987a2994" providerId="ADAL" clId="{3FB06004-94C8-4D01-ABB2-E07B6DC85C00}" dt="2025-02-03T16:25:40.779" v="126" actId="2696"/>
        <pc:sldMkLst>
          <pc:docMk/>
          <pc:sldMk cId="2315536121" sldId="358"/>
        </pc:sldMkLst>
      </pc:sldChg>
      <pc:sldChg chg="del">
        <pc:chgData name="Young CIV Wendy M" userId="59ac13c6-64e8-48ac-8bb7-73e7987a2994" providerId="ADAL" clId="{3FB06004-94C8-4D01-ABB2-E07B6DC85C00}" dt="2025-02-03T16:25:40.779" v="126" actId="2696"/>
        <pc:sldMkLst>
          <pc:docMk/>
          <pc:sldMk cId="3452374297" sldId="359"/>
        </pc:sldMkLst>
      </pc:sldChg>
      <pc:sldChg chg="del">
        <pc:chgData name="Young CIV Wendy M" userId="59ac13c6-64e8-48ac-8bb7-73e7987a2994" providerId="ADAL" clId="{3FB06004-94C8-4D01-ABB2-E07B6DC85C00}" dt="2025-02-03T16:25:40.779" v="126" actId="2696"/>
        <pc:sldMkLst>
          <pc:docMk/>
          <pc:sldMk cId="434826674" sldId="360"/>
        </pc:sldMkLst>
      </pc:sldChg>
      <pc:sldChg chg="del">
        <pc:chgData name="Young CIV Wendy M" userId="59ac13c6-64e8-48ac-8bb7-73e7987a2994" providerId="ADAL" clId="{3FB06004-94C8-4D01-ABB2-E07B6DC85C00}" dt="2025-02-03T16:25:40.779" v="126" actId="2696"/>
        <pc:sldMkLst>
          <pc:docMk/>
          <pc:sldMk cId="2411862672" sldId="361"/>
        </pc:sldMkLst>
      </pc:sldChg>
      <pc:sldChg chg="del">
        <pc:chgData name="Young CIV Wendy M" userId="59ac13c6-64e8-48ac-8bb7-73e7987a2994" providerId="ADAL" clId="{3FB06004-94C8-4D01-ABB2-E07B6DC85C00}" dt="2025-02-03T16:25:40.779" v="126" actId="2696"/>
        <pc:sldMkLst>
          <pc:docMk/>
          <pc:sldMk cId="984711433" sldId="362"/>
        </pc:sldMkLst>
      </pc:sldChg>
      <pc:sldChg chg="del">
        <pc:chgData name="Young CIV Wendy M" userId="59ac13c6-64e8-48ac-8bb7-73e7987a2994" providerId="ADAL" clId="{3FB06004-94C8-4D01-ABB2-E07B6DC85C00}" dt="2025-02-03T16:25:40.779" v="126" actId="2696"/>
        <pc:sldMkLst>
          <pc:docMk/>
          <pc:sldMk cId="2888330456" sldId="363"/>
        </pc:sldMkLst>
      </pc:sldChg>
      <pc:sldChg chg="del">
        <pc:chgData name="Young CIV Wendy M" userId="59ac13c6-64e8-48ac-8bb7-73e7987a2994" providerId="ADAL" clId="{3FB06004-94C8-4D01-ABB2-E07B6DC85C00}" dt="2025-02-03T16:25:40.779" v="126" actId="2696"/>
        <pc:sldMkLst>
          <pc:docMk/>
          <pc:sldMk cId="776904722" sldId="364"/>
        </pc:sldMkLst>
      </pc:sldChg>
      <pc:sldChg chg="del">
        <pc:chgData name="Young CIV Wendy M" userId="59ac13c6-64e8-48ac-8bb7-73e7987a2994" providerId="ADAL" clId="{3FB06004-94C8-4D01-ABB2-E07B6DC85C00}" dt="2025-02-03T16:25:40.779" v="126" actId="2696"/>
        <pc:sldMkLst>
          <pc:docMk/>
          <pc:sldMk cId="2021149651" sldId="365"/>
        </pc:sldMkLst>
      </pc:sldChg>
      <pc:sldChg chg="del">
        <pc:chgData name="Young CIV Wendy M" userId="59ac13c6-64e8-48ac-8bb7-73e7987a2994" providerId="ADAL" clId="{3FB06004-94C8-4D01-ABB2-E07B6DC85C00}" dt="2025-02-03T16:25:59.207" v="127" actId="2696"/>
        <pc:sldMkLst>
          <pc:docMk/>
          <pc:sldMk cId="732634687" sldId="366"/>
        </pc:sldMkLst>
      </pc:sldChg>
      <pc:sldChg chg="del">
        <pc:chgData name="Young CIV Wendy M" userId="59ac13c6-64e8-48ac-8bb7-73e7987a2994" providerId="ADAL" clId="{3FB06004-94C8-4D01-ABB2-E07B6DC85C00}" dt="2025-02-03T16:25:59.207" v="127" actId="2696"/>
        <pc:sldMkLst>
          <pc:docMk/>
          <pc:sldMk cId="3856328580" sldId="367"/>
        </pc:sldMkLst>
      </pc:sldChg>
      <pc:sldChg chg="del">
        <pc:chgData name="Young CIV Wendy M" userId="59ac13c6-64e8-48ac-8bb7-73e7987a2994" providerId="ADAL" clId="{3FB06004-94C8-4D01-ABB2-E07B6DC85C00}" dt="2025-02-03T16:25:59.207" v="127" actId="2696"/>
        <pc:sldMkLst>
          <pc:docMk/>
          <pc:sldMk cId="3459180608" sldId="368"/>
        </pc:sldMkLst>
      </pc:sldChg>
      <pc:sldChg chg="del">
        <pc:chgData name="Young CIV Wendy M" userId="59ac13c6-64e8-48ac-8bb7-73e7987a2994" providerId="ADAL" clId="{3FB06004-94C8-4D01-ABB2-E07B6DC85C00}" dt="2025-02-03T16:25:59.207" v="127" actId="2696"/>
        <pc:sldMkLst>
          <pc:docMk/>
          <pc:sldMk cId="4240627324" sldId="369"/>
        </pc:sldMkLst>
      </pc:sldChg>
      <pc:sldChg chg="del">
        <pc:chgData name="Young CIV Wendy M" userId="59ac13c6-64e8-48ac-8bb7-73e7987a2994" providerId="ADAL" clId="{3FB06004-94C8-4D01-ABB2-E07B6DC85C00}" dt="2025-02-03T16:25:59.207" v="127" actId="2696"/>
        <pc:sldMkLst>
          <pc:docMk/>
          <pc:sldMk cId="3673741318" sldId="370"/>
        </pc:sldMkLst>
      </pc:sldChg>
      <pc:sldChg chg="del">
        <pc:chgData name="Young CIV Wendy M" userId="59ac13c6-64e8-48ac-8bb7-73e7987a2994" providerId="ADAL" clId="{3FB06004-94C8-4D01-ABB2-E07B6DC85C00}" dt="2025-02-03T16:25:59.207" v="127" actId="2696"/>
        <pc:sldMkLst>
          <pc:docMk/>
          <pc:sldMk cId="3045435155" sldId="371"/>
        </pc:sldMkLst>
      </pc:sldChg>
      <pc:sldChg chg="del">
        <pc:chgData name="Young CIV Wendy M" userId="59ac13c6-64e8-48ac-8bb7-73e7987a2994" providerId="ADAL" clId="{3FB06004-94C8-4D01-ABB2-E07B6DC85C00}" dt="2025-02-03T16:25:59.207" v="127" actId="2696"/>
        <pc:sldMkLst>
          <pc:docMk/>
          <pc:sldMk cId="1852964503" sldId="372"/>
        </pc:sldMkLst>
      </pc:sldChg>
      <pc:sldChg chg="del">
        <pc:chgData name="Young CIV Wendy M" userId="59ac13c6-64e8-48ac-8bb7-73e7987a2994" providerId="ADAL" clId="{3FB06004-94C8-4D01-ABB2-E07B6DC85C00}" dt="2025-02-03T16:25:59.207" v="127" actId="2696"/>
        <pc:sldMkLst>
          <pc:docMk/>
          <pc:sldMk cId="1938201803" sldId="373"/>
        </pc:sldMkLst>
      </pc:sldChg>
      <pc:sldChg chg="del">
        <pc:chgData name="Young CIV Wendy M" userId="59ac13c6-64e8-48ac-8bb7-73e7987a2994" providerId="ADAL" clId="{3FB06004-94C8-4D01-ABB2-E07B6DC85C00}" dt="2025-02-03T16:25:59.207" v="127" actId="2696"/>
        <pc:sldMkLst>
          <pc:docMk/>
          <pc:sldMk cId="1544037130" sldId="374"/>
        </pc:sldMkLst>
      </pc:sldChg>
      <pc:sldChg chg="addSp delSp modSp new mod modClrScheme chgLayout modNotesTx">
        <pc:chgData name="Young CIV Wendy M" userId="59ac13c6-64e8-48ac-8bb7-73e7987a2994" providerId="ADAL" clId="{3FB06004-94C8-4D01-ABB2-E07B6DC85C00}" dt="2025-02-05T15:33:54.031" v="1990" actId="20577"/>
        <pc:sldMkLst>
          <pc:docMk/>
          <pc:sldMk cId="3843451141" sldId="375"/>
        </pc:sldMkLst>
        <pc:spChg chg="add mod">
          <ac:chgData name="Young CIV Wendy M" userId="59ac13c6-64e8-48ac-8bb7-73e7987a2994" providerId="ADAL" clId="{3FB06004-94C8-4D01-ABB2-E07B6DC85C00}" dt="2025-02-05T15:33:37.057" v="1988" actId="1076"/>
          <ac:spMkLst>
            <pc:docMk/>
            <pc:sldMk cId="3843451141" sldId="375"/>
            <ac:spMk id="5" creationId="{FE90A9DB-3096-2F82-8BA7-C462C21C3DB8}"/>
          </ac:spMkLst>
        </pc:spChg>
        <pc:spChg chg="add mod ord">
          <ac:chgData name="Young CIV Wendy M" userId="59ac13c6-64e8-48ac-8bb7-73e7987a2994" providerId="ADAL" clId="{3FB06004-94C8-4D01-ABB2-E07B6DC85C00}" dt="2025-02-05T15:33:54.031" v="1990" actId="20577"/>
          <ac:spMkLst>
            <pc:docMk/>
            <pc:sldMk cId="3843451141" sldId="375"/>
            <ac:spMk id="6" creationId="{F330AA5A-5ADD-B33F-8769-CC535305BDF4}"/>
          </ac:spMkLst>
        </pc:spChg>
      </pc:sldChg>
      <pc:sldChg chg="addSp modSp mod modNotesTx">
        <pc:chgData name="Young CIV Wendy M" userId="59ac13c6-64e8-48ac-8bb7-73e7987a2994" providerId="ADAL" clId="{3FB06004-94C8-4D01-ABB2-E07B6DC85C00}" dt="2025-02-03T16:34:33.541" v="367" actId="1035"/>
        <pc:sldMkLst>
          <pc:docMk/>
          <pc:sldMk cId="512261055" sldId="413"/>
        </pc:sldMkLst>
        <pc:spChg chg="add mod">
          <ac:chgData name="Young CIV Wendy M" userId="59ac13c6-64e8-48ac-8bb7-73e7987a2994" providerId="ADAL" clId="{3FB06004-94C8-4D01-ABB2-E07B6DC85C00}" dt="2025-02-03T16:34:33.541" v="367" actId="1035"/>
          <ac:spMkLst>
            <pc:docMk/>
            <pc:sldMk cId="512261055" sldId="413"/>
            <ac:spMk id="5" creationId="{7122ADDE-EDB6-9CC3-D365-75182074C4E5}"/>
          </ac:spMkLst>
        </pc:spChg>
        <pc:picChg chg="mod">
          <ac:chgData name="Young CIV Wendy M" userId="59ac13c6-64e8-48ac-8bb7-73e7987a2994" providerId="ADAL" clId="{3FB06004-94C8-4D01-ABB2-E07B6DC85C00}" dt="2025-02-03T16:28:43.953" v="143" actId="1037"/>
          <ac:picMkLst>
            <pc:docMk/>
            <pc:sldMk cId="512261055" sldId="413"/>
            <ac:picMk id="2" creationId="{02516143-7306-1138-6D6D-9BEF0AD18D0E}"/>
          </ac:picMkLst>
        </pc:picChg>
      </pc:sldChg>
      <pc:sldChg chg="modSp mod">
        <pc:chgData name="Young CIV Wendy M" userId="59ac13c6-64e8-48ac-8bb7-73e7987a2994" providerId="ADAL" clId="{3FB06004-94C8-4D01-ABB2-E07B6DC85C00}" dt="2025-02-03T16:28:52.210" v="151" actId="1035"/>
        <pc:sldMkLst>
          <pc:docMk/>
          <pc:sldMk cId="205489002" sldId="414"/>
        </pc:sldMkLst>
        <pc:picChg chg="mod">
          <ac:chgData name="Young CIV Wendy M" userId="59ac13c6-64e8-48ac-8bb7-73e7987a2994" providerId="ADAL" clId="{3FB06004-94C8-4D01-ABB2-E07B6DC85C00}" dt="2025-02-03T16:28:52.210" v="151" actId="1035"/>
          <ac:picMkLst>
            <pc:docMk/>
            <pc:sldMk cId="205489002" sldId="414"/>
            <ac:picMk id="2" creationId="{DA5F066D-7104-A803-BBE0-121D5D03E6C3}"/>
          </ac:picMkLst>
        </pc:picChg>
      </pc:sldChg>
      <pc:sldChg chg="modSp mod">
        <pc:chgData name="Young CIV Wendy M" userId="59ac13c6-64e8-48ac-8bb7-73e7987a2994" providerId="ADAL" clId="{3FB06004-94C8-4D01-ABB2-E07B6DC85C00}" dt="2025-02-03T16:40:28.109" v="861" actId="1582"/>
        <pc:sldMkLst>
          <pc:docMk/>
          <pc:sldMk cId="1404678697" sldId="415"/>
        </pc:sldMkLst>
        <pc:spChg chg="mod">
          <ac:chgData name="Young CIV Wendy M" userId="59ac13c6-64e8-48ac-8bb7-73e7987a2994" providerId="ADAL" clId="{3FB06004-94C8-4D01-ABB2-E07B6DC85C00}" dt="2025-02-03T16:40:28.109" v="861" actId="1582"/>
          <ac:spMkLst>
            <pc:docMk/>
            <pc:sldMk cId="1404678697" sldId="415"/>
            <ac:spMk id="8" creationId="{8C3D9A60-94BD-FD16-9AB3-99303F0AB724}"/>
          </ac:spMkLst>
        </pc:spChg>
      </pc:sldChg>
      <pc:sldChg chg="modNotesTx">
        <pc:chgData name="Young CIV Wendy M" userId="59ac13c6-64e8-48ac-8bb7-73e7987a2994" providerId="ADAL" clId="{3FB06004-94C8-4D01-ABB2-E07B6DC85C00}" dt="2025-02-05T15:50:06.793" v="2368" actId="33524"/>
        <pc:sldMkLst>
          <pc:docMk/>
          <pc:sldMk cId="1882003446" sldId="417"/>
        </pc:sldMkLst>
      </pc:sldChg>
      <pc:sldChg chg="modNotesTx">
        <pc:chgData name="Young CIV Wendy M" userId="59ac13c6-64e8-48ac-8bb7-73e7987a2994" providerId="ADAL" clId="{3FB06004-94C8-4D01-ABB2-E07B6DC85C00}" dt="2025-02-03T17:56:24.203" v="962" actId="20577"/>
        <pc:sldMkLst>
          <pc:docMk/>
          <pc:sldMk cId="113529721" sldId="420"/>
        </pc:sldMkLst>
      </pc:sldChg>
      <pc:sldChg chg="del">
        <pc:chgData name="Young CIV Wendy M" userId="59ac13c6-64e8-48ac-8bb7-73e7987a2994" providerId="ADAL" clId="{3FB06004-94C8-4D01-ABB2-E07B6DC85C00}" dt="2025-02-03T16:25:59.207" v="127" actId="2696"/>
        <pc:sldMkLst>
          <pc:docMk/>
          <pc:sldMk cId="3256962446" sldId="429"/>
        </pc:sldMkLst>
      </pc:sldChg>
      <pc:sldChg chg="del">
        <pc:chgData name="Young CIV Wendy M" userId="59ac13c6-64e8-48ac-8bb7-73e7987a2994" providerId="ADAL" clId="{3FB06004-94C8-4D01-ABB2-E07B6DC85C00}" dt="2025-02-03T16:29:18.661" v="152" actId="2696"/>
        <pc:sldMkLst>
          <pc:docMk/>
          <pc:sldMk cId="2318661204" sldId="430"/>
        </pc:sldMkLst>
      </pc:sldChg>
      <pc:sldChg chg="del">
        <pc:chgData name="Young CIV Wendy M" userId="59ac13c6-64e8-48ac-8bb7-73e7987a2994" providerId="ADAL" clId="{3FB06004-94C8-4D01-ABB2-E07B6DC85C00}" dt="2025-02-03T16:29:24.807" v="153" actId="2696"/>
        <pc:sldMkLst>
          <pc:docMk/>
          <pc:sldMk cId="1554910210" sldId="431"/>
        </pc:sldMkLst>
      </pc:sldChg>
      <pc:sldChg chg="del">
        <pc:chgData name="Young CIV Wendy M" userId="59ac13c6-64e8-48ac-8bb7-73e7987a2994" providerId="ADAL" clId="{3FB06004-94C8-4D01-ABB2-E07B6DC85C00}" dt="2025-02-03T16:29:29.206" v="154" actId="2696"/>
        <pc:sldMkLst>
          <pc:docMk/>
          <pc:sldMk cId="476169850" sldId="432"/>
        </pc:sldMkLst>
      </pc:sldChg>
      <pc:sldChg chg="del">
        <pc:chgData name="Young CIV Wendy M" userId="59ac13c6-64e8-48ac-8bb7-73e7987a2994" providerId="ADAL" clId="{3FB06004-94C8-4D01-ABB2-E07B6DC85C00}" dt="2025-02-03T16:29:33.678" v="155" actId="2696"/>
        <pc:sldMkLst>
          <pc:docMk/>
          <pc:sldMk cId="1178081470" sldId="433"/>
        </pc:sldMkLst>
      </pc:sldChg>
      <pc:sldChg chg="del">
        <pc:chgData name="Young CIV Wendy M" userId="59ac13c6-64e8-48ac-8bb7-73e7987a2994" providerId="ADAL" clId="{3FB06004-94C8-4D01-ABB2-E07B6DC85C00}" dt="2025-02-03T16:40:38.058" v="862" actId="2696"/>
        <pc:sldMkLst>
          <pc:docMk/>
          <pc:sldMk cId="256991274" sldId="434"/>
        </pc:sldMkLst>
      </pc:sldChg>
      <pc:sldChg chg="modSp del mod">
        <pc:chgData name="Young CIV Wendy M" userId="59ac13c6-64e8-48ac-8bb7-73e7987a2994" providerId="ADAL" clId="{3FB06004-94C8-4D01-ABB2-E07B6DC85C00}" dt="2025-02-05T15:48:25.068" v="2364" actId="2696"/>
        <pc:sldMkLst>
          <pc:docMk/>
          <pc:sldMk cId="3710562636" sldId="435"/>
        </pc:sldMkLst>
      </pc:sldChg>
      <pc:sldChg chg="del">
        <pc:chgData name="Young CIV Wendy M" userId="59ac13c6-64e8-48ac-8bb7-73e7987a2994" providerId="ADAL" clId="{3FB06004-94C8-4D01-ABB2-E07B6DC85C00}" dt="2025-02-05T15:48:37.362" v="2365" actId="2696"/>
        <pc:sldMkLst>
          <pc:docMk/>
          <pc:sldMk cId="3381939037" sldId="436"/>
        </pc:sldMkLst>
      </pc:sldChg>
      <pc:sldChg chg="del">
        <pc:chgData name="Young CIV Wendy M" userId="59ac13c6-64e8-48ac-8bb7-73e7987a2994" providerId="ADAL" clId="{3FB06004-94C8-4D01-ABB2-E07B6DC85C00}" dt="2025-02-05T15:48:40.648" v="2366" actId="2696"/>
        <pc:sldMkLst>
          <pc:docMk/>
          <pc:sldMk cId="3665072272" sldId="437"/>
        </pc:sldMkLst>
      </pc:sldChg>
      <pc:sldChg chg="addSp delSp modSp new mod ord modClrScheme chgLayout modNotesTx">
        <pc:chgData name="Young CIV Wendy M" userId="59ac13c6-64e8-48ac-8bb7-73e7987a2994" providerId="ADAL" clId="{3FB06004-94C8-4D01-ABB2-E07B6DC85C00}" dt="2025-02-05T15:33:13.640" v="1984" actId="20577"/>
        <pc:sldMkLst>
          <pc:docMk/>
          <pc:sldMk cId="1356170302" sldId="438"/>
        </pc:sldMkLst>
        <pc:spChg chg="add mod ord">
          <ac:chgData name="Young CIV Wendy M" userId="59ac13c6-64e8-48ac-8bb7-73e7987a2994" providerId="ADAL" clId="{3FB06004-94C8-4D01-ABB2-E07B6DC85C00}" dt="2025-02-05T14:06:22.190" v="1146" actId="20577"/>
          <ac:spMkLst>
            <pc:docMk/>
            <pc:sldMk cId="1356170302" sldId="438"/>
            <ac:spMk id="4" creationId="{026A6E6C-6702-ACB8-7247-F72571CD20E8}"/>
          </ac:spMkLst>
        </pc:spChg>
        <pc:spChg chg="add mod">
          <ac:chgData name="Young CIV Wendy M" userId="59ac13c6-64e8-48ac-8bb7-73e7987a2994" providerId="ADAL" clId="{3FB06004-94C8-4D01-ABB2-E07B6DC85C00}" dt="2025-02-05T15:19:07.504" v="1302" actId="20577"/>
          <ac:spMkLst>
            <pc:docMk/>
            <pc:sldMk cId="1356170302" sldId="438"/>
            <ac:spMk id="5" creationId="{BF6C032E-10D8-7A48-CFD4-A65C45C5DD71}"/>
          </ac:spMkLst>
        </pc:spChg>
        <pc:picChg chg="add mod ord">
          <ac:chgData name="Young CIV Wendy M" userId="59ac13c6-64e8-48ac-8bb7-73e7987a2994" providerId="ADAL" clId="{3FB06004-94C8-4D01-ABB2-E07B6DC85C00}" dt="2025-02-05T15:12:57.875" v="1191" actId="1076"/>
          <ac:picMkLst>
            <pc:docMk/>
            <pc:sldMk cId="1356170302" sldId="438"/>
            <ac:picMk id="7" creationId="{5D121ECB-257D-2847-7730-AD3D40DD6C7B}"/>
          </ac:picMkLst>
        </pc:picChg>
      </pc:sldChg>
      <pc:sldChg chg="del">
        <pc:chgData name="Young CIV Wendy M" userId="59ac13c6-64e8-48ac-8bb7-73e7987a2994" providerId="ADAL" clId="{3FB06004-94C8-4D01-ABB2-E07B6DC85C00}" dt="2025-02-05T12:39:43.265" v="963" actId="2696"/>
        <pc:sldMkLst>
          <pc:docMk/>
          <pc:sldMk cId="4198674491" sldId="438"/>
        </pc:sldMkLst>
      </pc:sldChg>
      <pc:sldChg chg="del">
        <pc:chgData name="Young CIV Wendy M" userId="59ac13c6-64e8-48ac-8bb7-73e7987a2994" providerId="ADAL" clId="{3FB06004-94C8-4D01-ABB2-E07B6DC85C00}" dt="2025-02-05T12:39:43.265" v="963" actId="2696"/>
        <pc:sldMkLst>
          <pc:docMk/>
          <pc:sldMk cId="3724038845" sldId="439"/>
        </pc:sldMkLst>
      </pc:sldChg>
      <pc:sldChg chg="del">
        <pc:chgData name="Young CIV Wendy M" userId="59ac13c6-64e8-48ac-8bb7-73e7987a2994" providerId="ADAL" clId="{3FB06004-94C8-4D01-ABB2-E07B6DC85C00}" dt="2025-02-05T12:39:43.265" v="963" actId="2696"/>
        <pc:sldMkLst>
          <pc:docMk/>
          <pc:sldMk cId="2789211160" sldId="440"/>
        </pc:sldMkLst>
      </pc:sldChg>
      <pc:sldChg chg="del">
        <pc:chgData name="Young CIV Wendy M" userId="59ac13c6-64e8-48ac-8bb7-73e7987a2994" providerId="ADAL" clId="{3FB06004-94C8-4D01-ABB2-E07B6DC85C00}" dt="2025-02-05T12:39:43.265" v="963" actId="2696"/>
        <pc:sldMkLst>
          <pc:docMk/>
          <pc:sldMk cId="4165111434" sldId="441"/>
        </pc:sldMkLst>
      </pc:sldChg>
      <pc:sldChg chg="del modNotesTx">
        <pc:chgData name="Young CIV Wendy M" userId="59ac13c6-64e8-48ac-8bb7-73e7987a2994" providerId="ADAL" clId="{3FB06004-94C8-4D01-ABB2-E07B6DC85C00}" dt="2025-02-05T12:39:43.265" v="963" actId="2696"/>
        <pc:sldMkLst>
          <pc:docMk/>
          <pc:sldMk cId="2349014937" sldId="442"/>
        </pc:sldMkLst>
      </pc:sldChg>
      <pc:sldChg chg="del">
        <pc:chgData name="Young CIV Wendy M" userId="59ac13c6-64e8-48ac-8bb7-73e7987a2994" providerId="ADAL" clId="{3FB06004-94C8-4D01-ABB2-E07B6DC85C00}" dt="2025-02-05T12:39:43.265" v="963" actId="2696"/>
        <pc:sldMkLst>
          <pc:docMk/>
          <pc:sldMk cId="3679116389" sldId="44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15C05-D9E4-4EFC-98FD-1ABDDB8CCA98}" type="datetimeFigureOut">
              <a:rPr lang="en-US" smtClean="0"/>
              <a:t>3/7/2025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AF164-94BC-4FE8-A804-193AE1BF1799}" type="slidenum">
              <a:rPr lang="en-US" smtClean="0"/>
              <a:t>‹#›</a:t>
            </a:fld>
            <a:endParaRPr lang="en-US"/>
          </a:p>
        </p:txBody>
      </p:sp>
    </p:spTree>
    <p:extLst>
      <p:ext uri="{BB962C8B-B14F-4D97-AF65-F5344CB8AC3E}">
        <p14:creationId xmlns:p14="http://schemas.microsoft.com/office/powerpoint/2010/main" val="2402984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Feb 2025 the JTR changed Constructed Travel requirements as described on this slide.  We’ll go through this in the upcoming slides.</a:t>
            </a:r>
          </a:p>
        </p:txBody>
      </p:sp>
      <p:sp>
        <p:nvSpPr>
          <p:cNvPr id="4" name="Slide Number Placeholder 3"/>
          <p:cNvSpPr>
            <a:spLocks noGrp="1"/>
          </p:cNvSpPr>
          <p:nvPr>
            <p:ph type="sldNum" sz="quarter" idx="5"/>
          </p:nvPr>
        </p:nvSpPr>
        <p:spPr/>
        <p:txBody>
          <a:bodyPr/>
          <a:lstStyle/>
          <a:p>
            <a:fld id="{736AF164-94BC-4FE8-A804-193AE1BF1799}" type="slidenum">
              <a:rPr lang="en-US" smtClean="0"/>
              <a:t>1</a:t>
            </a:fld>
            <a:endParaRPr lang="en-US"/>
          </a:p>
        </p:txBody>
      </p:sp>
    </p:spTree>
    <p:extLst>
      <p:ext uri="{BB962C8B-B14F-4D97-AF65-F5344CB8AC3E}">
        <p14:creationId xmlns:p14="http://schemas.microsoft.com/office/powerpoint/2010/main" val="596957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purposes today we will not pursue RIC and move back to the contract airport of DCA.  Here are screenshots of airfares found in DTS.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4A858-A948-4A3C-90F1-8631E9ABC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071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see on </a:t>
            </a:r>
            <a:r>
              <a:rPr lang="en-US" baseline="0"/>
              <a:t>the screen, the lowest cost fare is $181.10 for DCA and $194.10 for TPA but we need to move past that because it shows w/ Limited Availability, known as a Dash CA (-CA) fare, which are not allowed to be used in constructed travel.  This would be a disadvantage to the traveler for comparison purposes.</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4A858-A948-4A3C-90F1-8631E9ABC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661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Instead, you want to use the YCA or contract airfare which reflects $224.10 down and $216.10 back.  The amount of stops or layovers are not considered for comparison purposes.  In our scenario roundtrip will come to $440.20.   The CTO fee will always be the lowest cost of ($6.75) not the higher cost touch fee.  Yes, inserting the higher cost touch fee is incorrect.</a:t>
            </a:r>
          </a:p>
          <a:p>
            <a:endParaRPr lang="en-US"/>
          </a:p>
          <a:p>
            <a:pPr defTabSz="933237">
              <a:defRPr/>
            </a:pPr>
            <a:r>
              <a:rPr lang="en-US" sz="1800">
                <a:latin typeface="Segoe UI" panose="020B0502040204020203" pitchFamily="34" charset="0"/>
              </a:rPr>
              <a:t>Keep the airfare and other screen shots and add to your CTW when uploading into DTS</a:t>
            </a:r>
            <a:endParaRPr lang="en-US" sz="1800">
              <a:latin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4A858-A948-4A3C-90F1-8631E9ABC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5464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traveler downloads</a:t>
            </a:r>
            <a:r>
              <a:rPr lang="en-US" baseline="0" dirty="0"/>
              <a:t> and then opens the CTW they need to start filling it out. We’ll go section by section and break down where all the information comes from.  It has been determined that DCA is the contract terminal, and the airfare cost (including taxes &amp; fees) were obtained and now recorded in Section 1 of the CTW.  The CTW will always be prepared to what the government would have incurred not what the traveler prefers.</a:t>
            </a:r>
          </a:p>
          <a:p>
            <a:endParaRPr lang="en-US" baseline="0" dirty="0"/>
          </a:p>
          <a:p>
            <a:r>
              <a:rPr lang="en-US" dirty="0"/>
              <a:t>In section 1 under “Mode” they will select the standard/directed</a:t>
            </a:r>
            <a:r>
              <a:rPr lang="en-US" baseline="0" dirty="0"/>
              <a:t> mode of transportation which in this case is Air per JTR 0202.   Each TAD/TDY will need to be considered on its own facts of the situation..</a:t>
            </a:r>
          </a:p>
          <a:p>
            <a:endParaRPr lang="en-US" baseline="0" dirty="0"/>
          </a:p>
          <a:p>
            <a:r>
              <a:rPr lang="en-US" baseline="0" dirty="0"/>
              <a:t>Each leg of travel will be its own line.  Layovers are not a leg, it means PDS to 1</a:t>
            </a:r>
            <a:r>
              <a:rPr lang="en-US" baseline="30000" dirty="0"/>
              <a:t>st</a:t>
            </a:r>
            <a:r>
              <a:rPr lang="en-US" baseline="0" dirty="0"/>
              <a:t> TAD location etc.</a:t>
            </a:r>
          </a:p>
          <a:p>
            <a:endParaRPr lang="en-US" baseline="0" dirty="0"/>
          </a:p>
          <a:p>
            <a:r>
              <a:rPr lang="en-US" baseline="0" dirty="0"/>
              <a:t>Next, we will be moving on to Section 2.</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4A858-A948-4A3C-90F1-8631E9ABC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277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significant change from previous CTW.  Any area not in bold font is considered in this process.  Let’s discuss them to eliminate confusion in this matter.  </a:t>
            </a:r>
          </a:p>
          <a:p>
            <a:endParaRPr lang="en-US" dirty="0"/>
          </a:p>
          <a:p>
            <a:r>
              <a:rPr lang="en-US" dirty="0"/>
              <a:t>2A&amp;B will auto feed from the information inputted in section 1.  </a:t>
            </a:r>
          </a:p>
          <a:p>
            <a:r>
              <a:rPr lang="en-US" dirty="0"/>
              <a:t>2C would capture the cost if you were required to obtain transportation from one terminal to another.  In our Tampa scenario, this will not be utilized.  </a:t>
            </a:r>
          </a:p>
          <a:p>
            <a:r>
              <a:rPr lang="en-US" dirty="0"/>
              <a:t>2E represents the lowest cost of $6.75.  </a:t>
            </a:r>
          </a:p>
          <a:p>
            <a:r>
              <a:rPr lang="en-US" dirty="0"/>
              <a:t>2F&amp;I represent the mileage cost from home/PDS to the servicing terminal and return.  For CTW you do not double the mileage there and back and must treat it as you would be parking at the terminal.  </a:t>
            </a:r>
          </a:p>
          <a:p>
            <a:r>
              <a:rPr lang="en-US" dirty="0"/>
              <a:t>2G would represent rental vehicle cost, public transportation cost from the TAD/TDY terminal to your lodging/area where the duty would be performed.  </a:t>
            </a:r>
          </a:p>
          <a:p>
            <a:r>
              <a:rPr lang="en-US" dirty="0"/>
              <a:t>2H would factor in additional cost such as fuel, parking at the lodging facility and tolls.  </a:t>
            </a:r>
          </a:p>
          <a:p>
            <a:r>
              <a:rPr lang="en-US" dirty="0"/>
              <a:t>2J would account for parking at the departure terminal, use the economy lot price.  </a:t>
            </a:r>
          </a:p>
          <a:p>
            <a:r>
              <a:rPr lang="en-US" dirty="0"/>
              <a:t>2K any bag fees incurred.  </a:t>
            </a:r>
          </a:p>
          <a:p>
            <a:r>
              <a:rPr lang="en-US" dirty="0"/>
              <a:t>2M would contain a calculation if more than one traveler who will be riding with the traveler.</a:t>
            </a:r>
          </a:p>
          <a:p>
            <a:endParaRPr lang="en-US" baseline="0" dirty="0"/>
          </a:p>
          <a:p>
            <a:r>
              <a:rPr lang="en-US" b="1" baseline="0" dirty="0"/>
              <a:t>Note:</a:t>
            </a:r>
            <a:r>
              <a:rPr lang="en-US" baseline="0" dirty="0"/>
              <a:t> The AO </a:t>
            </a:r>
            <a:r>
              <a:rPr lang="en-US" b="1" baseline="0" dirty="0"/>
              <a:t>cannot</a:t>
            </a:r>
            <a:r>
              <a:rPr lang="en-US" baseline="0" dirty="0"/>
              <a:t> direct anyone to use their POV or anyone else to ride in that POV.  A traveler can voluntarily offer to let another traveler ride, never directed.  Any injuries that occur would not be the responsibility of the government.</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4A858-A948-4A3C-90F1-8631E9ABC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533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fill in the information you may use a variety of sources; screen shots of the YCA airfare from DTS, google maps or other mapping services to determine the distance from your departure point the servicing terminal, website containing the parking information at the servicing terminal, screenshots of the rental information found in DTS and other websites containing the information needed to complete section 2.  </a:t>
            </a:r>
          </a:p>
          <a:p>
            <a:endParaRPr lang="en-US" dirty="0"/>
          </a:p>
          <a:p>
            <a:r>
              <a:rPr lang="en-US" dirty="0"/>
              <a:t>Past trends show people tend to take the easy way and do not gather this information.  Not collecting this information prior to trip may result in a lower reimbursement.</a:t>
            </a:r>
          </a:p>
          <a:p>
            <a:endParaRPr lang="en-US" dirty="0"/>
          </a:p>
          <a:p>
            <a:r>
              <a:rPr lang="en-US" dirty="0"/>
              <a:t>For our scenario, the mileage each way to the servicing terminal is 44 miles and parking cost is $19 per day. </a:t>
            </a:r>
          </a:p>
          <a:p>
            <a:r>
              <a:rPr lang="en-US" sz="1800" dirty="0">
                <a:latin typeface="Segoe UI" panose="020B0502040204020203" pitchFamily="34" charset="0"/>
              </a:rPr>
              <a:t> </a:t>
            </a:r>
          </a:p>
          <a:p>
            <a:r>
              <a:rPr lang="en-US" sz="1800" dirty="0">
                <a:latin typeface="Segoe UI" panose="020B0502040204020203" pitchFamily="34" charset="0"/>
              </a:rPr>
              <a:t>Keep the cost comparison screen shots and add to your CTW when uploading into DTS.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4A858-A948-4A3C-90F1-8631E9ABC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641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Obtaining a rental vehicle would cost $314.78 for the week.  The lodging facility is 20 miles from the airport and 5 miles from where the TAD/TDY will be performed estimated minimum of 90 miles not including chow runs.  Estimate 4 gallons at 3.51 (average from the screenshot above) for an estimate of $14.04.</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4A858-A948-4A3C-90F1-8631E9ABC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71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Upon obtaining the information we can start filling in section 2.  </a:t>
            </a:r>
          </a:p>
          <a:p>
            <a:r>
              <a:rPr lang="en-US"/>
              <a:t>With section 2 completed it is now possible to see the total airfare cost in 2D, total avoided cost is displayed in 2L.  2M in this scenario is not utilized.  2N adds 2D &amp; 2L and provides a reasonable cost of what the government would have incurred. </a:t>
            </a:r>
          </a:p>
          <a:p>
            <a:endParaRPr lang="en-US"/>
          </a:p>
          <a:p>
            <a:r>
              <a:rPr lang="en-US"/>
              <a:t>The amount in 2N is what will be compared to the cost of the traveler's preferred mode of transportation.</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4A858-A948-4A3C-90F1-8631E9ABC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1369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3502">
              <a:defRPr/>
            </a:pPr>
            <a:r>
              <a:rPr lang="en-US"/>
              <a:t>Obtaining the cost to use the traveler’s preferred mode of transportation is to simply enter the information in the Expense tab of the authorization, must use zip code to zip code calculations, to obtain the associated round trip cost.  The preferred mode in our scenario is driving and reflects a roundtrip cost of $1,177.19.</a:t>
            </a:r>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4A858-A948-4A3C-90F1-8631E9ABC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150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857">
              <a:defRPr/>
            </a:pPr>
            <a:r>
              <a:rPr lang="en-US" dirty="0"/>
              <a:t>Section 3 is available to address any non-monetary considerations.  Any item checked here must be justified within DTS and may require additional documentation.  (May read through some of the examples in section 3)</a:t>
            </a:r>
          </a:p>
          <a:p>
            <a:pPr defTabSz="910857">
              <a:defRPr/>
            </a:pPr>
            <a:endParaRPr lang="en-US" baseline="0" dirty="0"/>
          </a:p>
          <a:p>
            <a:pPr defTabSz="910857">
              <a:defRPr/>
            </a:pPr>
            <a:r>
              <a:rPr lang="en-US" baseline="0" dirty="0"/>
              <a:t>The Approving Official will need to consider all cost and non-cost factors and then decide whether to authorize the traveler’s transportation mode, or to limit to the constructed cost.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4A858-A948-4A3C-90F1-8631E9ABC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568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JTR changes in Feb 2025 went back to the 400/800 mile “rule” as shown on this slide.  This means any travel over 400 miles one way or 800 miles round trip should be using Commercial air.  So, for example, if a traveler wants to drive their POV instead of flying and their TDY destination is over 400 miles one way or 800 miles round trip, then the traveler must do a Constructed Travel Worksheet (CTW) to compare the costs of POV mileage vs. Air.  JTR Table 2-10 explains this further while table 2-11 discusses POV vs. other modes of travel for comparison.</a:t>
            </a:r>
          </a:p>
        </p:txBody>
      </p:sp>
      <p:sp>
        <p:nvSpPr>
          <p:cNvPr id="4" name="Slide Number Placeholder 3"/>
          <p:cNvSpPr>
            <a:spLocks noGrp="1"/>
          </p:cNvSpPr>
          <p:nvPr>
            <p:ph type="sldNum" sz="quarter" idx="5"/>
          </p:nvPr>
        </p:nvSpPr>
        <p:spPr/>
        <p:txBody>
          <a:bodyPr/>
          <a:lstStyle/>
          <a:p>
            <a:fld id="{736AF164-94BC-4FE8-A804-193AE1BF1799}" type="slidenum">
              <a:rPr lang="en-US" smtClean="0"/>
              <a:t>2</a:t>
            </a:fld>
            <a:endParaRPr lang="en-US"/>
          </a:p>
        </p:txBody>
      </p:sp>
    </p:spTree>
    <p:extLst>
      <p:ext uri="{BB962C8B-B14F-4D97-AF65-F5344CB8AC3E}">
        <p14:creationId xmlns:p14="http://schemas.microsoft.com/office/powerpoint/2010/main" val="1836918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857">
              <a:defRPr/>
            </a:pPr>
            <a:r>
              <a:rPr lang="en-US"/>
              <a:t>Once the</a:t>
            </a:r>
            <a:r>
              <a:rPr lang="en-US" baseline="0"/>
              <a:t> traveler has </a:t>
            </a:r>
            <a:r>
              <a:rPr lang="en-US"/>
              <a:t>completed the CTW,</a:t>
            </a:r>
            <a:r>
              <a:rPr lang="en-US" baseline="0"/>
              <a:t> they</a:t>
            </a:r>
            <a:r>
              <a:rPr lang="en-US"/>
              <a:t> will load it</a:t>
            </a:r>
            <a:r>
              <a:rPr lang="en-US" baseline="0"/>
              <a:t> </a:t>
            </a:r>
            <a:r>
              <a:rPr lang="en-US"/>
              <a:t>to their DTS authorization, making sure to</a:t>
            </a:r>
            <a:r>
              <a:rPr lang="en-US" baseline="0"/>
              <a:t> load it as the correct document type.  If they don’t load it correctly, The AO won’t be presented with the options they need in order to authorize it correctly.  The right is what they will see in the Sign and Submit screen if it’s loaded correctly and can save the document from there instead of having to navigate to the Expenses screen to see it.</a:t>
            </a:r>
          </a:p>
          <a:p>
            <a:pPr defTabSz="910857">
              <a:defRPr/>
            </a:pPr>
            <a:endParaRPr lang="en-US" baseline="0"/>
          </a:p>
          <a:p>
            <a:pPr defTabSz="910857">
              <a:defRPr/>
            </a:pPr>
            <a:r>
              <a:rPr lang="en-US" baseline="0"/>
              <a:t>The upload will need to consist of the CTW and any supporting records reflecting the cost.</a:t>
            </a:r>
          </a:p>
          <a:p>
            <a:pPr defTabSz="910857">
              <a:defRPr/>
            </a:pPr>
            <a:endParaRPr lang="en-US" baseline="0"/>
          </a:p>
          <a:p>
            <a:endParaRPr lang="en-US" b="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4A858-A948-4A3C-90F1-8631E9ABC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663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857">
              <a:defRPr/>
            </a:pPr>
            <a:r>
              <a:rPr lang="en-US" baseline="0" dirty="0"/>
              <a:t>When preparing the CTW for upload it has been common for folks to see the “Please Wait” notification.  If this is present on your voucher the CTW did not load correctly.  To ensure this does not present problems on the voucher approval it is recommended that you print the CTW via the Microsoft Print to PDF option.  This will disable the “Please wait…” problem.  </a:t>
            </a:r>
          </a:p>
          <a:p>
            <a:pPr defTabSz="910857">
              <a:defRPr/>
            </a:pPr>
            <a:endParaRPr lang="en-US" baseline="0" dirty="0"/>
          </a:p>
          <a:p>
            <a:pPr defTabSz="910857">
              <a:defRPr/>
            </a:pPr>
            <a:r>
              <a:rPr lang="en-US" baseline="0" dirty="0"/>
              <a:t>Finally, it is recommended to load as a PNG, by not selecting retain as a pdf.  By not selecting retain as a pdf the document will be converted and you will know immediately if the document is readable.  Otherwise, it will be necessary to view the pdf that was loaded to ensure it is viable.</a:t>
            </a:r>
            <a:endParaRPr lang="en-US" dirty="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4A858-A948-4A3C-90F1-8631E9ABC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5038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unit AO will only see the CTW limitation screen on the sign &amp; submit page of the authorization, Disbursing AO’s will see it on the vouchers.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4A858-A948-4A3C-90F1-8631E9ABC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700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833">
              <a:defRPr/>
            </a:pPr>
            <a:r>
              <a:rPr lang="en-US" dirty="0"/>
              <a:t>This is what</a:t>
            </a:r>
            <a:r>
              <a:rPr lang="en-US" baseline="0" dirty="0"/>
              <a:t> the accounting screen would look like if was limited by the AO.  These numbers don’t match the scenario, its just to illustrate that the actual amount is more than the allowed amount.</a:t>
            </a:r>
            <a:endParaRPr lang="en-US" dirty="0"/>
          </a:p>
          <a:p>
            <a:pPr defTabSz="944833">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4A858-A948-4A3C-90F1-8631E9ABC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850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833">
              <a:defRPr/>
            </a:pPr>
            <a:r>
              <a:rPr lang="en-US" dirty="0"/>
              <a:t>The digital</a:t>
            </a:r>
            <a:r>
              <a:rPr lang="en-US" baseline="0" dirty="0"/>
              <a:t> signature screen looks like this if the AO limited your traveler to the constructed cost.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4A858-A948-4A3C-90F1-8631E9ABC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5216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3502">
              <a:defRPr/>
            </a:pPr>
            <a:r>
              <a:rPr lang="en-US"/>
              <a:t>Correct answer is “B”, AO is required to comply with what is advantageous to the Government, JTR 010104.</a:t>
            </a:r>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F752A8-B25E-43CD-8AB4-B7EF61FB1F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596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Constructed Travel is not a favorite topic for anyone, but understanding how constructed travel works can protect you from financial loss.</a:t>
            </a:r>
          </a:p>
          <a:p>
            <a:r>
              <a:rPr lang="en-US" dirty="0"/>
              <a:t> </a:t>
            </a:r>
          </a:p>
          <a:p>
            <a:r>
              <a:rPr lang="en-US" dirty="0"/>
              <a:t>You should talk to your AO well in advance of travel if you plan on using a different transportation mode than that normally directed to a TDY location.  Normally</a:t>
            </a:r>
            <a:r>
              <a:rPr lang="en-US" baseline="0" dirty="0"/>
              <a:t>, the directed mode will be commercial air but could be different depending on the location.  </a:t>
            </a:r>
            <a:r>
              <a:rPr lang="en-US" dirty="0"/>
              <a:t>You, the traveler will need to spend some time and effort preparing a CTW correctly.  </a:t>
            </a:r>
          </a:p>
          <a:p>
            <a:endParaRPr lang="en-US" dirty="0"/>
          </a:p>
          <a:p>
            <a:r>
              <a:rPr lang="en-US" dirty="0"/>
              <a:t>What is the most common example for constructed travel? The AO directs commercial air, but you want to drive your car or “POV”, as described in the previous slide.  We typically see this with the TECOM funding letter which sets the governments limit on reimbursement; TECOM directs the transportation mode along with government lodging &amp; messing use unless CNA/SNA is obtained.</a:t>
            </a:r>
          </a:p>
        </p:txBody>
      </p:sp>
      <p:sp>
        <p:nvSpPr>
          <p:cNvPr id="4" name="Slide Number Placeholder 3"/>
          <p:cNvSpPr>
            <a:spLocks noGrp="1"/>
          </p:cNvSpPr>
          <p:nvPr>
            <p:ph type="sldNum" sz="quarter" idx="10"/>
          </p:nvPr>
        </p:nvSpPr>
        <p:spPr/>
        <p:txBody>
          <a:bodyPr/>
          <a:lstStyle/>
          <a:p>
            <a:fld id="{C054A858-A948-4A3C-90F1-8631E9ABC54A}" type="slidenum">
              <a:rPr lang="en-US" smtClean="0"/>
              <a:t>3</a:t>
            </a:fld>
            <a:endParaRPr lang="en-US"/>
          </a:p>
        </p:txBody>
      </p:sp>
    </p:spTree>
    <p:extLst>
      <p:ext uri="{BB962C8B-B14F-4D97-AF65-F5344CB8AC3E}">
        <p14:creationId xmlns:p14="http://schemas.microsoft.com/office/powerpoint/2010/main" val="3639171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the traveler may select a different mode, The AO has </a:t>
            </a:r>
            <a:r>
              <a:rPr lang="en-US" baseline="0" dirty="0"/>
              <a:t>the responsibility to determine what is advantageous to the government and potentially limit the traveler.  This is known as Constructed Travel.</a:t>
            </a:r>
          </a:p>
          <a:p>
            <a:endParaRPr lang="en-US" baseline="0" dirty="0"/>
          </a:p>
          <a:p>
            <a:r>
              <a:rPr lang="en-US" baseline="0" dirty="0"/>
              <a:t>The Constructed Travel Worksheet (CTW) allows the Traveler and AO to see a comparison between the mode the traveler chose (selected mode) vs. the authorized/preferred mode.  The CTW changes often so make sure to use the version from the advisory or the pre-audit link.  The DTMO website has the most current version there.</a:t>
            </a:r>
          </a:p>
          <a:p>
            <a:endParaRPr lang="en-US" baseline="0" dirty="0"/>
          </a:p>
          <a:p>
            <a:r>
              <a:rPr lang="en-US" baseline="0" dirty="0"/>
              <a:t>The current CTW was updated 1 April 2024.  All previous versions should not be utilized.</a:t>
            </a:r>
          </a:p>
          <a:p>
            <a:pPr defTabSz="944833">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4A858-A948-4A3C-90F1-8631E9ABC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184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the process works if the traveler is choosing to use a selected mode that is different than the directed/authorized mode.</a:t>
            </a:r>
          </a:p>
          <a:p>
            <a:endParaRPr lang="en-US" dirty="0"/>
          </a:p>
          <a:p>
            <a:r>
              <a:rPr lang="en-US" kern="0" dirty="0">
                <a:solidFill>
                  <a:srgbClr val="000000"/>
                </a:solidFill>
                <a:cs typeface="Times New Roman" panose="02020603050405020304" pitchFamily="18" charset="0"/>
              </a:rPr>
              <a:t>The traveler creates their DTS authorization to show the total costs of the trip for their selected transportation mode </a:t>
            </a:r>
            <a:r>
              <a:rPr lang="en-US" kern="0" dirty="0">
                <a:solidFill>
                  <a:srgbClr val="000000"/>
                </a:solidFill>
                <a:latin typeface="Times New Roman" panose="02020603050405020304" pitchFamily="18" charset="0"/>
                <a:cs typeface="Times New Roman" panose="02020603050405020304" pitchFamily="18" charset="0"/>
              </a:rPr>
              <a:t>such as POV mileage To/From TDY.</a:t>
            </a:r>
            <a:endParaRPr lang="en-US" kern="0" dirty="0">
              <a:solidFill>
                <a:srgbClr val="000000"/>
              </a:solidFill>
              <a:cs typeface="Times New Roman" panose="02020603050405020304" pitchFamily="18" charset="0"/>
            </a:endParaRPr>
          </a:p>
          <a:p>
            <a:endParaRPr lang="en-US" kern="0" dirty="0">
              <a:solidFill>
                <a:srgbClr val="000000"/>
              </a:solidFill>
              <a:cs typeface="Times New Roman" panose="02020603050405020304" pitchFamily="18" charset="0"/>
            </a:endParaRPr>
          </a:p>
          <a:p>
            <a:pPr defTabSz="958812">
              <a:defRPr/>
            </a:pPr>
            <a:r>
              <a:rPr lang="en-US" kern="0" dirty="0">
                <a:solidFill>
                  <a:srgbClr val="000000"/>
                </a:solidFill>
                <a:cs typeface="Times New Roman" panose="02020603050405020304" pitchFamily="18" charset="0"/>
              </a:rPr>
              <a:t>The traveler then completes a Constructed Travel Worksheet (CTW) to show the estimated cost of the directed transportation mode and attaches it to the DTS document.  The traveler can include cost avoidances and additional considerations on the CTW. </a:t>
            </a:r>
          </a:p>
          <a:p>
            <a:pPr defTabSz="958812">
              <a:defRPr/>
            </a:pPr>
            <a:endParaRPr lang="en-US" kern="0" dirty="0">
              <a:solidFill>
                <a:srgbClr val="000000"/>
              </a:solidFill>
              <a:cs typeface="Times New Roman" panose="02020603050405020304" pitchFamily="18" charset="0"/>
            </a:endParaRPr>
          </a:p>
          <a:p>
            <a:pPr defTabSz="958812">
              <a:defRPr/>
            </a:pPr>
            <a:r>
              <a:rPr lang="en-US" kern="0" dirty="0">
                <a:solidFill>
                  <a:srgbClr val="000000"/>
                </a:solidFill>
                <a:cs typeface="Times New Roman" panose="02020603050405020304" pitchFamily="18" charset="0"/>
              </a:rPr>
              <a:t>The AO then considers the information within the authorization and CTW before deciding how to authorize the trip.  The AO has two options: </a:t>
            </a:r>
          </a:p>
          <a:p>
            <a:pPr marL="479406" indent="-479406">
              <a:buFontTx/>
              <a:buAutoNum type="alphaLcPeriod"/>
            </a:pPr>
            <a:r>
              <a:rPr lang="en-US" kern="0" dirty="0">
                <a:solidFill>
                  <a:srgbClr val="000000"/>
                </a:solidFill>
                <a:cs typeface="Times New Roman" panose="02020603050405020304" pitchFamily="18" charset="0"/>
              </a:rPr>
              <a:t>To allow full reimbursement for the travelers requested/selected transportation mode.</a:t>
            </a:r>
          </a:p>
          <a:p>
            <a:pPr marL="479406" indent="-479406">
              <a:buFontTx/>
              <a:buAutoNum type="alphaLcPeriod"/>
            </a:pPr>
            <a:r>
              <a:rPr lang="en-US" kern="0" dirty="0">
                <a:solidFill>
                  <a:srgbClr val="000000"/>
                </a:solidFill>
                <a:cs typeface="Times New Roman" panose="02020603050405020304" pitchFamily="18" charset="0"/>
              </a:rPr>
              <a:t>To allow the traveler to use their requested/selected transportation mode but limit the transportation reimbursement to the constructed cost of the directed transportation mode.</a:t>
            </a:r>
          </a:p>
          <a:p>
            <a:pPr marL="479406" indent="-479406">
              <a:buFontTx/>
              <a:buAutoNum type="alphaLcPeriod"/>
            </a:pPr>
            <a:endParaRPr lang="en-US" kern="0" dirty="0">
              <a:solidFill>
                <a:srgbClr val="000000"/>
              </a:solidFill>
              <a:cs typeface="Times New Roman" panose="02020603050405020304" pitchFamily="18" charset="0"/>
            </a:endParaRPr>
          </a:p>
          <a:p>
            <a:pPr defTabSz="947044">
              <a:defRPr/>
            </a:pPr>
            <a:r>
              <a:rPr lang="en-US" kern="0" dirty="0">
                <a:solidFill>
                  <a:srgbClr val="000000"/>
                </a:solidFill>
                <a:cs typeface="Times New Roman" panose="02020603050405020304" pitchFamily="18" charset="0"/>
              </a:rPr>
              <a:t>Remember, the AO’s job is to get the mission accomplished as efficiently as possible along with having the government’s best interests at the center of this decision.  The traveler’s personal convenience or desires cannot factor into the AO decision.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4A858-A948-4A3C-90F1-8631E9ABC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361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walk through a scenario</a:t>
            </a:r>
            <a:r>
              <a:rPr lang="en-US" baseline="0"/>
              <a:t> together that illustrates the process.  Every CTW situation is different and must be handled on it’s own merit, this is just an example.</a:t>
            </a:r>
          </a:p>
          <a:p>
            <a:endParaRPr lang="en-US" baseline="0"/>
          </a:p>
          <a:p>
            <a:r>
              <a:rPr lang="en-US" baseline="0"/>
              <a:t>A traveler is directed to </a:t>
            </a:r>
            <a:r>
              <a:rPr lang="en-US" baseline="0" err="1"/>
              <a:t>MarCent</a:t>
            </a:r>
            <a:r>
              <a:rPr lang="en-US" baseline="0"/>
              <a:t>, Tampa, FL for a 5-day TAD period, that’s 5 TAD days and a travel day each way totaling 7 days.</a:t>
            </a:r>
          </a:p>
          <a:p>
            <a:endParaRPr lang="en-US" baseline="0"/>
          </a:p>
          <a:p>
            <a:r>
              <a:rPr lang="en-US" baseline="0"/>
              <a:t>The traveler lives in Stafford, specifically in the 22556 zip code.  The zip code is important because that’s how you claim mileage to/from TDY.</a:t>
            </a:r>
          </a:p>
          <a:p>
            <a:endParaRPr lang="en-US" baseline="0"/>
          </a:p>
          <a:p>
            <a:r>
              <a:rPr lang="en-US" baseline="0"/>
              <a:t>The AO directed the traveler to use the standard mode which is air (this is normal and the whole point of this process)</a:t>
            </a:r>
          </a:p>
          <a:p>
            <a:endParaRPr lang="en-US" baseline="0"/>
          </a:p>
          <a:p>
            <a:r>
              <a:rPr lang="en-US" baseline="0"/>
              <a:t>No other travelers are making the trip.  This is an important note that will be used in section 2.</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4A858-A948-4A3C-90F1-8631E9ABC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180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Contract airport is defined as the terminal that has the lowest cost YCA fare for the route being used.  Next slide will demonstrate this more clearly.</a:t>
            </a:r>
          </a:p>
          <a:p>
            <a:endParaRPr lang="en-US" baseline="0" dirty="0"/>
          </a:p>
          <a:p>
            <a:r>
              <a:rPr lang="en-US" baseline="0" dirty="0"/>
              <a:t>When a traveler is requesting to use something other than the standard mode the responsibility is on the traveler to collect and present the information to allow the AO to make an informed decision.  The JTR does not allow the AO to make this decision without a clear understanding, JTR 010104.  The CTW is designed to assist the traveler and the AO to adhere to JTR 010102 &amp; 010103, to travel responsibly.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4A858-A948-4A3C-90F1-8631E9ABC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0788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your favorite search engine type in the words “GSA City Pair”, the first option should give you the link indicated above by the right facing arrow.</a:t>
            </a:r>
          </a:p>
          <a:p>
            <a:endParaRPr lang="en-US" baseline="0" dirty="0"/>
          </a:p>
          <a:p>
            <a:r>
              <a:rPr lang="en-US" baseline="0" dirty="0"/>
              <a:t>If you are unsure of the which airport is the contract airport you may use WAS in place of BWI, DCA and IAD.  RIC is not included in this search.  Placing WAS in the origin and Tampa (TPA) in the destination returns the result currently displayed.  This query determines that DCA is considered the contract airport as it has the cheapest YCA cost.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4A858-A948-4A3C-90F1-8631E9ABC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618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previous screen reflected DCA at $201 and here Richmond is coming in at $301 and a limited capacity airfare of $68.  However, if the traveler is not flying this information is not relevant to the preparation of this CTW.  </a:t>
            </a:r>
          </a:p>
          <a:p>
            <a:endParaRPr lang="en-US"/>
          </a:p>
          <a:p>
            <a:r>
              <a:rPr lang="en-US"/>
              <a:t>Important note: If the traveler lives closer to RIC than DCA only DCA can be considered on the CTW per the Marine Corps Base Quantico Local Travel Order (</a:t>
            </a:r>
            <a:r>
              <a:rPr lang="en-US" kern="0">
                <a:solidFill>
                  <a:srgbClr val="000000"/>
                </a:solidFill>
                <a:latin typeface="Times New Roman" panose="02020603050405020304" pitchFamily="18" charset="0"/>
                <a:cs typeface="Times New Roman" panose="02020603050405020304" pitchFamily="18" charset="0"/>
              </a:rPr>
              <a:t>MCBO 7220.1D)</a:t>
            </a:r>
            <a:endParaRPr lang="en-US" baseline="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4A858-A948-4A3C-90F1-8631E9ABC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515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9F73-54AC-7CFB-05F1-92AEC0375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E6560E-F969-CD87-B0FF-AFBC2428D0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DA09F1-5A4E-7C62-B257-B2D3B7E73DE3}"/>
              </a:ext>
            </a:extLst>
          </p:cNvPr>
          <p:cNvSpPr>
            <a:spLocks noGrp="1"/>
          </p:cNvSpPr>
          <p:nvPr>
            <p:ph type="dt" sz="half" idx="10"/>
          </p:nvPr>
        </p:nvSpPr>
        <p:spPr/>
        <p:txBody>
          <a:bodyPr/>
          <a:lstStyle/>
          <a:p>
            <a:fld id="{0D86415C-ED29-409E-B18D-6547564C862A}" type="datetimeFigureOut">
              <a:rPr lang="en-US" smtClean="0"/>
              <a:t>3/7/2025</a:t>
            </a:fld>
            <a:endParaRPr lang="en-US"/>
          </a:p>
        </p:txBody>
      </p:sp>
      <p:sp>
        <p:nvSpPr>
          <p:cNvPr id="5" name="Footer Placeholder 4">
            <a:extLst>
              <a:ext uri="{FF2B5EF4-FFF2-40B4-BE49-F238E27FC236}">
                <a16:creationId xmlns:a16="http://schemas.microsoft.com/office/drawing/2014/main" id="{8C32C1ED-752E-24F8-0C38-733F0A07A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078E4D-D21A-ED17-E12E-ED35EEA7DA08}"/>
              </a:ext>
            </a:extLst>
          </p:cNvPr>
          <p:cNvSpPr>
            <a:spLocks noGrp="1"/>
          </p:cNvSpPr>
          <p:nvPr>
            <p:ph type="sldNum" sz="quarter" idx="12"/>
          </p:nvPr>
        </p:nvSpPr>
        <p:spPr/>
        <p:txBody>
          <a:bodyPr/>
          <a:lstStyle/>
          <a:p>
            <a:fld id="{98973EDB-ABFA-4270-AE2F-0BE9EB087DA2}" type="slidenum">
              <a:rPr lang="en-US" smtClean="0"/>
              <a:t>‹#›</a:t>
            </a:fld>
            <a:endParaRPr lang="en-US"/>
          </a:p>
        </p:txBody>
      </p:sp>
    </p:spTree>
    <p:extLst>
      <p:ext uri="{BB962C8B-B14F-4D97-AF65-F5344CB8AC3E}">
        <p14:creationId xmlns:p14="http://schemas.microsoft.com/office/powerpoint/2010/main" val="2729764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F9655-CE39-4922-25BD-6B3EE59497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772330-0F94-D8AF-A50F-920E30219C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AA827-8E2A-1408-A9AF-0C905F9860A8}"/>
              </a:ext>
            </a:extLst>
          </p:cNvPr>
          <p:cNvSpPr>
            <a:spLocks noGrp="1"/>
          </p:cNvSpPr>
          <p:nvPr>
            <p:ph type="dt" sz="half" idx="10"/>
          </p:nvPr>
        </p:nvSpPr>
        <p:spPr/>
        <p:txBody>
          <a:bodyPr/>
          <a:lstStyle/>
          <a:p>
            <a:fld id="{0D86415C-ED29-409E-B18D-6547564C862A}" type="datetimeFigureOut">
              <a:rPr lang="en-US" smtClean="0"/>
              <a:t>3/7/2025</a:t>
            </a:fld>
            <a:endParaRPr lang="en-US"/>
          </a:p>
        </p:txBody>
      </p:sp>
      <p:sp>
        <p:nvSpPr>
          <p:cNvPr id="5" name="Footer Placeholder 4">
            <a:extLst>
              <a:ext uri="{FF2B5EF4-FFF2-40B4-BE49-F238E27FC236}">
                <a16:creationId xmlns:a16="http://schemas.microsoft.com/office/drawing/2014/main" id="{1D307281-7D8D-4151-72D4-4F53F43E5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D2F4CA-0C1B-22F4-C6D4-A0CB2C14B9B4}"/>
              </a:ext>
            </a:extLst>
          </p:cNvPr>
          <p:cNvSpPr>
            <a:spLocks noGrp="1"/>
          </p:cNvSpPr>
          <p:nvPr>
            <p:ph type="sldNum" sz="quarter" idx="12"/>
          </p:nvPr>
        </p:nvSpPr>
        <p:spPr/>
        <p:txBody>
          <a:bodyPr/>
          <a:lstStyle/>
          <a:p>
            <a:fld id="{98973EDB-ABFA-4270-AE2F-0BE9EB087DA2}" type="slidenum">
              <a:rPr lang="en-US" smtClean="0"/>
              <a:t>‹#›</a:t>
            </a:fld>
            <a:endParaRPr lang="en-US"/>
          </a:p>
        </p:txBody>
      </p:sp>
    </p:spTree>
    <p:extLst>
      <p:ext uri="{BB962C8B-B14F-4D97-AF65-F5344CB8AC3E}">
        <p14:creationId xmlns:p14="http://schemas.microsoft.com/office/powerpoint/2010/main" val="3683754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0C6761-D08C-1B43-4B92-1BEDD8AB62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6AD8C9-2157-2173-5D78-B59BB70070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7B7A2A-9F41-9500-F668-79321E96E4FD}"/>
              </a:ext>
            </a:extLst>
          </p:cNvPr>
          <p:cNvSpPr>
            <a:spLocks noGrp="1"/>
          </p:cNvSpPr>
          <p:nvPr>
            <p:ph type="dt" sz="half" idx="10"/>
          </p:nvPr>
        </p:nvSpPr>
        <p:spPr/>
        <p:txBody>
          <a:bodyPr/>
          <a:lstStyle/>
          <a:p>
            <a:fld id="{0D86415C-ED29-409E-B18D-6547564C862A}" type="datetimeFigureOut">
              <a:rPr lang="en-US" smtClean="0"/>
              <a:t>3/7/2025</a:t>
            </a:fld>
            <a:endParaRPr lang="en-US"/>
          </a:p>
        </p:txBody>
      </p:sp>
      <p:sp>
        <p:nvSpPr>
          <p:cNvPr id="5" name="Footer Placeholder 4">
            <a:extLst>
              <a:ext uri="{FF2B5EF4-FFF2-40B4-BE49-F238E27FC236}">
                <a16:creationId xmlns:a16="http://schemas.microsoft.com/office/drawing/2014/main" id="{472C8A3E-6938-1ABC-A237-AA197A3255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6ED54-CA7B-4BDA-383B-9121AAEB8C56}"/>
              </a:ext>
            </a:extLst>
          </p:cNvPr>
          <p:cNvSpPr>
            <a:spLocks noGrp="1"/>
          </p:cNvSpPr>
          <p:nvPr>
            <p:ph type="sldNum" sz="quarter" idx="12"/>
          </p:nvPr>
        </p:nvSpPr>
        <p:spPr/>
        <p:txBody>
          <a:bodyPr/>
          <a:lstStyle/>
          <a:p>
            <a:fld id="{98973EDB-ABFA-4270-AE2F-0BE9EB087DA2}" type="slidenum">
              <a:rPr lang="en-US" smtClean="0"/>
              <a:t>‹#›</a:t>
            </a:fld>
            <a:endParaRPr lang="en-US"/>
          </a:p>
        </p:txBody>
      </p:sp>
    </p:spTree>
    <p:extLst>
      <p:ext uri="{BB962C8B-B14F-4D97-AF65-F5344CB8AC3E}">
        <p14:creationId xmlns:p14="http://schemas.microsoft.com/office/powerpoint/2010/main" val="3204648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DE4676-6281-488D-A358-73CF4941E008}" type="datetime1">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CCBA3-6487-453E-98AD-799C46E91305}" type="slidenum">
              <a:rPr lang="en-US" smtClean="0"/>
              <a:t>‹#›</a:t>
            </a:fld>
            <a:endParaRPr lang="en-US"/>
          </a:p>
        </p:txBody>
      </p:sp>
    </p:spTree>
    <p:extLst>
      <p:ext uri="{BB962C8B-B14F-4D97-AF65-F5344CB8AC3E}">
        <p14:creationId xmlns:p14="http://schemas.microsoft.com/office/powerpoint/2010/main" val="3829399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40E46E-DDBE-4451-B9E2-AFD8EAAB02F4}" type="datetime1">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CCBA3-6487-453E-98AD-799C46E91305}" type="slidenum">
              <a:rPr lang="en-US" smtClean="0"/>
              <a:t>‹#›</a:t>
            </a:fld>
            <a:endParaRPr lang="en-US"/>
          </a:p>
        </p:txBody>
      </p:sp>
    </p:spTree>
    <p:extLst>
      <p:ext uri="{BB962C8B-B14F-4D97-AF65-F5344CB8AC3E}">
        <p14:creationId xmlns:p14="http://schemas.microsoft.com/office/powerpoint/2010/main" val="236797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B8D83-6F30-4030-A2DB-4D1F7F7255B7}" type="datetime1">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CCBA3-6487-453E-98AD-799C46E91305}" type="slidenum">
              <a:rPr lang="en-US" smtClean="0"/>
              <a:t>‹#›</a:t>
            </a:fld>
            <a:endParaRPr lang="en-US"/>
          </a:p>
        </p:txBody>
      </p:sp>
    </p:spTree>
    <p:extLst>
      <p:ext uri="{BB962C8B-B14F-4D97-AF65-F5344CB8AC3E}">
        <p14:creationId xmlns:p14="http://schemas.microsoft.com/office/powerpoint/2010/main" val="651635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144B15-35E9-47AA-A956-89D66C205D6B}" type="datetime1">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CCBA3-6487-453E-98AD-799C46E91305}" type="slidenum">
              <a:rPr lang="en-US" smtClean="0"/>
              <a:t>‹#›</a:t>
            </a:fld>
            <a:endParaRPr lang="en-US"/>
          </a:p>
        </p:txBody>
      </p:sp>
    </p:spTree>
    <p:extLst>
      <p:ext uri="{BB962C8B-B14F-4D97-AF65-F5344CB8AC3E}">
        <p14:creationId xmlns:p14="http://schemas.microsoft.com/office/powerpoint/2010/main" val="4261939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D423C0-E54F-456E-8F53-8516132D5F7E}" type="datetime1">
              <a:rPr lang="en-US" smtClean="0"/>
              <a:t>3/7/2025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3CCBA3-6487-453E-98AD-799C46E91305}" type="slidenum">
              <a:rPr lang="en-US" smtClean="0"/>
              <a:t>‹#›</a:t>
            </a:fld>
            <a:endParaRPr lang="en-US"/>
          </a:p>
        </p:txBody>
      </p:sp>
    </p:spTree>
    <p:extLst>
      <p:ext uri="{BB962C8B-B14F-4D97-AF65-F5344CB8AC3E}">
        <p14:creationId xmlns:p14="http://schemas.microsoft.com/office/powerpoint/2010/main" val="328799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367040"/>
            <a:ext cx="12192000" cy="1064197"/>
          </a:xfrm>
          <a:prstGeom prst="rect">
            <a:avLst/>
          </a:prstGeom>
        </p:spPr>
      </p:pic>
      <p:sp>
        <p:nvSpPr>
          <p:cNvPr id="2" name="Title 1"/>
          <p:cNvSpPr>
            <a:spLocks noGrp="1"/>
          </p:cNvSpPr>
          <p:nvPr>
            <p:ph type="title"/>
          </p:nvPr>
        </p:nvSpPr>
        <p:spPr>
          <a:xfrm>
            <a:off x="1" y="516366"/>
            <a:ext cx="12113110" cy="666975"/>
          </a:xfrm>
        </p:spPr>
        <p:txBody>
          <a:bodyPr>
            <a:normAutofit/>
          </a:bodyPr>
          <a:lstStyle>
            <a:lvl1pPr algn="ctr">
              <a:defRPr sz="3200" b="1" i="1">
                <a:solidFill>
                  <a:schemeClr val="bg1"/>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583CCBA3-6487-453E-98AD-799C46E91305}" type="slidenum">
              <a:rPr lang="en-US" smtClean="0"/>
              <a:t>‹#›</a:t>
            </a:fld>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185" y="184982"/>
            <a:ext cx="1415443" cy="1624035"/>
          </a:xfrm>
          <a:prstGeom prst="rect">
            <a:avLst/>
          </a:prstGeom>
        </p:spPr>
      </p:pic>
    </p:spTree>
    <p:extLst>
      <p:ext uri="{BB962C8B-B14F-4D97-AF65-F5344CB8AC3E}">
        <p14:creationId xmlns:p14="http://schemas.microsoft.com/office/powerpoint/2010/main" val="677519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CCBA3-6487-453E-98AD-799C46E91305}" type="slidenum">
              <a:rPr lang="en-US" smtClean="0"/>
              <a:t>‹#›</a:t>
            </a:fld>
            <a:endParaRPr lang="en-US"/>
          </a:p>
        </p:txBody>
      </p:sp>
      <p:pic>
        <p:nvPicPr>
          <p:cNvPr id="5" name="Picture 4"/>
          <p:cNvPicPr>
            <a:picLocks noChangeAspect="1"/>
          </p:cNvPicPr>
          <p:nvPr userDrawn="1"/>
        </p:nvPicPr>
        <p:blipFill>
          <a:blip r:embed="rId2"/>
          <a:stretch>
            <a:fillRect/>
          </a:stretch>
        </p:blipFill>
        <p:spPr>
          <a:xfrm>
            <a:off x="0" y="367040"/>
            <a:ext cx="12192000" cy="106419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199" y="124062"/>
            <a:ext cx="1415443" cy="1624035"/>
          </a:xfrm>
          <a:prstGeom prst="rect">
            <a:avLst/>
          </a:prstGeom>
        </p:spPr>
      </p:pic>
      <p:sp>
        <p:nvSpPr>
          <p:cNvPr id="9" name="TextBox 8"/>
          <p:cNvSpPr txBox="1"/>
          <p:nvPr userDrawn="1"/>
        </p:nvSpPr>
        <p:spPr>
          <a:xfrm>
            <a:off x="0" y="614654"/>
            <a:ext cx="12192000" cy="584775"/>
          </a:xfrm>
          <a:prstGeom prst="rect">
            <a:avLst/>
          </a:prstGeom>
          <a:noFill/>
        </p:spPr>
        <p:txBody>
          <a:bodyPr wrap="square" rtlCol="0">
            <a:spAutoFit/>
          </a:bodyPr>
          <a:lstStyle/>
          <a:p>
            <a:pPr algn="ctr"/>
            <a:r>
              <a:rPr lang="en-US" sz="3200" b="1" i="1">
                <a:solidFill>
                  <a:schemeClr val="bg1"/>
                </a:solidFill>
                <a:latin typeface="Times New Roman" panose="02020603050405020304" pitchFamily="18" charset="0"/>
                <a:cs typeface="Times New Roman" panose="02020603050405020304" pitchFamily="18" charset="0"/>
              </a:rPr>
              <a:t>Defense</a:t>
            </a:r>
            <a:r>
              <a:rPr lang="en-US" sz="3200" b="1" i="1" baseline="0">
                <a:solidFill>
                  <a:schemeClr val="bg1"/>
                </a:solidFill>
                <a:latin typeface="Times New Roman" panose="02020603050405020304" pitchFamily="18" charset="0"/>
                <a:cs typeface="Times New Roman" panose="02020603050405020304" pitchFamily="18" charset="0"/>
              </a:rPr>
              <a:t> Travel System</a:t>
            </a:r>
            <a:endParaRPr lang="en-US" sz="3200" b="1" i="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2706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CCBA3-6487-453E-98AD-799C46E91305}" type="slidenum">
              <a:rPr lang="en-US" smtClean="0"/>
              <a:t>‹#›</a:t>
            </a:fld>
            <a:endParaRPr lang="en-US"/>
          </a:p>
        </p:txBody>
      </p:sp>
    </p:spTree>
    <p:extLst>
      <p:ext uri="{BB962C8B-B14F-4D97-AF65-F5344CB8AC3E}">
        <p14:creationId xmlns:p14="http://schemas.microsoft.com/office/powerpoint/2010/main" val="403662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3C0A8-35F5-432E-4250-A321B9B551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5BF50C-9AAB-98B3-4F99-5AF1FB915E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CFDA61-BBF0-4190-BA27-230B5997ADA4}"/>
              </a:ext>
            </a:extLst>
          </p:cNvPr>
          <p:cNvSpPr>
            <a:spLocks noGrp="1"/>
          </p:cNvSpPr>
          <p:nvPr>
            <p:ph type="dt" sz="half" idx="10"/>
          </p:nvPr>
        </p:nvSpPr>
        <p:spPr/>
        <p:txBody>
          <a:bodyPr/>
          <a:lstStyle/>
          <a:p>
            <a:fld id="{0D86415C-ED29-409E-B18D-6547564C862A}" type="datetimeFigureOut">
              <a:rPr lang="en-US" smtClean="0"/>
              <a:t>3/7/2025</a:t>
            </a:fld>
            <a:endParaRPr lang="en-US"/>
          </a:p>
        </p:txBody>
      </p:sp>
      <p:sp>
        <p:nvSpPr>
          <p:cNvPr id="5" name="Footer Placeholder 4">
            <a:extLst>
              <a:ext uri="{FF2B5EF4-FFF2-40B4-BE49-F238E27FC236}">
                <a16:creationId xmlns:a16="http://schemas.microsoft.com/office/drawing/2014/main" id="{2A5CD0C1-CDCF-4298-678F-5B41BFF9DB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B62150-3CDB-88DD-F56B-1F17EA256963}"/>
              </a:ext>
            </a:extLst>
          </p:cNvPr>
          <p:cNvSpPr>
            <a:spLocks noGrp="1"/>
          </p:cNvSpPr>
          <p:nvPr>
            <p:ph type="sldNum" sz="quarter" idx="12"/>
          </p:nvPr>
        </p:nvSpPr>
        <p:spPr/>
        <p:txBody>
          <a:bodyPr/>
          <a:lstStyle/>
          <a:p>
            <a:fld id="{98973EDB-ABFA-4270-AE2F-0BE9EB087DA2}" type="slidenum">
              <a:rPr lang="en-US" smtClean="0"/>
              <a:t>‹#›</a:t>
            </a:fld>
            <a:endParaRPr lang="en-US"/>
          </a:p>
        </p:txBody>
      </p:sp>
    </p:spTree>
    <p:extLst>
      <p:ext uri="{BB962C8B-B14F-4D97-AF65-F5344CB8AC3E}">
        <p14:creationId xmlns:p14="http://schemas.microsoft.com/office/powerpoint/2010/main" val="631425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10845C-F47C-4887-9309-A1F69C8C7150}" type="datetime1">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CCBA3-6487-453E-98AD-799C46E91305}" type="slidenum">
              <a:rPr lang="en-US" smtClean="0"/>
              <a:t>‹#›</a:t>
            </a:fld>
            <a:endParaRPr lang="en-US"/>
          </a:p>
        </p:txBody>
      </p:sp>
    </p:spTree>
    <p:extLst>
      <p:ext uri="{BB962C8B-B14F-4D97-AF65-F5344CB8AC3E}">
        <p14:creationId xmlns:p14="http://schemas.microsoft.com/office/powerpoint/2010/main" val="798501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77DB70-7B8B-4B9E-9D24-18F650B67F12}" type="datetime1">
              <a:rPr lang="en-US" smtClean="0"/>
              <a:t>3/7/2025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3CCBA3-6487-453E-98AD-799C46E91305}" type="slidenum">
              <a:rPr lang="en-US" smtClean="0"/>
              <a:t>‹#›</a:t>
            </a:fld>
            <a:endParaRPr lang="en-US"/>
          </a:p>
        </p:txBody>
      </p:sp>
    </p:spTree>
    <p:extLst>
      <p:ext uri="{BB962C8B-B14F-4D97-AF65-F5344CB8AC3E}">
        <p14:creationId xmlns:p14="http://schemas.microsoft.com/office/powerpoint/2010/main" val="3826570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7498C-A9B2-4172-AD16-C2A268730362}" type="datetime1">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CCBA3-6487-453E-98AD-799C46E91305}" type="slidenum">
              <a:rPr lang="en-US" smtClean="0"/>
              <a:t>‹#›</a:t>
            </a:fld>
            <a:endParaRPr lang="en-US"/>
          </a:p>
        </p:txBody>
      </p:sp>
    </p:spTree>
    <p:extLst>
      <p:ext uri="{BB962C8B-B14F-4D97-AF65-F5344CB8AC3E}">
        <p14:creationId xmlns:p14="http://schemas.microsoft.com/office/powerpoint/2010/main" val="2101152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30A03A-95CD-4815-A32C-91D64B8139EC}" type="datetime1">
              <a:rPr lang="en-US" smtClean="0"/>
              <a:t>3/7/2025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3CCBA3-6487-453E-98AD-799C46E91305}" type="slidenum">
              <a:rPr lang="en-US" smtClean="0"/>
              <a:t>‹#›</a:t>
            </a:fld>
            <a:endParaRPr lang="en-US"/>
          </a:p>
        </p:txBody>
      </p:sp>
    </p:spTree>
    <p:extLst>
      <p:ext uri="{BB962C8B-B14F-4D97-AF65-F5344CB8AC3E}">
        <p14:creationId xmlns:p14="http://schemas.microsoft.com/office/powerpoint/2010/main" val="43410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523E-EE58-E9BB-215F-608998E67E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C34021-6E55-6090-84B5-DF1A9DDF443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DCB8F5-C8B8-6D2A-7C6A-4B700D66D9A3}"/>
              </a:ext>
            </a:extLst>
          </p:cNvPr>
          <p:cNvSpPr>
            <a:spLocks noGrp="1"/>
          </p:cNvSpPr>
          <p:nvPr>
            <p:ph type="dt" sz="half" idx="10"/>
          </p:nvPr>
        </p:nvSpPr>
        <p:spPr/>
        <p:txBody>
          <a:bodyPr/>
          <a:lstStyle/>
          <a:p>
            <a:fld id="{0D86415C-ED29-409E-B18D-6547564C862A}" type="datetimeFigureOut">
              <a:rPr lang="en-US" smtClean="0"/>
              <a:t>3/7/2025</a:t>
            </a:fld>
            <a:endParaRPr lang="en-US"/>
          </a:p>
        </p:txBody>
      </p:sp>
      <p:sp>
        <p:nvSpPr>
          <p:cNvPr id="5" name="Footer Placeholder 4">
            <a:extLst>
              <a:ext uri="{FF2B5EF4-FFF2-40B4-BE49-F238E27FC236}">
                <a16:creationId xmlns:a16="http://schemas.microsoft.com/office/drawing/2014/main" id="{44F43030-B738-B2B0-206D-08A80B403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D199B3-078D-244A-898B-111D5E5F3930}"/>
              </a:ext>
            </a:extLst>
          </p:cNvPr>
          <p:cNvSpPr>
            <a:spLocks noGrp="1"/>
          </p:cNvSpPr>
          <p:nvPr>
            <p:ph type="sldNum" sz="quarter" idx="12"/>
          </p:nvPr>
        </p:nvSpPr>
        <p:spPr/>
        <p:txBody>
          <a:bodyPr/>
          <a:lstStyle/>
          <a:p>
            <a:fld id="{98973EDB-ABFA-4270-AE2F-0BE9EB087DA2}" type="slidenum">
              <a:rPr lang="en-US" smtClean="0"/>
              <a:t>‹#›</a:t>
            </a:fld>
            <a:endParaRPr lang="en-US"/>
          </a:p>
        </p:txBody>
      </p:sp>
    </p:spTree>
    <p:extLst>
      <p:ext uri="{BB962C8B-B14F-4D97-AF65-F5344CB8AC3E}">
        <p14:creationId xmlns:p14="http://schemas.microsoft.com/office/powerpoint/2010/main" val="1803436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94F6E-296A-5A91-F2C4-1E41962B34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D168CA-9C21-3120-63A4-F9D066CDE7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2EB0AA-8C0C-2D87-041D-87D8BA0F36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516CA9-23C0-BDB8-70AF-ACB59A79D7B8}"/>
              </a:ext>
            </a:extLst>
          </p:cNvPr>
          <p:cNvSpPr>
            <a:spLocks noGrp="1"/>
          </p:cNvSpPr>
          <p:nvPr>
            <p:ph type="dt" sz="half" idx="10"/>
          </p:nvPr>
        </p:nvSpPr>
        <p:spPr/>
        <p:txBody>
          <a:bodyPr/>
          <a:lstStyle/>
          <a:p>
            <a:fld id="{0D86415C-ED29-409E-B18D-6547564C862A}" type="datetimeFigureOut">
              <a:rPr lang="en-US" smtClean="0"/>
              <a:t>3/7/2025</a:t>
            </a:fld>
            <a:endParaRPr lang="en-US"/>
          </a:p>
        </p:txBody>
      </p:sp>
      <p:sp>
        <p:nvSpPr>
          <p:cNvPr id="6" name="Footer Placeholder 5">
            <a:extLst>
              <a:ext uri="{FF2B5EF4-FFF2-40B4-BE49-F238E27FC236}">
                <a16:creationId xmlns:a16="http://schemas.microsoft.com/office/drawing/2014/main" id="{9B1987DC-16D8-0289-016E-8DD4DDCED0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6F4279-C151-1DD2-DCB7-716D7C4DADDE}"/>
              </a:ext>
            </a:extLst>
          </p:cNvPr>
          <p:cNvSpPr>
            <a:spLocks noGrp="1"/>
          </p:cNvSpPr>
          <p:nvPr>
            <p:ph type="sldNum" sz="quarter" idx="12"/>
          </p:nvPr>
        </p:nvSpPr>
        <p:spPr/>
        <p:txBody>
          <a:bodyPr/>
          <a:lstStyle/>
          <a:p>
            <a:fld id="{98973EDB-ABFA-4270-AE2F-0BE9EB087DA2}" type="slidenum">
              <a:rPr lang="en-US" smtClean="0"/>
              <a:t>‹#›</a:t>
            </a:fld>
            <a:endParaRPr lang="en-US"/>
          </a:p>
        </p:txBody>
      </p:sp>
    </p:spTree>
    <p:extLst>
      <p:ext uri="{BB962C8B-B14F-4D97-AF65-F5344CB8AC3E}">
        <p14:creationId xmlns:p14="http://schemas.microsoft.com/office/powerpoint/2010/main" val="3643449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5A9C3-9360-10D2-E83F-6D057364A0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6B6FF6-41AD-53D6-219E-9FDABDCF1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AA465E-0A46-C8D5-4AAD-598F2FC7DD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54528A-74A8-B729-C31B-171DCFE2D7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268F43-9684-5D8A-F577-4429028C5F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F9F167-DAE8-A3B0-8744-AB721FAE72A0}"/>
              </a:ext>
            </a:extLst>
          </p:cNvPr>
          <p:cNvSpPr>
            <a:spLocks noGrp="1"/>
          </p:cNvSpPr>
          <p:nvPr>
            <p:ph type="dt" sz="half" idx="10"/>
          </p:nvPr>
        </p:nvSpPr>
        <p:spPr/>
        <p:txBody>
          <a:bodyPr/>
          <a:lstStyle/>
          <a:p>
            <a:fld id="{0D86415C-ED29-409E-B18D-6547564C862A}" type="datetimeFigureOut">
              <a:rPr lang="en-US" smtClean="0"/>
              <a:t>3/7/2025</a:t>
            </a:fld>
            <a:endParaRPr lang="en-US"/>
          </a:p>
        </p:txBody>
      </p:sp>
      <p:sp>
        <p:nvSpPr>
          <p:cNvPr id="8" name="Footer Placeholder 7">
            <a:extLst>
              <a:ext uri="{FF2B5EF4-FFF2-40B4-BE49-F238E27FC236}">
                <a16:creationId xmlns:a16="http://schemas.microsoft.com/office/drawing/2014/main" id="{379A9CE8-45D4-FDE2-784B-F8E5807D58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A96CA7-D278-2C91-3EFF-BACD56E78BD0}"/>
              </a:ext>
            </a:extLst>
          </p:cNvPr>
          <p:cNvSpPr>
            <a:spLocks noGrp="1"/>
          </p:cNvSpPr>
          <p:nvPr>
            <p:ph type="sldNum" sz="quarter" idx="12"/>
          </p:nvPr>
        </p:nvSpPr>
        <p:spPr/>
        <p:txBody>
          <a:bodyPr/>
          <a:lstStyle/>
          <a:p>
            <a:fld id="{98973EDB-ABFA-4270-AE2F-0BE9EB087DA2}" type="slidenum">
              <a:rPr lang="en-US" smtClean="0"/>
              <a:t>‹#›</a:t>
            </a:fld>
            <a:endParaRPr lang="en-US"/>
          </a:p>
        </p:txBody>
      </p:sp>
    </p:spTree>
    <p:extLst>
      <p:ext uri="{BB962C8B-B14F-4D97-AF65-F5344CB8AC3E}">
        <p14:creationId xmlns:p14="http://schemas.microsoft.com/office/powerpoint/2010/main" val="151223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C5DB8-3CD2-E4B1-B75F-D4E50E443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9394EA-8757-9524-BF07-AA3722CE5575}"/>
              </a:ext>
            </a:extLst>
          </p:cNvPr>
          <p:cNvSpPr>
            <a:spLocks noGrp="1"/>
          </p:cNvSpPr>
          <p:nvPr>
            <p:ph type="dt" sz="half" idx="10"/>
          </p:nvPr>
        </p:nvSpPr>
        <p:spPr/>
        <p:txBody>
          <a:bodyPr/>
          <a:lstStyle/>
          <a:p>
            <a:fld id="{0D86415C-ED29-409E-B18D-6547564C862A}" type="datetimeFigureOut">
              <a:rPr lang="en-US" smtClean="0"/>
              <a:t>3/7/2025</a:t>
            </a:fld>
            <a:endParaRPr lang="en-US"/>
          </a:p>
        </p:txBody>
      </p:sp>
      <p:sp>
        <p:nvSpPr>
          <p:cNvPr id="4" name="Footer Placeholder 3">
            <a:extLst>
              <a:ext uri="{FF2B5EF4-FFF2-40B4-BE49-F238E27FC236}">
                <a16:creationId xmlns:a16="http://schemas.microsoft.com/office/drawing/2014/main" id="{23FC8688-3A1B-79B2-214A-B5726EBA67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4D2B09-907B-F14B-0381-05293C73D027}"/>
              </a:ext>
            </a:extLst>
          </p:cNvPr>
          <p:cNvSpPr>
            <a:spLocks noGrp="1"/>
          </p:cNvSpPr>
          <p:nvPr>
            <p:ph type="sldNum" sz="quarter" idx="12"/>
          </p:nvPr>
        </p:nvSpPr>
        <p:spPr/>
        <p:txBody>
          <a:bodyPr/>
          <a:lstStyle/>
          <a:p>
            <a:fld id="{98973EDB-ABFA-4270-AE2F-0BE9EB087DA2}" type="slidenum">
              <a:rPr lang="en-US" smtClean="0"/>
              <a:t>‹#›</a:t>
            </a:fld>
            <a:endParaRPr lang="en-US"/>
          </a:p>
        </p:txBody>
      </p:sp>
    </p:spTree>
    <p:extLst>
      <p:ext uri="{BB962C8B-B14F-4D97-AF65-F5344CB8AC3E}">
        <p14:creationId xmlns:p14="http://schemas.microsoft.com/office/powerpoint/2010/main" val="1790625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FD7D44-581D-5BE1-3782-48828DB3286B}"/>
              </a:ext>
            </a:extLst>
          </p:cNvPr>
          <p:cNvSpPr>
            <a:spLocks noGrp="1"/>
          </p:cNvSpPr>
          <p:nvPr>
            <p:ph type="dt" sz="half" idx="10"/>
          </p:nvPr>
        </p:nvSpPr>
        <p:spPr/>
        <p:txBody>
          <a:bodyPr/>
          <a:lstStyle/>
          <a:p>
            <a:fld id="{0D86415C-ED29-409E-B18D-6547564C862A}" type="datetimeFigureOut">
              <a:rPr lang="en-US" smtClean="0"/>
              <a:t>3/7/2025</a:t>
            </a:fld>
            <a:endParaRPr lang="en-US"/>
          </a:p>
        </p:txBody>
      </p:sp>
      <p:sp>
        <p:nvSpPr>
          <p:cNvPr id="3" name="Footer Placeholder 2">
            <a:extLst>
              <a:ext uri="{FF2B5EF4-FFF2-40B4-BE49-F238E27FC236}">
                <a16:creationId xmlns:a16="http://schemas.microsoft.com/office/drawing/2014/main" id="{EC04119B-7F19-BEF3-F73E-B0F7C373AD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26FE45-7744-D556-C0B2-C028164B753E}"/>
              </a:ext>
            </a:extLst>
          </p:cNvPr>
          <p:cNvSpPr>
            <a:spLocks noGrp="1"/>
          </p:cNvSpPr>
          <p:nvPr>
            <p:ph type="sldNum" sz="quarter" idx="12"/>
          </p:nvPr>
        </p:nvSpPr>
        <p:spPr/>
        <p:txBody>
          <a:bodyPr/>
          <a:lstStyle/>
          <a:p>
            <a:fld id="{98973EDB-ABFA-4270-AE2F-0BE9EB087DA2}" type="slidenum">
              <a:rPr lang="en-US" smtClean="0"/>
              <a:t>‹#›</a:t>
            </a:fld>
            <a:endParaRPr lang="en-US"/>
          </a:p>
        </p:txBody>
      </p:sp>
    </p:spTree>
    <p:extLst>
      <p:ext uri="{BB962C8B-B14F-4D97-AF65-F5344CB8AC3E}">
        <p14:creationId xmlns:p14="http://schemas.microsoft.com/office/powerpoint/2010/main" val="2592347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2DB4-74DF-C9DA-360B-47EBC15DAC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318EDA-426F-552E-8AB0-645300C094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BC4D1-C628-427A-7188-39493F4EFD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8AE27-38CE-22E8-BEA6-DF21E09F7B53}"/>
              </a:ext>
            </a:extLst>
          </p:cNvPr>
          <p:cNvSpPr>
            <a:spLocks noGrp="1"/>
          </p:cNvSpPr>
          <p:nvPr>
            <p:ph type="dt" sz="half" idx="10"/>
          </p:nvPr>
        </p:nvSpPr>
        <p:spPr/>
        <p:txBody>
          <a:bodyPr/>
          <a:lstStyle/>
          <a:p>
            <a:fld id="{0D86415C-ED29-409E-B18D-6547564C862A}" type="datetimeFigureOut">
              <a:rPr lang="en-US" smtClean="0"/>
              <a:t>3/7/2025</a:t>
            </a:fld>
            <a:endParaRPr lang="en-US"/>
          </a:p>
        </p:txBody>
      </p:sp>
      <p:sp>
        <p:nvSpPr>
          <p:cNvPr id="6" name="Footer Placeholder 5">
            <a:extLst>
              <a:ext uri="{FF2B5EF4-FFF2-40B4-BE49-F238E27FC236}">
                <a16:creationId xmlns:a16="http://schemas.microsoft.com/office/drawing/2014/main" id="{CE340493-B14A-F771-3ABF-CC9473E3B0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7D65BA-A796-5F58-D10B-F7497884AD3B}"/>
              </a:ext>
            </a:extLst>
          </p:cNvPr>
          <p:cNvSpPr>
            <a:spLocks noGrp="1"/>
          </p:cNvSpPr>
          <p:nvPr>
            <p:ph type="sldNum" sz="quarter" idx="12"/>
          </p:nvPr>
        </p:nvSpPr>
        <p:spPr/>
        <p:txBody>
          <a:bodyPr/>
          <a:lstStyle/>
          <a:p>
            <a:fld id="{98973EDB-ABFA-4270-AE2F-0BE9EB087DA2}" type="slidenum">
              <a:rPr lang="en-US" smtClean="0"/>
              <a:t>‹#›</a:t>
            </a:fld>
            <a:endParaRPr lang="en-US"/>
          </a:p>
        </p:txBody>
      </p:sp>
    </p:spTree>
    <p:extLst>
      <p:ext uri="{BB962C8B-B14F-4D97-AF65-F5344CB8AC3E}">
        <p14:creationId xmlns:p14="http://schemas.microsoft.com/office/powerpoint/2010/main" val="3774995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0184-49C1-355E-387A-2D5FA8F7B1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A07DB7-DF40-1181-D8C2-03607A434F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6F73F1-733A-CB81-92B0-565EFDA977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69F5CE-5CE9-32F6-8355-5820121EFCFD}"/>
              </a:ext>
            </a:extLst>
          </p:cNvPr>
          <p:cNvSpPr>
            <a:spLocks noGrp="1"/>
          </p:cNvSpPr>
          <p:nvPr>
            <p:ph type="dt" sz="half" idx="10"/>
          </p:nvPr>
        </p:nvSpPr>
        <p:spPr/>
        <p:txBody>
          <a:bodyPr/>
          <a:lstStyle/>
          <a:p>
            <a:fld id="{0D86415C-ED29-409E-B18D-6547564C862A}" type="datetimeFigureOut">
              <a:rPr lang="en-US" smtClean="0"/>
              <a:t>3/7/2025</a:t>
            </a:fld>
            <a:endParaRPr lang="en-US"/>
          </a:p>
        </p:txBody>
      </p:sp>
      <p:sp>
        <p:nvSpPr>
          <p:cNvPr id="6" name="Footer Placeholder 5">
            <a:extLst>
              <a:ext uri="{FF2B5EF4-FFF2-40B4-BE49-F238E27FC236}">
                <a16:creationId xmlns:a16="http://schemas.microsoft.com/office/drawing/2014/main" id="{DDC368E9-4B12-2E00-9A6C-F8FD40DFC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910EA0-9C58-D385-48D6-223CB7A2F036}"/>
              </a:ext>
            </a:extLst>
          </p:cNvPr>
          <p:cNvSpPr>
            <a:spLocks noGrp="1"/>
          </p:cNvSpPr>
          <p:nvPr>
            <p:ph type="sldNum" sz="quarter" idx="12"/>
          </p:nvPr>
        </p:nvSpPr>
        <p:spPr/>
        <p:txBody>
          <a:bodyPr/>
          <a:lstStyle/>
          <a:p>
            <a:fld id="{98973EDB-ABFA-4270-AE2F-0BE9EB087DA2}" type="slidenum">
              <a:rPr lang="en-US" smtClean="0"/>
              <a:t>‹#›</a:t>
            </a:fld>
            <a:endParaRPr lang="en-US"/>
          </a:p>
        </p:txBody>
      </p:sp>
    </p:spTree>
    <p:extLst>
      <p:ext uri="{BB962C8B-B14F-4D97-AF65-F5344CB8AC3E}">
        <p14:creationId xmlns:p14="http://schemas.microsoft.com/office/powerpoint/2010/main" val="294964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DD4229-7ADA-EED1-9A2C-83B8D6582A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96E58F-8F93-9121-87F0-2B3798E807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D4A16-D504-8714-C1E9-A81A8DD090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D86415C-ED29-409E-B18D-6547564C862A}" type="datetimeFigureOut">
              <a:rPr lang="en-US" smtClean="0"/>
              <a:t>3/7/2025</a:t>
            </a:fld>
            <a:endParaRPr lang="en-US"/>
          </a:p>
        </p:txBody>
      </p:sp>
      <p:sp>
        <p:nvSpPr>
          <p:cNvPr id="5" name="Footer Placeholder 4">
            <a:extLst>
              <a:ext uri="{FF2B5EF4-FFF2-40B4-BE49-F238E27FC236}">
                <a16:creationId xmlns:a16="http://schemas.microsoft.com/office/drawing/2014/main" id="{FE1ED52C-708B-07B4-037C-0962F4B6A9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F6B8DAA-2658-9447-2AEE-FD1C4D3CB1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973EDB-ABFA-4270-AE2F-0BE9EB087DA2}" type="slidenum">
              <a:rPr lang="en-US" smtClean="0"/>
              <a:t>‹#›</a:t>
            </a:fld>
            <a:endParaRPr lang="en-US"/>
          </a:p>
        </p:txBody>
      </p:sp>
    </p:spTree>
    <p:extLst>
      <p:ext uri="{BB962C8B-B14F-4D97-AF65-F5344CB8AC3E}">
        <p14:creationId xmlns:p14="http://schemas.microsoft.com/office/powerpoint/2010/main" val="2159300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CCF52B-ABAA-4F84-B3CA-0ED3E4F6FC5C}" type="datetime1">
              <a:rPr lang="en-US" smtClean="0"/>
              <a:t>3/7/2025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CCBA3-6487-453E-98AD-799C46E91305}" type="slidenum">
              <a:rPr lang="en-US" smtClean="0"/>
              <a:t>‹#›</a:t>
            </a:fld>
            <a:endParaRPr lang="en-US"/>
          </a:p>
        </p:txBody>
      </p:sp>
    </p:spTree>
    <p:extLst>
      <p:ext uri="{BB962C8B-B14F-4D97-AF65-F5344CB8AC3E}">
        <p14:creationId xmlns:p14="http://schemas.microsoft.com/office/powerpoint/2010/main" val="2345765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7.em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defensetravel.dod.mil/CnstTvl/"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hyperlink" Target="https://www.gsa.gov/travel/plan-a-trip/transportation-airfare-rates-pov-rates-etc/airfare-rates-city-pair-program"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30AA5A-5ADD-B33F-8769-CC535305BDF4}"/>
              </a:ext>
            </a:extLst>
          </p:cNvPr>
          <p:cNvSpPr>
            <a:spLocks noGrp="1"/>
          </p:cNvSpPr>
          <p:nvPr>
            <p:ph type="title"/>
          </p:nvPr>
        </p:nvSpPr>
        <p:spPr/>
        <p:txBody>
          <a:bodyPr/>
          <a:lstStyle/>
          <a:p>
            <a:r>
              <a:rPr lang="en-US" dirty="0"/>
              <a:t>JTR Changes - Feb 2025</a:t>
            </a:r>
          </a:p>
        </p:txBody>
      </p:sp>
      <p:sp>
        <p:nvSpPr>
          <p:cNvPr id="5" name="TextBox 4">
            <a:extLst>
              <a:ext uri="{FF2B5EF4-FFF2-40B4-BE49-F238E27FC236}">
                <a16:creationId xmlns:a16="http://schemas.microsoft.com/office/drawing/2014/main" id="{FE90A9DB-3096-2F82-8BA7-C462C21C3DB8}"/>
              </a:ext>
            </a:extLst>
          </p:cNvPr>
          <p:cNvSpPr txBox="1"/>
          <p:nvPr/>
        </p:nvSpPr>
        <p:spPr>
          <a:xfrm>
            <a:off x="1110574" y="1996291"/>
            <a:ext cx="9970851" cy="4154984"/>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MAP-CAP 05-25(S) – Implementing Executive Order, Unleashing American Energy.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accordance with Executive Order of January 20, 2025, Unleashing American Energy, this revision removes travel policies mandated by Executive Order 14057 of December 8, 2021, Catalyzing Clean Energy Industries and Jobs Through Federal Sustainability, Federal Travel Regulation (FTR) Bulletin 24-02, and Office of Management and Budget (OMB) M-24-05.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Affects JTR pars. 0202, 020203, 020206, 020209, 020212, 020213, Table 2-10, and Table 2-11.</a:t>
            </a:r>
          </a:p>
        </p:txBody>
      </p:sp>
    </p:spTree>
    <p:extLst>
      <p:ext uri="{BB962C8B-B14F-4D97-AF65-F5344CB8AC3E}">
        <p14:creationId xmlns:p14="http://schemas.microsoft.com/office/powerpoint/2010/main" val="3843451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324202"/>
            <a:ext cx="12191999"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Constructed Travel Worksheet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Section 1</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60" y="0"/>
            <a:ext cx="1415443" cy="1624035"/>
          </a:xfrm>
          <a:prstGeom prst="rect">
            <a:avLst/>
          </a:prstGeom>
        </p:spPr>
      </p:pic>
      <p:sp>
        <p:nvSpPr>
          <p:cNvPr id="9" name="TextBox 8"/>
          <p:cNvSpPr txBox="1"/>
          <p:nvPr/>
        </p:nvSpPr>
        <p:spPr>
          <a:xfrm>
            <a:off x="1071785" y="1652031"/>
            <a:ext cx="3253135" cy="461665"/>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Search Result using </a:t>
            </a:r>
            <a:r>
              <a:rPr kumimoji="0" lang="en-US" sz="2400" b="1" i="1" u="none" strike="noStrike" kern="1200" cap="none" spc="0" normalizeH="0" baseline="0" noProof="0" dirty="0">
                <a:ln>
                  <a:noFill/>
                </a:ln>
                <a:solidFill>
                  <a:srgbClr val="0000FF"/>
                </a:solidFill>
                <a:effectLst/>
                <a:uLnTx/>
                <a:uFillTx/>
                <a:latin typeface="Calibri" panose="020F0502020204030204"/>
                <a:ea typeface="+mn-ea"/>
                <a:cs typeface="+mn-cs"/>
              </a:rPr>
              <a:t>DCA</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146206-84EF-4CD2-BEBE-C716950D3FA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EB6D60C-A65D-789D-7366-93BD04A33EC0}"/>
              </a:ext>
            </a:extLst>
          </p:cNvPr>
          <p:cNvPicPr>
            <a:picLocks noChangeAspect="1"/>
          </p:cNvPicPr>
          <p:nvPr/>
        </p:nvPicPr>
        <p:blipFill>
          <a:blip r:embed="rId5"/>
          <a:stretch>
            <a:fillRect/>
          </a:stretch>
        </p:blipFill>
        <p:spPr>
          <a:xfrm>
            <a:off x="342900" y="2161725"/>
            <a:ext cx="5002823" cy="4372073"/>
          </a:xfrm>
          <a:prstGeom prst="rect">
            <a:avLst/>
          </a:prstGeom>
        </p:spPr>
      </p:pic>
      <p:pic>
        <p:nvPicPr>
          <p:cNvPr id="4" name="Picture 3">
            <a:extLst>
              <a:ext uri="{FF2B5EF4-FFF2-40B4-BE49-F238E27FC236}">
                <a16:creationId xmlns:a16="http://schemas.microsoft.com/office/drawing/2014/main" id="{8F15C542-2CA4-289B-6EA4-C7A51AD562A5}"/>
              </a:ext>
            </a:extLst>
          </p:cNvPr>
          <p:cNvPicPr>
            <a:picLocks noChangeAspect="1"/>
          </p:cNvPicPr>
          <p:nvPr/>
        </p:nvPicPr>
        <p:blipFill>
          <a:blip r:embed="rId6"/>
          <a:stretch>
            <a:fillRect/>
          </a:stretch>
        </p:blipFill>
        <p:spPr>
          <a:xfrm>
            <a:off x="5775450" y="2219116"/>
            <a:ext cx="5883150" cy="4346825"/>
          </a:xfrm>
          <a:prstGeom prst="rect">
            <a:avLst/>
          </a:prstGeom>
        </p:spPr>
      </p:pic>
      <p:pic>
        <p:nvPicPr>
          <p:cNvPr id="5" name="Picture 4">
            <a:extLst>
              <a:ext uri="{FF2B5EF4-FFF2-40B4-BE49-F238E27FC236}">
                <a16:creationId xmlns:a16="http://schemas.microsoft.com/office/drawing/2014/main" id="{A9E0CA1F-FEB9-7DFD-3EFC-2C8870C87F5A}"/>
              </a:ext>
            </a:extLst>
          </p:cNvPr>
          <p:cNvPicPr>
            <a:picLocks noChangeAspect="1"/>
          </p:cNvPicPr>
          <p:nvPr/>
        </p:nvPicPr>
        <p:blipFill>
          <a:blip r:embed="rId7"/>
          <a:stretch>
            <a:fillRect/>
          </a:stretch>
        </p:blipFill>
        <p:spPr>
          <a:xfrm>
            <a:off x="6891593" y="1546609"/>
            <a:ext cx="3438014" cy="672507"/>
          </a:xfrm>
          <a:prstGeom prst="rect">
            <a:avLst/>
          </a:prstGeom>
        </p:spPr>
      </p:pic>
      <p:pic>
        <p:nvPicPr>
          <p:cNvPr id="8" name="Picture 7">
            <a:extLst>
              <a:ext uri="{FF2B5EF4-FFF2-40B4-BE49-F238E27FC236}">
                <a16:creationId xmlns:a16="http://schemas.microsoft.com/office/drawing/2014/main" id="{9503B8B0-DBE6-C6B6-637B-5599745885E8}"/>
              </a:ext>
            </a:extLst>
          </p:cNvPr>
          <p:cNvPicPr>
            <a:picLocks noChangeAspect="1"/>
          </p:cNvPicPr>
          <p:nvPr/>
        </p:nvPicPr>
        <p:blipFill>
          <a:blip r:embed="rId8"/>
          <a:stretch>
            <a:fillRect/>
          </a:stretch>
        </p:blipFill>
        <p:spPr>
          <a:xfrm>
            <a:off x="5595530" y="1388399"/>
            <a:ext cx="6097" cy="5285690"/>
          </a:xfrm>
          <a:prstGeom prst="rect">
            <a:avLst/>
          </a:prstGeom>
          <a:ln w="12700">
            <a:solidFill>
              <a:srgbClr val="00B0F0"/>
            </a:solidFill>
          </a:ln>
        </p:spPr>
      </p:pic>
    </p:spTree>
    <p:extLst>
      <p:ext uri="{BB962C8B-B14F-4D97-AF65-F5344CB8AC3E}">
        <p14:creationId xmlns:p14="http://schemas.microsoft.com/office/powerpoint/2010/main" val="2270924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324202"/>
            <a:ext cx="12191999"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Constructed Travel Worksheet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Section 1</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60" y="0"/>
            <a:ext cx="1415443" cy="1624035"/>
          </a:xfrm>
          <a:prstGeom prst="rect">
            <a:avLst/>
          </a:prstGeom>
        </p:spPr>
      </p:pic>
      <p:sp>
        <p:nvSpPr>
          <p:cNvPr id="9" name="TextBox 8"/>
          <p:cNvSpPr txBox="1"/>
          <p:nvPr/>
        </p:nvSpPr>
        <p:spPr>
          <a:xfrm>
            <a:off x="1103462" y="1743285"/>
            <a:ext cx="3253135" cy="461665"/>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Search Result using </a:t>
            </a:r>
            <a:r>
              <a:rPr kumimoji="0" lang="en-US" sz="2400" b="1" i="1" u="none" strike="noStrike" kern="1200" cap="none" spc="0" normalizeH="0" baseline="0" noProof="0" dirty="0">
                <a:ln>
                  <a:noFill/>
                </a:ln>
                <a:solidFill>
                  <a:srgbClr val="0000FF"/>
                </a:solidFill>
                <a:effectLst/>
                <a:uLnTx/>
                <a:uFillTx/>
                <a:latin typeface="Calibri" panose="020F0502020204030204"/>
                <a:ea typeface="+mn-ea"/>
                <a:cs typeface="+mn-cs"/>
              </a:rPr>
              <a:t>DCA</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146206-84EF-4CD2-BEBE-C716950D3FA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EB6D60C-A65D-789D-7366-93BD04A33EC0}"/>
              </a:ext>
            </a:extLst>
          </p:cNvPr>
          <p:cNvPicPr>
            <a:picLocks noChangeAspect="1"/>
          </p:cNvPicPr>
          <p:nvPr/>
        </p:nvPicPr>
        <p:blipFill>
          <a:blip r:embed="rId5"/>
          <a:stretch>
            <a:fillRect/>
          </a:stretch>
        </p:blipFill>
        <p:spPr>
          <a:xfrm>
            <a:off x="342900" y="2161725"/>
            <a:ext cx="5002823" cy="4372073"/>
          </a:xfrm>
          <a:prstGeom prst="rect">
            <a:avLst/>
          </a:prstGeom>
        </p:spPr>
      </p:pic>
      <p:pic>
        <p:nvPicPr>
          <p:cNvPr id="4" name="Picture 3">
            <a:extLst>
              <a:ext uri="{FF2B5EF4-FFF2-40B4-BE49-F238E27FC236}">
                <a16:creationId xmlns:a16="http://schemas.microsoft.com/office/drawing/2014/main" id="{8F15C542-2CA4-289B-6EA4-C7A51AD562A5}"/>
              </a:ext>
            </a:extLst>
          </p:cNvPr>
          <p:cNvPicPr>
            <a:picLocks noChangeAspect="1"/>
          </p:cNvPicPr>
          <p:nvPr/>
        </p:nvPicPr>
        <p:blipFill>
          <a:blip r:embed="rId6"/>
          <a:stretch>
            <a:fillRect/>
          </a:stretch>
        </p:blipFill>
        <p:spPr>
          <a:xfrm>
            <a:off x="5669025" y="2161725"/>
            <a:ext cx="5883150" cy="4346825"/>
          </a:xfrm>
          <a:prstGeom prst="rect">
            <a:avLst/>
          </a:prstGeom>
        </p:spPr>
      </p:pic>
      <p:pic>
        <p:nvPicPr>
          <p:cNvPr id="5" name="Picture 4">
            <a:extLst>
              <a:ext uri="{FF2B5EF4-FFF2-40B4-BE49-F238E27FC236}">
                <a16:creationId xmlns:a16="http://schemas.microsoft.com/office/drawing/2014/main" id="{A9E0CA1F-FEB9-7DFD-3EFC-2C8870C87F5A}"/>
              </a:ext>
            </a:extLst>
          </p:cNvPr>
          <p:cNvPicPr>
            <a:picLocks noChangeAspect="1"/>
          </p:cNvPicPr>
          <p:nvPr/>
        </p:nvPicPr>
        <p:blipFill>
          <a:blip r:embed="rId7"/>
          <a:stretch>
            <a:fillRect/>
          </a:stretch>
        </p:blipFill>
        <p:spPr>
          <a:xfrm>
            <a:off x="6640538" y="1651001"/>
            <a:ext cx="3359187" cy="646232"/>
          </a:xfrm>
          <a:prstGeom prst="rect">
            <a:avLst/>
          </a:prstGeom>
        </p:spPr>
      </p:pic>
      <p:pic>
        <p:nvPicPr>
          <p:cNvPr id="11" name="Picture 10">
            <a:extLst>
              <a:ext uri="{FF2B5EF4-FFF2-40B4-BE49-F238E27FC236}">
                <a16:creationId xmlns:a16="http://schemas.microsoft.com/office/drawing/2014/main" id="{021BDCF2-BFCE-7E23-F412-DF0F4C7D7B85}"/>
              </a:ext>
            </a:extLst>
          </p:cNvPr>
          <p:cNvPicPr>
            <a:picLocks noChangeAspect="1"/>
          </p:cNvPicPr>
          <p:nvPr/>
        </p:nvPicPr>
        <p:blipFill>
          <a:blip r:embed="rId8"/>
          <a:stretch>
            <a:fillRect/>
          </a:stretch>
        </p:blipFill>
        <p:spPr>
          <a:xfrm rot="3008850">
            <a:off x="3856392" y="2832509"/>
            <a:ext cx="432854" cy="377985"/>
          </a:xfrm>
          <a:prstGeom prst="rect">
            <a:avLst/>
          </a:prstGeom>
        </p:spPr>
      </p:pic>
      <p:pic>
        <p:nvPicPr>
          <p:cNvPr id="12" name="Picture 11">
            <a:extLst>
              <a:ext uri="{FF2B5EF4-FFF2-40B4-BE49-F238E27FC236}">
                <a16:creationId xmlns:a16="http://schemas.microsoft.com/office/drawing/2014/main" id="{38D6C794-054B-7C95-D86D-9BE3142E9BE1}"/>
              </a:ext>
            </a:extLst>
          </p:cNvPr>
          <p:cNvPicPr>
            <a:picLocks noChangeAspect="1"/>
          </p:cNvPicPr>
          <p:nvPr/>
        </p:nvPicPr>
        <p:blipFill>
          <a:blip r:embed="rId9"/>
          <a:stretch>
            <a:fillRect/>
          </a:stretch>
        </p:blipFill>
        <p:spPr>
          <a:xfrm>
            <a:off x="9798757" y="2442331"/>
            <a:ext cx="573074" cy="579170"/>
          </a:xfrm>
          <a:prstGeom prst="rect">
            <a:avLst/>
          </a:prstGeom>
        </p:spPr>
      </p:pic>
      <p:pic>
        <p:nvPicPr>
          <p:cNvPr id="8" name="Picture 7">
            <a:extLst>
              <a:ext uri="{FF2B5EF4-FFF2-40B4-BE49-F238E27FC236}">
                <a16:creationId xmlns:a16="http://schemas.microsoft.com/office/drawing/2014/main" id="{45BF9D0F-2296-B59F-88CC-B083A0614F38}"/>
              </a:ext>
            </a:extLst>
          </p:cNvPr>
          <p:cNvPicPr>
            <a:picLocks noChangeAspect="1"/>
          </p:cNvPicPr>
          <p:nvPr/>
        </p:nvPicPr>
        <p:blipFill>
          <a:blip r:embed="rId10"/>
          <a:stretch>
            <a:fillRect/>
          </a:stretch>
        </p:blipFill>
        <p:spPr>
          <a:xfrm>
            <a:off x="5504325" y="1435785"/>
            <a:ext cx="6097" cy="5285690"/>
          </a:xfrm>
          <a:prstGeom prst="rect">
            <a:avLst/>
          </a:prstGeom>
          <a:ln w="19050">
            <a:solidFill>
              <a:srgbClr val="00B0F0"/>
            </a:solidFill>
          </a:ln>
        </p:spPr>
      </p:pic>
    </p:spTree>
    <p:extLst>
      <p:ext uri="{BB962C8B-B14F-4D97-AF65-F5344CB8AC3E}">
        <p14:creationId xmlns:p14="http://schemas.microsoft.com/office/powerpoint/2010/main" val="3721904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324202"/>
            <a:ext cx="12191999"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Constructed Travel Worksheet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Section 1</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60" y="0"/>
            <a:ext cx="1415443" cy="1624035"/>
          </a:xfrm>
          <a:prstGeom prst="rect">
            <a:avLst/>
          </a:prstGeom>
        </p:spPr>
      </p:pic>
      <p:sp>
        <p:nvSpPr>
          <p:cNvPr id="9" name="TextBox 8"/>
          <p:cNvSpPr txBox="1"/>
          <p:nvPr/>
        </p:nvSpPr>
        <p:spPr>
          <a:xfrm>
            <a:off x="1103462" y="1743285"/>
            <a:ext cx="3253135" cy="461665"/>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Search Result using </a:t>
            </a:r>
            <a:r>
              <a:rPr kumimoji="0" lang="en-US" sz="2400" b="1" i="1" u="none" strike="noStrike" kern="1200" cap="none" spc="0" normalizeH="0" baseline="0" noProof="0" dirty="0">
                <a:ln>
                  <a:noFill/>
                </a:ln>
                <a:solidFill>
                  <a:srgbClr val="0000FF"/>
                </a:solidFill>
                <a:effectLst/>
                <a:uLnTx/>
                <a:uFillTx/>
                <a:latin typeface="Calibri" panose="020F0502020204030204"/>
                <a:ea typeface="+mn-ea"/>
                <a:cs typeface="+mn-cs"/>
              </a:rPr>
              <a:t>DCA</a:t>
            </a:r>
            <a:endParaRPr lang="en-US" sz="2400" b="1" i="1" u="none" strike="noStrike" kern="1200" cap="none" spc="0" normalizeH="0" baseline="0" noProof="0" dirty="0">
              <a:ln>
                <a:noFill/>
              </a:ln>
              <a:solidFill>
                <a:srgbClr val="0000FF"/>
              </a:solidFill>
              <a:effectLst/>
              <a:uLnTx/>
              <a:uFillTx/>
              <a:latin typeface="Calibri" panose="020F0502020204030204"/>
              <a:ea typeface="Calibri"/>
              <a:cs typeface="Calibri"/>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146206-84EF-4CD2-BEBE-C716950D3FA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EB6D60C-A65D-789D-7366-93BD04A33EC0}"/>
              </a:ext>
            </a:extLst>
          </p:cNvPr>
          <p:cNvPicPr>
            <a:picLocks noChangeAspect="1"/>
          </p:cNvPicPr>
          <p:nvPr/>
        </p:nvPicPr>
        <p:blipFill>
          <a:blip r:embed="rId5"/>
          <a:stretch>
            <a:fillRect/>
          </a:stretch>
        </p:blipFill>
        <p:spPr>
          <a:xfrm>
            <a:off x="342900" y="2161725"/>
            <a:ext cx="5002823" cy="4372073"/>
          </a:xfrm>
          <a:prstGeom prst="rect">
            <a:avLst/>
          </a:prstGeom>
        </p:spPr>
      </p:pic>
      <p:pic>
        <p:nvPicPr>
          <p:cNvPr id="4" name="Picture 3">
            <a:extLst>
              <a:ext uri="{FF2B5EF4-FFF2-40B4-BE49-F238E27FC236}">
                <a16:creationId xmlns:a16="http://schemas.microsoft.com/office/drawing/2014/main" id="{8F15C542-2CA4-289B-6EA4-C7A51AD562A5}"/>
              </a:ext>
            </a:extLst>
          </p:cNvPr>
          <p:cNvPicPr>
            <a:picLocks noChangeAspect="1"/>
          </p:cNvPicPr>
          <p:nvPr/>
        </p:nvPicPr>
        <p:blipFill>
          <a:blip r:embed="rId6"/>
          <a:stretch>
            <a:fillRect/>
          </a:stretch>
        </p:blipFill>
        <p:spPr>
          <a:xfrm>
            <a:off x="5669025" y="2161725"/>
            <a:ext cx="5883150" cy="4346825"/>
          </a:xfrm>
          <a:prstGeom prst="rect">
            <a:avLst/>
          </a:prstGeom>
        </p:spPr>
      </p:pic>
      <p:pic>
        <p:nvPicPr>
          <p:cNvPr id="5" name="Picture 4">
            <a:extLst>
              <a:ext uri="{FF2B5EF4-FFF2-40B4-BE49-F238E27FC236}">
                <a16:creationId xmlns:a16="http://schemas.microsoft.com/office/drawing/2014/main" id="{A9E0CA1F-FEB9-7DFD-3EFC-2C8870C87F5A}"/>
              </a:ext>
            </a:extLst>
          </p:cNvPr>
          <p:cNvPicPr>
            <a:picLocks noChangeAspect="1"/>
          </p:cNvPicPr>
          <p:nvPr/>
        </p:nvPicPr>
        <p:blipFill>
          <a:blip r:embed="rId7"/>
          <a:stretch>
            <a:fillRect/>
          </a:stretch>
        </p:blipFill>
        <p:spPr>
          <a:xfrm>
            <a:off x="6640538" y="1651001"/>
            <a:ext cx="3359187" cy="646232"/>
          </a:xfrm>
          <a:prstGeom prst="rect">
            <a:avLst/>
          </a:prstGeom>
        </p:spPr>
      </p:pic>
      <p:pic>
        <p:nvPicPr>
          <p:cNvPr id="11" name="Picture 10">
            <a:extLst>
              <a:ext uri="{FF2B5EF4-FFF2-40B4-BE49-F238E27FC236}">
                <a16:creationId xmlns:a16="http://schemas.microsoft.com/office/drawing/2014/main" id="{BE6054A1-E2C8-5965-E301-708CD09194DF}"/>
              </a:ext>
            </a:extLst>
          </p:cNvPr>
          <p:cNvPicPr>
            <a:picLocks noChangeAspect="1"/>
          </p:cNvPicPr>
          <p:nvPr/>
        </p:nvPicPr>
        <p:blipFill>
          <a:blip r:embed="rId8"/>
          <a:stretch>
            <a:fillRect/>
          </a:stretch>
        </p:blipFill>
        <p:spPr>
          <a:xfrm>
            <a:off x="3754201" y="3238327"/>
            <a:ext cx="432854" cy="381345"/>
          </a:xfrm>
          <a:prstGeom prst="rect">
            <a:avLst/>
          </a:prstGeom>
        </p:spPr>
      </p:pic>
      <p:pic>
        <p:nvPicPr>
          <p:cNvPr id="12" name="Picture 11">
            <a:extLst>
              <a:ext uri="{FF2B5EF4-FFF2-40B4-BE49-F238E27FC236}">
                <a16:creationId xmlns:a16="http://schemas.microsoft.com/office/drawing/2014/main" id="{B8E51487-90ED-8535-C0A2-69E99E329BD6}"/>
              </a:ext>
            </a:extLst>
          </p:cNvPr>
          <p:cNvPicPr>
            <a:picLocks noChangeAspect="1"/>
          </p:cNvPicPr>
          <p:nvPr/>
        </p:nvPicPr>
        <p:blipFill>
          <a:blip r:embed="rId9"/>
          <a:stretch>
            <a:fillRect/>
          </a:stretch>
        </p:blipFill>
        <p:spPr>
          <a:xfrm>
            <a:off x="9689573" y="3427631"/>
            <a:ext cx="432854" cy="384081"/>
          </a:xfrm>
          <a:prstGeom prst="rect">
            <a:avLst/>
          </a:prstGeom>
        </p:spPr>
      </p:pic>
      <p:pic>
        <p:nvPicPr>
          <p:cNvPr id="8" name="Picture 7">
            <a:extLst>
              <a:ext uri="{FF2B5EF4-FFF2-40B4-BE49-F238E27FC236}">
                <a16:creationId xmlns:a16="http://schemas.microsoft.com/office/drawing/2014/main" id="{F29919FE-C91A-CDA9-E51C-76103DCB3503}"/>
              </a:ext>
            </a:extLst>
          </p:cNvPr>
          <p:cNvPicPr>
            <a:picLocks noChangeAspect="1"/>
          </p:cNvPicPr>
          <p:nvPr/>
        </p:nvPicPr>
        <p:blipFill>
          <a:blip r:embed="rId10"/>
          <a:stretch>
            <a:fillRect/>
          </a:stretch>
        </p:blipFill>
        <p:spPr>
          <a:xfrm>
            <a:off x="5483350" y="1435785"/>
            <a:ext cx="6097" cy="5285690"/>
          </a:xfrm>
          <a:prstGeom prst="rect">
            <a:avLst/>
          </a:prstGeom>
          <a:ln w="19050">
            <a:solidFill>
              <a:srgbClr val="00B0F0"/>
            </a:solidFill>
          </a:ln>
        </p:spPr>
      </p:pic>
    </p:spTree>
    <p:extLst>
      <p:ext uri="{BB962C8B-B14F-4D97-AF65-F5344CB8AC3E}">
        <p14:creationId xmlns:p14="http://schemas.microsoft.com/office/powerpoint/2010/main" val="1074659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1" y="354682"/>
            <a:ext cx="12191999"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Constructed Travel Worksheet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Section 1</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06" y="0"/>
            <a:ext cx="1415443" cy="1624035"/>
          </a:xfrm>
          <a:prstGeom prst="rect">
            <a:avLst/>
          </a:prstGeom>
        </p:spPr>
      </p:pic>
      <p:sp>
        <p:nvSpPr>
          <p:cNvPr id="14" name="TextBox 13"/>
          <p:cNvSpPr txBox="1"/>
          <p:nvPr/>
        </p:nvSpPr>
        <p:spPr>
          <a:xfrm>
            <a:off x="7880350" y="1697740"/>
            <a:ext cx="3866051" cy="1908215"/>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Traveler must select the standard transportation mode (Air), not the mode being requested/used. And when selecting Air, the fare class (YCA) must also be added.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146206-84EF-4CD2-BEBE-C716950D3FA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166DD84-1FBB-8B32-E6E5-DEC786B16719}"/>
              </a:ext>
            </a:extLst>
          </p:cNvPr>
          <p:cNvSpPr txBox="1"/>
          <p:nvPr/>
        </p:nvSpPr>
        <p:spPr>
          <a:xfrm>
            <a:off x="8089900" y="4314555"/>
            <a:ext cx="3467100" cy="1323439"/>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 this scenario the standard mode is air as the TAD/TDY location is more than 400 miles from the PDS.</a:t>
            </a:r>
          </a:p>
        </p:txBody>
      </p:sp>
      <p:grpSp>
        <p:nvGrpSpPr>
          <p:cNvPr id="13" name="Group 12">
            <a:extLst>
              <a:ext uri="{FF2B5EF4-FFF2-40B4-BE49-F238E27FC236}">
                <a16:creationId xmlns:a16="http://schemas.microsoft.com/office/drawing/2014/main" id="{C112AB5E-BD65-07EA-7077-56B4F4712966}"/>
              </a:ext>
            </a:extLst>
          </p:cNvPr>
          <p:cNvGrpSpPr/>
          <p:nvPr/>
        </p:nvGrpSpPr>
        <p:grpSpPr>
          <a:xfrm>
            <a:off x="445599" y="1697740"/>
            <a:ext cx="6818489" cy="5023735"/>
            <a:chOff x="445599" y="1697740"/>
            <a:chExt cx="6818489" cy="5023735"/>
          </a:xfrm>
        </p:grpSpPr>
        <p:pic>
          <p:nvPicPr>
            <p:cNvPr id="7" name="Picture 6">
              <a:extLst>
                <a:ext uri="{FF2B5EF4-FFF2-40B4-BE49-F238E27FC236}">
                  <a16:creationId xmlns:a16="http://schemas.microsoft.com/office/drawing/2014/main" id="{D5099C7A-E107-37EB-6D4A-B2931C57B677}"/>
                </a:ext>
              </a:extLst>
            </p:cNvPr>
            <p:cNvPicPr>
              <a:picLocks noChangeAspect="1"/>
            </p:cNvPicPr>
            <p:nvPr/>
          </p:nvPicPr>
          <p:blipFill>
            <a:blip r:embed="rId5"/>
            <a:stretch>
              <a:fillRect/>
            </a:stretch>
          </p:blipFill>
          <p:spPr>
            <a:xfrm>
              <a:off x="445599" y="1697740"/>
              <a:ext cx="6818489" cy="5023735"/>
            </a:xfrm>
            <a:prstGeom prst="rect">
              <a:avLst/>
            </a:prstGeom>
            <a:ln>
              <a:solidFill>
                <a:schemeClr val="tx1"/>
              </a:solidFill>
            </a:ln>
          </p:spPr>
        </p:pic>
        <p:sp>
          <p:nvSpPr>
            <p:cNvPr id="11" name="TextBox 10">
              <a:extLst>
                <a:ext uri="{FF2B5EF4-FFF2-40B4-BE49-F238E27FC236}">
                  <a16:creationId xmlns:a16="http://schemas.microsoft.com/office/drawing/2014/main" id="{102FF7FF-F922-113B-E285-FAF44E43FD2B}"/>
                </a:ext>
              </a:extLst>
            </p:cNvPr>
            <p:cNvSpPr txBox="1"/>
            <p:nvPr/>
          </p:nvSpPr>
          <p:spPr>
            <a:xfrm>
              <a:off x="5791284" y="4235007"/>
              <a:ext cx="452368" cy="276999"/>
            </a:xfrm>
            <a:prstGeom prst="rect">
              <a:avLst/>
            </a:prstGeom>
            <a:noFill/>
          </p:spPr>
          <p:txBody>
            <a:bodyPr wrap="none" rtlCol="0">
              <a:spAutoFit/>
            </a:bodyPr>
            <a:lstStyle/>
            <a:p>
              <a:r>
                <a:rPr lang="en-US" sz="1200" b="1" dirty="0">
                  <a:latin typeface="Arial Narrow" panose="020B0606020202030204" pitchFamily="34" charset="0"/>
                </a:rPr>
                <a:t>YCA</a:t>
              </a:r>
            </a:p>
          </p:txBody>
        </p:sp>
        <p:sp>
          <p:nvSpPr>
            <p:cNvPr id="12" name="TextBox 11">
              <a:extLst>
                <a:ext uri="{FF2B5EF4-FFF2-40B4-BE49-F238E27FC236}">
                  <a16:creationId xmlns:a16="http://schemas.microsoft.com/office/drawing/2014/main" id="{8CC5AB6F-A84E-EE88-9F67-0453BE45CEAF}"/>
                </a:ext>
              </a:extLst>
            </p:cNvPr>
            <p:cNvSpPr txBox="1"/>
            <p:nvPr/>
          </p:nvSpPr>
          <p:spPr>
            <a:xfrm>
              <a:off x="5791284" y="4565017"/>
              <a:ext cx="452368" cy="276999"/>
            </a:xfrm>
            <a:prstGeom prst="rect">
              <a:avLst/>
            </a:prstGeom>
            <a:noFill/>
          </p:spPr>
          <p:txBody>
            <a:bodyPr wrap="none" rtlCol="0">
              <a:spAutoFit/>
            </a:bodyPr>
            <a:lstStyle/>
            <a:p>
              <a:r>
                <a:rPr lang="en-US" sz="1200" b="1" dirty="0">
                  <a:latin typeface="Arial Narrow" panose="020B0606020202030204" pitchFamily="34" charset="0"/>
                </a:rPr>
                <a:t>YCA</a:t>
              </a:r>
            </a:p>
          </p:txBody>
        </p:sp>
      </p:grpSp>
      <p:cxnSp>
        <p:nvCxnSpPr>
          <p:cNvPr id="9" name="Straight Arrow Connector 8">
            <a:extLst>
              <a:ext uri="{FF2B5EF4-FFF2-40B4-BE49-F238E27FC236}">
                <a16:creationId xmlns:a16="http://schemas.microsoft.com/office/drawing/2014/main" id="{AC8CA31D-8A80-86BC-CAB1-68FB8714C93C}"/>
              </a:ext>
            </a:extLst>
          </p:cNvPr>
          <p:cNvCxnSpPr>
            <a:cxnSpLocks/>
          </p:cNvCxnSpPr>
          <p:nvPr/>
        </p:nvCxnSpPr>
        <p:spPr>
          <a:xfrm flipH="1">
            <a:off x="7069464" y="3536960"/>
            <a:ext cx="1181100" cy="8935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859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1" y="354682"/>
            <a:ext cx="12191999"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Constructed Travel Worksheet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Section 1</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06" y="0"/>
            <a:ext cx="1415443" cy="1624035"/>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146206-84EF-4CD2-BEBE-C716950D3FA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FA5642A3-44BB-34E8-2FEE-52A038FECEE9}"/>
              </a:ext>
            </a:extLst>
          </p:cNvPr>
          <p:cNvPicPr>
            <a:picLocks noChangeAspect="1"/>
          </p:cNvPicPr>
          <p:nvPr/>
        </p:nvPicPr>
        <p:blipFill>
          <a:blip r:embed="rId5"/>
          <a:stretch>
            <a:fillRect/>
          </a:stretch>
        </p:blipFill>
        <p:spPr>
          <a:xfrm>
            <a:off x="213266" y="1697740"/>
            <a:ext cx="11343734" cy="4658610"/>
          </a:xfrm>
          <a:prstGeom prst="rect">
            <a:avLst/>
          </a:prstGeom>
        </p:spPr>
      </p:pic>
      <p:pic>
        <p:nvPicPr>
          <p:cNvPr id="4" name="Picture 3">
            <a:extLst>
              <a:ext uri="{FF2B5EF4-FFF2-40B4-BE49-F238E27FC236}">
                <a16:creationId xmlns:a16="http://schemas.microsoft.com/office/drawing/2014/main" id="{376FCCC3-8CCE-48C6-CA95-9DCBEB7D7F0B}"/>
              </a:ext>
            </a:extLst>
          </p:cNvPr>
          <p:cNvPicPr>
            <a:picLocks noChangeAspect="1"/>
          </p:cNvPicPr>
          <p:nvPr/>
        </p:nvPicPr>
        <p:blipFill>
          <a:blip r:embed="rId6"/>
          <a:stretch>
            <a:fillRect/>
          </a:stretch>
        </p:blipFill>
        <p:spPr>
          <a:xfrm>
            <a:off x="3865384" y="3121125"/>
            <a:ext cx="3165831" cy="615749"/>
          </a:xfrm>
          <a:prstGeom prst="rect">
            <a:avLst/>
          </a:prstGeom>
        </p:spPr>
      </p:pic>
    </p:spTree>
    <p:extLst>
      <p:ext uri="{BB962C8B-B14F-4D97-AF65-F5344CB8AC3E}">
        <p14:creationId xmlns:p14="http://schemas.microsoft.com/office/powerpoint/2010/main" val="2122684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324202"/>
            <a:ext cx="12191999"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Constructed Travel Worksheet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Section 1</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60" y="0"/>
            <a:ext cx="1415443" cy="1624035"/>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146206-84EF-4CD2-BEBE-C716950D3FA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3D3A7B87-F0C8-8828-8401-678F982A9AE2}"/>
              </a:ext>
            </a:extLst>
          </p:cNvPr>
          <p:cNvGrpSpPr/>
          <p:nvPr/>
        </p:nvGrpSpPr>
        <p:grpSpPr>
          <a:xfrm>
            <a:off x="1079801" y="1587500"/>
            <a:ext cx="4170806" cy="5133975"/>
            <a:chOff x="1079801" y="1587500"/>
            <a:chExt cx="4170806" cy="5133975"/>
          </a:xfrm>
        </p:grpSpPr>
        <p:pic>
          <p:nvPicPr>
            <p:cNvPr id="5" name="Picture 4">
              <a:extLst>
                <a:ext uri="{FF2B5EF4-FFF2-40B4-BE49-F238E27FC236}">
                  <a16:creationId xmlns:a16="http://schemas.microsoft.com/office/drawing/2014/main" id="{E0895DAC-C0FF-AC71-1DEF-D76BDC8C1719}"/>
                </a:ext>
              </a:extLst>
            </p:cNvPr>
            <p:cNvPicPr>
              <a:picLocks noChangeAspect="1"/>
            </p:cNvPicPr>
            <p:nvPr/>
          </p:nvPicPr>
          <p:blipFill>
            <a:blip r:embed="rId5"/>
            <a:stretch>
              <a:fillRect/>
            </a:stretch>
          </p:blipFill>
          <p:spPr>
            <a:xfrm>
              <a:off x="1079801" y="1587500"/>
              <a:ext cx="3848100" cy="5133975"/>
            </a:xfrm>
            <a:prstGeom prst="rect">
              <a:avLst/>
            </a:prstGeom>
            <a:ln>
              <a:solidFill>
                <a:schemeClr val="tx1"/>
              </a:solidFill>
            </a:ln>
          </p:spPr>
        </p:pic>
        <p:pic>
          <p:nvPicPr>
            <p:cNvPr id="7" name="Picture 6">
              <a:extLst>
                <a:ext uri="{FF2B5EF4-FFF2-40B4-BE49-F238E27FC236}">
                  <a16:creationId xmlns:a16="http://schemas.microsoft.com/office/drawing/2014/main" id="{34A7F0C8-A557-B008-E296-24DA163D3DA2}"/>
                </a:ext>
              </a:extLst>
            </p:cNvPr>
            <p:cNvPicPr>
              <a:picLocks noChangeAspect="1"/>
            </p:cNvPicPr>
            <p:nvPr/>
          </p:nvPicPr>
          <p:blipFill>
            <a:blip r:embed="rId6"/>
            <a:stretch>
              <a:fillRect/>
            </a:stretch>
          </p:blipFill>
          <p:spPr>
            <a:xfrm>
              <a:off x="4848236" y="5476513"/>
              <a:ext cx="402371" cy="414564"/>
            </a:xfrm>
            <a:prstGeom prst="rect">
              <a:avLst/>
            </a:prstGeom>
          </p:spPr>
        </p:pic>
      </p:grpSp>
      <p:grpSp>
        <p:nvGrpSpPr>
          <p:cNvPr id="9" name="Group 8">
            <a:extLst>
              <a:ext uri="{FF2B5EF4-FFF2-40B4-BE49-F238E27FC236}">
                <a16:creationId xmlns:a16="http://schemas.microsoft.com/office/drawing/2014/main" id="{C4D86FBB-950A-A31B-4CE9-51DC1E118CDC}"/>
              </a:ext>
            </a:extLst>
          </p:cNvPr>
          <p:cNvGrpSpPr/>
          <p:nvPr/>
        </p:nvGrpSpPr>
        <p:grpSpPr>
          <a:xfrm>
            <a:off x="6396038" y="1498600"/>
            <a:ext cx="5557837" cy="5222875"/>
            <a:chOff x="6396038" y="1498600"/>
            <a:chExt cx="5557837" cy="5222875"/>
          </a:xfrm>
        </p:grpSpPr>
        <p:pic>
          <p:nvPicPr>
            <p:cNvPr id="11" name="Picture 10">
              <a:extLst>
                <a:ext uri="{FF2B5EF4-FFF2-40B4-BE49-F238E27FC236}">
                  <a16:creationId xmlns:a16="http://schemas.microsoft.com/office/drawing/2014/main" id="{0E40F412-863D-358E-CACF-2373E555ABB4}"/>
                </a:ext>
              </a:extLst>
            </p:cNvPr>
            <p:cNvPicPr>
              <a:picLocks noChangeAspect="1"/>
            </p:cNvPicPr>
            <p:nvPr/>
          </p:nvPicPr>
          <p:blipFill>
            <a:blip r:embed="rId7"/>
            <a:stretch>
              <a:fillRect/>
            </a:stretch>
          </p:blipFill>
          <p:spPr>
            <a:xfrm>
              <a:off x="6396038" y="1587500"/>
              <a:ext cx="5557837" cy="5133975"/>
            </a:xfrm>
            <a:prstGeom prst="rect">
              <a:avLst/>
            </a:prstGeom>
            <a:ln>
              <a:solidFill>
                <a:schemeClr val="tx1"/>
              </a:solidFill>
            </a:ln>
          </p:spPr>
        </p:pic>
        <p:pic>
          <p:nvPicPr>
            <p:cNvPr id="4" name="Picture 3">
              <a:extLst>
                <a:ext uri="{FF2B5EF4-FFF2-40B4-BE49-F238E27FC236}">
                  <a16:creationId xmlns:a16="http://schemas.microsoft.com/office/drawing/2014/main" id="{C6300C5A-65D1-DAB1-E57F-91B80907AFE4}"/>
                </a:ext>
              </a:extLst>
            </p:cNvPr>
            <p:cNvPicPr>
              <a:picLocks noChangeAspect="1"/>
            </p:cNvPicPr>
            <p:nvPr/>
          </p:nvPicPr>
          <p:blipFill>
            <a:blip r:embed="rId8"/>
            <a:stretch>
              <a:fillRect/>
            </a:stretch>
          </p:blipFill>
          <p:spPr>
            <a:xfrm rot="18225484">
              <a:off x="11223093" y="5856145"/>
              <a:ext cx="724126" cy="579170"/>
            </a:xfrm>
            <a:prstGeom prst="rect">
              <a:avLst/>
            </a:prstGeom>
          </p:spPr>
        </p:pic>
        <p:sp>
          <p:nvSpPr>
            <p:cNvPr id="8" name="Oval 7">
              <a:extLst>
                <a:ext uri="{FF2B5EF4-FFF2-40B4-BE49-F238E27FC236}">
                  <a16:creationId xmlns:a16="http://schemas.microsoft.com/office/drawing/2014/main" id="{8C3D9A60-94BD-FD16-9AB3-99303F0AB724}"/>
                </a:ext>
              </a:extLst>
            </p:cNvPr>
            <p:cNvSpPr/>
            <p:nvPr/>
          </p:nvSpPr>
          <p:spPr>
            <a:xfrm>
              <a:off x="10121900" y="1498600"/>
              <a:ext cx="1727200" cy="1460500"/>
            </a:xfrm>
            <a:prstGeom prst="ellipse">
              <a:avLst/>
            </a:prstGeom>
            <a:noFill/>
            <a:ln w="28575">
              <a:solidFill>
                <a:srgbClr val="00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4678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324202"/>
            <a:ext cx="12191999"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Constructed Travel Worksheet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Section 1</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60" y="0"/>
            <a:ext cx="1415443" cy="1624035"/>
          </a:xfrm>
          <a:prstGeom prst="rect">
            <a:avLst/>
          </a:prstGeom>
        </p:spPr>
      </p:pic>
      <p:sp>
        <p:nvSpPr>
          <p:cNvPr id="9" name="TextBox 8"/>
          <p:cNvSpPr txBox="1"/>
          <p:nvPr/>
        </p:nvSpPr>
        <p:spPr>
          <a:xfrm>
            <a:off x="4591110" y="1612462"/>
            <a:ext cx="31973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Search Result using TPA</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146206-84EF-4CD2-BEBE-C716950D3FA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2F8F467-40BC-E729-0295-B27CD6B9FA46}"/>
              </a:ext>
            </a:extLst>
          </p:cNvPr>
          <p:cNvPicPr>
            <a:picLocks noChangeAspect="1"/>
          </p:cNvPicPr>
          <p:nvPr/>
        </p:nvPicPr>
        <p:blipFill>
          <a:blip r:embed="rId5"/>
          <a:stretch>
            <a:fillRect/>
          </a:stretch>
        </p:blipFill>
        <p:spPr>
          <a:xfrm>
            <a:off x="424960" y="2204950"/>
            <a:ext cx="5671039" cy="4310150"/>
          </a:xfrm>
          <a:prstGeom prst="rect">
            <a:avLst/>
          </a:prstGeom>
        </p:spPr>
      </p:pic>
      <p:pic>
        <p:nvPicPr>
          <p:cNvPr id="4" name="Picture 3">
            <a:extLst>
              <a:ext uri="{FF2B5EF4-FFF2-40B4-BE49-F238E27FC236}">
                <a16:creationId xmlns:a16="http://schemas.microsoft.com/office/drawing/2014/main" id="{EDF206F3-6EF7-D7FD-A74F-985A9237131F}"/>
              </a:ext>
            </a:extLst>
          </p:cNvPr>
          <p:cNvPicPr>
            <a:picLocks noChangeAspect="1"/>
          </p:cNvPicPr>
          <p:nvPr/>
        </p:nvPicPr>
        <p:blipFill>
          <a:blip r:embed="rId6"/>
          <a:stretch>
            <a:fillRect/>
          </a:stretch>
        </p:blipFill>
        <p:spPr>
          <a:xfrm>
            <a:off x="6293339" y="2204950"/>
            <a:ext cx="5473701" cy="4608975"/>
          </a:xfrm>
          <a:prstGeom prst="rect">
            <a:avLst/>
          </a:prstGeom>
        </p:spPr>
      </p:pic>
      <p:pic>
        <p:nvPicPr>
          <p:cNvPr id="5" name="Picture 4">
            <a:extLst>
              <a:ext uri="{FF2B5EF4-FFF2-40B4-BE49-F238E27FC236}">
                <a16:creationId xmlns:a16="http://schemas.microsoft.com/office/drawing/2014/main" id="{1EF02805-68FA-89ED-57BC-2DA9C734FF3B}"/>
              </a:ext>
            </a:extLst>
          </p:cNvPr>
          <p:cNvPicPr>
            <a:picLocks noChangeAspect="1"/>
          </p:cNvPicPr>
          <p:nvPr/>
        </p:nvPicPr>
        <p:blipFill>
          <a:blip r:embed="rId7"/>
          <a:stretch>
            <a:fillRect/>
          </a:stretch>
        </p:blipFill>
        <p:spPr>
          <a:xfrm>
            <a:off x="4591110" y="2523714"/>
            <a:ext cx="573074" cy="524301"/>
          </a:xfrm>
          <a:prstGeom prst="rect">
            <a:avLst/>
          </a:prstGeom>
        </p:spPr>
      </p:pic>
    </p:spTree>
    <p:extLst>
      <p:ext uri="{BB962C8B-B14F-4D97-AF65-F5344CB8AC3E}">
        <p14:creationId xmlns:p14="http://schemas.microsoft.com/office/powerpoint/2010/main" val="2852593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1" y="354682"/>
            <a:ext cx="12191999"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Constructed Travel Worksheet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Section 2</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06" y="0"/>
            <a:ext cx="1415443" cy="1624035"/>
          </a:xfrm>
          <a:prstGeom prst="rect">
            <a:avLst/>
          </a:prstGeom>
        </p:spPr>
      </p:pic>
      <p:pic>
        <p:nvPicPr>
          <p:cNvPr id="5" name="Picture 4">
            <a:extLst>
              <a:ext uri="{FF2B5EF4-FFF2-40B4-BE49-F238E27FC236}">
                <a16:creationId xmlns:a16="http://schemas.microsoft.com/office/drawing/2014/main" id="{4B1F684D-1E39-9201-A74E-FCFEFF59B118}"/>
              </a:ext>
            </a:extLst>
          </p:cNvPr>
          <p:cNvPicPr>
            <a:picLocks noChangeAspect="1"/>
          </p:cNvPicPr>
          <p:nvPr/>
        </p:nvPicPr>
        <p:blipFill>
          <a:blip r:embed="rId5"/>
          <a:stretch>
            <a:fillRect/>
          </a:stretch>
        </p:blipFill>
        <p:spPr>
          <a:xfrm>
            <a:off x="773723" y="1697740"/>
            <a:ext cx="10471639" cy="4658610"/>
          </a:xfrm>
          <a:prstGeom prst="rect">
            <a:avLst/>
          </a:prstGeom>
        </p:spPr>
      </p:pic>
      <p:sp>
        <p:nvSpPr>
          <p:cNvPr id="2" name="Slide Number Placeholder 1"/>
          <p:cNvSpPr>
            <a:spLocks noGrp="1"/>
          </p:cNvSpPr>
          <p:nvPr>
            <p:ph type="sldNum" sz="quarter" idx="12"/>
          </p:nvPr>
        </p:nvSpPr>
        <p:spPr>
          <a:xfrm>
            <a:off x="7061200" y="6182643"/>
            <a:ext cx="2743200" cy="52627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Previous Sections 2 and 3 have been combined into Section 2.</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8BD5330-B4F3-4754-1047-C326572ABE1C}"/>
              </a:ext>
            </a:extLst>
          </p:cNvPr>
          <p:cNvPicPr>
            <a:picLocks noChangeAspect="1"/>
          </p:cNvPicPr>
          <p:nvPr/>
        </p:nvPicPr>
        <p:blipFill>
          <a:blip r:embed="rId6"/>
          <a:stretch>
            <a:fillRect/>
          </a:stretch>
        </p:blipFill>
        <p:spPr>
          <a:xfrm>
            <a:off x="10923209" y="2502252"/>
            <a:ext cx="475529" cy="445047"/>
          </a:xfrm>
          <a:prstGeom prst="rect">
            <a:avLst/>
          </a:prstGeom>
        </p:spPr>
      </p:pic>
      <p:pic>
        <p:nvPicPr>
          <p:cNvPr id="7" name="Picture 6">
            <a:extLst>
              <a:ext uri="{FF2B5EF4-FFF2-40B4-BE49-F238E27FC236}">
                <a16:creationId xmlns:a16="http://schemas.microsoft.com/office/drawing/2014/main" id="{BF3AB6A5-83DB-7E53-C946-6118B7927ABD}"/>
              </a:ext>
            </a:extLst>
          </p:cNvPr>
          <p:cNvPicPr>
            <a:picLocks noChangeAspect="1"/>
          </p:cNvPicPr>
          <p:nvPr/>
        </p:nvPicPr>
        <p:blipFill>
          <a:blip r:embed="rId6"/>
          <a:stretch>
            <a:fillRect/>
          </a:stretch>
        </p:blipFill>
        <p:spPr>
          <a:xfrm>
            <a:off x="10942748" y="4937736"/>
            <a:ext cx="475529" cy="445047"/>
          </a:xfrm>
          <a:prstGeom prst="rect">
            <a:avLst/>
          </a:prstGeom>
        </p:spPr>
      </p:pic>
      <p:pic>
        <p:nvPicPr>
          <p:cNvPr id="8" name="Picture 7">
            <a:extLst>
              <a:ext uri="{FF2B5EF4-FFF2-40B4-BE49-F238E27FC236}">
                <a16:creationId xmlns:a16="http://schemas.microsoft.com/office/drawing/2014/main" id="{05528109-F1FB-05BA-96EB-8A7AFF1CF68C}"/>
              </a:ext>
            </a:extLst>
          </p:cNvPr>
          <p:cNvPicPr>
            <a:picLocks noChangeAspect="1"/>
          </p:cNvPicPr>
          <p:nvPr/>
        </p:nvPicPr>
        <p:blipFill>
          <a:blip r:embed="rId7"/>
          <a:stretch>
            <a:fillRect/>
          </a:stretch>
        </p:blipFill>
        <p:spPr>
          <a:xfrm>
            <a:off x="6849884" y="3016568"/>
            <a:ext cx="3360916" cy="615749"/>
          </a:xfrm>
          <a:prstGeom prst="rect">
            <a:avLst/>
          </a:prstGeom>
        </p:spPr>
      </p:pic>
    </p:spTree>
    <p:extLst>
      <p:ext uri="{BB962C8B-B14F-4D97-AF65-F5344CB8AC3E}">
        <p14:creationId xmlns:p14="http://schemas.microsoft.com/office/powerpoint/2010/main" val="2277383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491842"/>
            <a:ext cx="121919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Constructed Travel Worksheet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478" y="-40834"/>
            <a:ext cx="1415443" cy="1624035"/>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146206-84EF-4CD2-BEBE-C716950D3FA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6" name="Rectangle 15"/>
          <p:cNvSpPr/>
          <p:nvPr/>
        </p:nvSpPr>
        <p:spPr>
          <a:xfrm>
            <a:off x="759701" y="1417883"/>
            <a:ext cx="11145519" cy="3406061"/>
          </a:xfrm>
          <a:prstGeom prst="rect">
            <a:avLst/>
          </a:prstGeom>
        </p:spPr>
        <p:txBody>
          <a:bodyPr wrap="square">
            <a:spAutoFit/>
          </a:bodyPr>
          <a:lstStyle/>
          <a:p>
            <a:pPr marR="0" lvl="1" algn="l" defTabSz="457200" rtl="0" eaLnBrk="0" fontAlgn="base" latinLnBrk="0" hangingPunct="0">
              <a:lnSpc>
                <a:spcPct val="100000"/>
              </a:lnSpc>
              <a:spcBef>
                <a:spcPts val="800"/>
              </a:spcBef>
              <a:spcAft>
                <a:spcPct val="0"/>
              </a:spcAft>
              <a:buClr>
                <a:srgbClr val="000000"/>
              </a:buClr>
              <a:buSzPct val="100000"/>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742950" marR="0" lvl="1" indent="-285750" algn="l" defTabSz="457200" rtl="0" eaLnBrk="0" fontAlgn="base" latinLnBrk="0" hangingPunct="0">
              <a:lnSpc>
                <a:spcPct val="100000"/>
              </a:lnSpc>
              <a:spcBef>
                <a:spcPts val="8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742950" marR="0" lvl="1" indent="-285750" algn="l" defTabSz="457200" rtl="0" eaLnBrk="0" fontAlgn="base" latinLnBrk="0" hangingPunct="0">
              <a:lnSpc>
                <a:spcPct val="100000"/>
              </a:lnSpc>
              <a:spcBef>
                <a:spcPts val="8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742950" marR="0" lvl="1" indent="-285750" algn="l" defTabSz="457200" rtl="0" eaLnBrk="0" fontAlgn="base" latinLnBrk="0" hangingPunct="0">
              <a:lnSpc>
                <a:spcPct val="100000"/>
              </a:lnSpc>
              <a:spcBef>
                <a:spcPts val="8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742950" marR="0" lvl="1" indent="-285750" algn="l" defTabSz="457200" rtl="0" eaLnBrk="0" fontAlgn="base" latinLnBrk="0" hangingPunct="0">
              <a:lnSpc>
                <a:spcPct val="100000"/>
              </a:lnSpc>
              <a:spcBef>
                <a:spcPts val="8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742950" marR="0" lvl="1" indent="-285750" algn="l" defTabSz="457200" rtl="0" eaLnBrk="0" fontAlgn="base" latinLnBrk="0" hangingPunct="0">
              <a:lnSpc>
                <a:spcPct val="100000"/>
              </a:lnSpc>
              <a:spcBef>
                <a:spcPts val="8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742950" marR="0" lvl="1" indent="-285750" algn="l" defTabSz="457200" rtl="0" eaLnBrk="0" fontAlgn="base" latinLnBrk="0" hangingPunct="0">
              <a:lnSpc>
                <a:spcPct val="100000"/>
              </a:lnSpc>
              <a:spcBef>
                <a:spcPts val="8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742950" marR="0" lvl="1" indent="-285750" algn="l" defTabSz="457200" rtl="0" eaLnBrk="0" fontAlgn="base" latinLnBrk="0" hangingPunct="0">
              <a:lnSpc>
                <a:spcPct val="100000"/>
              </a:lnSpc>
              <a:spcBef>
                <a:spcPts val="8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1" indent="0" algn="l" defTabSz="457200" rtl="0" eaLnBrk="0" fontAlgn="base" latinLnBrk="0" hangingPunct="0">
              <a:lnSpc>
                <a:spcPct val="100000"/>
              </a:lnSpc>
              <a:spcBef>
                <a:spcPts val="800"/>
              </a:spcBef>
              <a:spcAft>
                <a:spcPct val="0"/>
              </a:spcAft>
              <a:buClr>
                <a:srgbClr val="000000"/>
              </a:buClr>
              <a:buSzPct val="10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12" name="Group 11">
            <a:extLst>
              <a:ext uri="{FF2B5EF4-FFF2-40B4-BE49-F238E27FC236}">
                <a16:creationId xmlns:a16="http://schemas.microsoft.com/office/drawing/2014/main" id="{323659F8-82A5-C85A-7EF0-279ABCC0078A}"/>
              </a:ext>
            </a:extLst>
          </p:cNvPr>
          <p:cNvGrpSpPr/>
          <p:nvPr/>
        </p:nvGrpSpPr>
        <p:grpSpPr>
          <a:xfrm>
            <a:off x="241040" y="1545089"/>
            <a:ext cx="11289433" cy="5112651"/>
            <a:chOff x="241040" y="1545089"/>
            <a:chExt cx="11289433" cy="5112651"/>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4777" y="3569052"/>
              <a:ext cx="6695696" cy="18710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ight Arrow 10"/>
            <p:cNvSpPr/>
            <p:nvPr/>
          </p:nvSpPr>
          <p:spPr>
            <a:xfrm rot="10800000">
              <a:off x="6579192" y="4106889"/>
              <a:ext cx="672507" cy="28688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9C03623-BC2D-6907-4F06-9E2EB667BD3B}"/>
                </a:ext>
              </a:extLst>
            </p:cNvPr>
            <p:cNvPicPr>
              <a:picLocks noChangeAspect="1"/>
            </p:cNvPicPr>
            <p:nvPr/>
          </p:nvPicPr>
          <p:blipFill>
            <a:blip r:embed="rId6"/>
            <a:stretch>
              <a:fillRect/>
            </a:stretch>
          </p:blipFill>
          <p:spPr>
            <a:xfrm>
              <a:off x="241040" y="1778500"/>
              <a:ext cx="4150705" cy="4309207"/>
            </a:xfrm>
            <a:prstGeom prst="rect">
              <a:avLst/>
            </a:prstGeom>
          </p:spPr>
        </p:pic>
        <p:pic>
          <p:nvPicPr>
            <p:cNvPr id="5" name="Picture 4">
              <a:extLst>
                <a:ext uri="{FF2B5EF4-FFF2-40B4-BE49-F238E27FC236}">
                  <a16:creationId xmlns:a16="http://schemas.microsoft.com/office/drawing/2014/main" id="{EC55EF4F-F4A6-5685-3CB6-A178D10AA2A0}"/>
                </a:ext>
              </a:extLst>
            </p:cNvPr>
            <p:cNvPicPr>
              <a:picLocks noChangeAspect="1"/>
            </p:cNvPicPr>
            <p:nvPr/>
          </p:nvPicPr>
          <p:blipFill>
            <a:blip r:embed="rId7"/>
            <a:stretch>
              <a:fillRect/>
            </a:stretch>
          </p:blipFill>
          <p:spPr>
            <a:xfrm>
              <a:off x="4534663" y="1556039"/>
              <a:ext cx="60115" cy="5101701"/>
            </a:xfrm>
            <a:prstGeom prst="rect">
              <a:avLst/>
            </a:prstGeom>
            <a:ln w="19050">
              <a:solidFill>
                <a:srgbClr val="00B0F0"/>
              </a:solidFill>
            </a:ln>
          </p:spPr>
        </p:pic>
        <p:sp>
          <p:nvSpPr>
            <p:cNvPr id="4" name="Right Arrow 3"/>
            <p:cNvSpPr/>
            <p:nvPr/>
          </p:nvSpPr>
          <p:spPr>
            <a:xfrm rot="7740473">
              <a:off x="3840110" y="4983987"/>
              <a:ext cx="577658" cy="3475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D6E409F-A653-7506-8B71-CBBB5C9B3213}"/>
                </a:ext>
              </a:extLst>
            </p:cNvPr>
            <p:cNvSpPr txBox="1"/>
            <p:nvPr/>
          </p:nvSpPr>
          <p:spPr>
            <a:xfrm>
              <a:off x="4717202" y="1545089"/>
              <a:ext cx="6636598" cy="1323439"/>
            </a:xfrm>
            <a:prstGeom prst="rect">
              <a:avLst/>
            </a:prstGeom>
            <a:solidFill>
              <a:schemeClr val="accent4">
                <a:lumMod val="40000"/>
                <a:lumOff val="60000"/>
              </a:schemeClr>
            </a:solidFill>
          </p:spPr>
          <p:txBody>
            <a:bodyPr wrap="square">
              <a:spAutoFit/>
            </a:bodyPr>
            <a:lstStyle/>
            <a:p>
              <a:pPr marR="0" lvl="1" defTabSz="457200" rtl="0" eaLnBrk="0" fontAlgn="base" latinLnBrk="0" hangingPunct="0">
                <a:lnSpc>
                  <a:spcPct val="100000"/>
                </a:lnSpc>
                <a:spcBef>
                  <a:spcPts val="800"/>
                </a:spcBef>
                <a:spcAft>
                  <a:spcPct val="0"/>
                </a:spcAft>
                <a:buClr>
                  <a:srgbClr val="000000"/>
                </a:buClr>
                <a:buSzPct val="100000"/>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Constructed Travel Worksheet (CTW) should be available when adding a mileage expense or in the Pre-Audit screen anytime a mode other than Air is shown on the authorization.  </a:t>
              </a:r>
            </a:p>
          </p:txBody>
        </p:sp>
      </p:grpSp>
    </p:spTree>
    <p:extLst>
      <p:ext uri="{BB962C8B-B14F-4D97-AF65-F5344CB8AC3E}">
        <p14:creationId xmlns:p14="http://schemas.microsoft.com/office/powerpoint/2010/main" val="2538587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308962"/>
            <a:ext cx="12191999"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Constructed Travel Worksheet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Section 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37" y="1057"/>
            <a:ext cx="1415443" cy="1624035"/>
          </a:xfrm>
          <a:prstGeom prst="rect">
            <a:avLst/>
          </a:prstGeom>
        </p:spPr>
      </p:pic>
      <p:sp>
        <p:nvSpPr>
          <p:cNvPr id="12" name="Rectangle 11"/>
          <p:cNvSpPr/>
          <p:nvPr/>
        </p:nvSpPr>
        <p:spPr>
          <a:xfrm>
            <a:off x="756921" y="1625092"/>
            <a:ext cx="10596879" cy="1774845"/>
          </a:xfrm>
          <a:prstGeom prst="rect">
            <a:avLst/>
          </a:prstGeom>
        </p:spPr>
        <p:txBody>
          <a:bodyPr wrap="square">
            <a:spAutoFit/>
          </a:bodyPr>
          <a:lstStyle/>
          <a:p>
            <a:pPr marL="285750" marR="0" lvl="0" indent="-285750" algn="l" defTabSz="457200" rtl="0" eaLnBrk="0" fontAlgn="base" latinLnBrk="0" hangingPunct="0">
              <a:lnSpc>
                <a:spcPct val="100000"/>
              </a:lnSpc>
              <a:spcBef>
                <a:spcPts val="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en-US" sz="2400" b="1"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Section 3</a:t>
            </a:r>
            <a:r>
              <a:rPr kumimoji="0" lang="en-US" sz="2400" b="0"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is used to assist the AO in determining if requested mode is advantageous to the government</a:t>
            </a:r>
          </a:p>
          <a:p>
            <a:pPr marL="285750" marR="0" lvl="0" indent="-285750" algn="l" defTabSz="457200" rtl="0" eaLnBrk="0" fontAlgn="base" latinLnBrk="0" hangingPunct="0">
              <a:lnSpc>
                <a:spcPct val="100000"/>
              </a:lnSpc>
              <a:spcBef>
                <a:spcPts val="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en-US" sz="2400" b="0"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Highlights other non-monetary circumstances that may drive the AO’s decision</a:t>
            </a:r>
          </a:p>
          <a:p>
            <a:pPr marL="285750" marR="0" lvl="0" indent="-285750" algn="l" defTabSz="457200" rtl="0" eaLnBrk="0" fontAlgn="base" latinLnBrk="0" hangingPunct="0">
              <a:lnSpc>
                <a:spcPct val="100000"/>
              </a:lnSpc>
              <a:spcBef>
                <a:spcPts val="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en-US" sz="2400" b="0"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Cannot be a factor when Leave In Conjunction With Orders (LICWO) is involved</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146206-84EF-4CD2-BEBE-C716950D3FA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49CF5FD-BAAE-7620-1143-F32BE58E4DFB}"/>
              </a:ext>
            </a:extLst>
          </p:cNvPr>
          <p:cNvPicPr>
            <a:picLocks noChangeAspect="1"/>
          </p:cNvPicPr>
          <p:nvPr/>
        </p:nvPicPr>
        <p:blipFill>
          <a:blip r:embed="rId5"/>
          <a:stretch>
            <a:fillRect/>
          </a:stretch>
        </p:blipFill>
        <p:spPr>
          <a:xfrm>
            <a:off x="797560" y="3911600"/>
            <a:ext cx="10403840" cy="2444749"/>
          </a:xfrm>
          <a:prstGeom prst="rect">
            <a:avLst/>
          </a:prstGeom>
        </p:spPr>
      </p:pic>
      <p:pic>
        <p:nvPicPr>
          <p:cNvPr id="4" name="Picture 3">
            <a:extLst>
              <a:ext uri="{FF2B5EF4-FFF2-40B4-BE49-F238E27FC236}">
                <a16:creationId xmlns:a16="http://schemas.microsoft.com/office/drawing/2014/main" id="{01532000-930E-8A56-3ABD-189F5CCDDDBF}"/>
              </a:ext>
            </a:extLst>
          </p:cNvPr>
          <p:cNvPicPr>
            <a:picLocks noChangeAspect="1"/>
          </p:cNvPicPr>
          <p:nvPr/>
        </p:nvPicPr>
        <p:blipFill>
          <a:blip r:embed="rId6"/>
          <a:stretch>
            <a:fillRect/>
          </a:stretch>
        </p:blipFill>
        <p:spPr>
          <a:xfrm>
            <a:off x="839780" y="3887255"/>
            <a:ext cx="10431160" cy="2469094"/>
          </a:xfrm>
          <a:prstGeom prst="rect">
            <a:avLst/>
          </a:prstGeom>
        </p:spPr>
      </p:pic>
    </p:spTree>
    <p:extLst>
      <p:ext uri="{BB962C8B-B14F-4D97-AF65-F5344CB8AC3E}">
        <p14:creationId xmlns:p14="http://schemas.microsoft.com/office/powerpoint/2010/main" val="1882003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irplane on runway">
            <a:extLst>
              <a:ext uri="{FF2B5EF4-FFF2-40B4-BE49-F238E27FC236}">
                <a16:creationId xmlns:a16="http://schemas.microsoft.com/office/drawing/2014/main" id="{5D121ECB-257D-2847-7730-AD3D40DD6C7B}"/>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39444" y="-1270000"/>
            <a:ext cx="12192000" cy="8128000"/>
          </a:xfrm>
          <a:prstGeom prst="rect">
            <a:avLst/>
          </a:prstGeom>
        </p:spPr>
      </p:pic>
      <p:sp>
        <p:nvSpPr>
          <p:cNvPr id="4" name="Title 3">
            <a:extLst>
              <a:ext uri="{FF2B5EF4-FFF2-40B4-BE49-F238E27FC236}">
                <a16:creationId xmlns:a16="http://schemas.microsoft.com/office/drawing/2014/main" id="{026A6E6C-6702-ACB8-7247-F72571CD20E8}"/>
              </a:ext>
            </a:extLst>
          </p:cNvPr>
          <p:cNvSpPr>
            <a:spLocks noGrp="1"/>
          </p:cNvSpPr>
          <p:nvPr>
            <p:ph type="title"/>
          </p:nvPr>
        </p:nvSpPr>
        <p:spPr/>
        <p:txBody>
          <a:bodyPr/>
          <a:lstStyle/>
          <a:p>
            <a:r>
              <a:rPr lang="en-US" dirty="0"/>
              <a:t>JTR Changes - Feb 2025</a:t>
            </a:r>
          </a:p>
        </p:txBody>
      </p:sp>
      <p:sp>
        <p:nvSpPr>
          <p:cNvPr id="5" name="TextBox 4">
            <a:extLst>
              <a:ext uri="{FF2B5EF4-FFF2-40B4-BE49-F238E27FC236}">
                <a16:creationId xmlns:a16="http://schemas.microsoft.com/office/drawing/2014/main" id="{BF6C032E-10D8-7A48-CFD4-A65C45C5DD71}"/>
              </a:ext>
            </a:extLst>
          </p:cNvPr>
          <p:cNvSpPr txBox="1"/>
          <p:nvPr/>
        </p:nvSpPr>
        <p:spPr>
          <a:xfrm>
            <a:off x="750916" y="2184877"/>
            <a:ext cx="11055927"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“Commercial airplane is the preferred mode for official travel more than 400 miles one way or more than 800 miles round trip.” - </a:t>
            </a:r>
            <a:r>
              <a:rPr lang="en-US" sz="3200" b="1" dirty="0">
                <a:solidFill>
                  <a:srgbClr val="FF0000"/>
                </a:solidFill>
                <a:latin typeface="Times New Roman" panose="02020603050405020304" pitchFamily="18" charset="0"/>
                <a:cs typeface="Times New Roman" panose="02020603050405020304" pitchFamily="18" charset="0"/>
              </a:rPr>
              <a:t>JTR 020206 par M. </a:t>
            </a:r>
            <a:r>
              <a:rPr lang="en-US" sz="3200" dirty="0">
                <a:solidFill>
                  <a:srgbClr val="FF0000"/>
                </a:solidFill>
                <a:latin typeface="Times New Roman" panose="02020603050405020304" pitchFamily="18" charset="0"/>
                <a:cs typeface="Times New Roman" panose="02020603050405020304" pitchFamily="18" charset="0"/>
              </a:rPr>
              <a:t>Also review Table 2-10 and 2-11</a:t>
            </a:r>
          </a:p>
        </p:txBody>
      </p:sp>
    </p:spTree>
    <p:extLst>
      <p:ext uri="{BB962C8B-B14F-4D97-AF65-F5344CB8AC3E}">
        <p14:creationId xmlns:p14="http://schemas.microsoft.com/office/powerpoint/2010/main" val="1356170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476602"/>
            <a:ext cx="121919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Constructed Travel Worksheet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37" y="0"/>
            <a:ext cx="1415443" cy="1624035"/>
          </a:xfrm>
          <a:prstGeom prst="rect">
            <a:avLst/>
          </a:prstGeom>
        </p:spPr>
      </p:pic>
      <p:sp>
        <p:nvSpPr>
          <p:cNvPr id="12" name="Rectangle 11"/>
          <p:cNvSpPr/>
          <p:nvPr/>
        </p:nvSpPr>
        <p:spPr>
          <a:xfrm>
            <a:off x="873760" y="1580006"/>
            <a:ext cx="10485119" cy="810478"/>
          </a:xfrm>
          <a:prstGeom prst="rect">
            <a:avLst/>
          </a:prstGeom>
          <a:solidFill>
            <a:schemeClr val="accent4">
              <a:lumMod val="40000"/>
              <a:lumOff val="60000"/>
            </a:schemeClr>
          </a:solidFill>
        </p:spPr>
        <p:txBody>
          <a:bodyPr wrap="square">
            <a:spAutoFit/>
          </a:bodyPr>
          <a:lstStyle/>
          <a:p>
            <a:pPr marL="285750" marR="0" lvl="0" indent="-285750" algn="l" defTabSz="457200" rtl="0" eaLnBrk="0" fontAlgn="base" latinLnBrk="0" hangingPunct="0">
              <a:lnSpc>
                <a:spcPct val="100000"/>
              </a:lnSpc>
              <a:spcBef>
                <a:spcPts val="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CTW must be loaded as that document type</a:t>
            </a:r>
          </a:p>
          <a:p>
            <a:pPr marL="285750" marR="0" lvl="0" indent="-285750" algn="l" defTabSz="457200" rtl="0" eaLnBrk="0" fontAlgn="base" latinLnBrk="0" hangingPunct="0">
              <a:lnSpc>
                <a:spcPct val="100000"/>
              </a:lnSpc>
              <a:spcBef>
                <a:spcPts val="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Allows quick access for the AO in the Sign and Submit screen</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146206-84EF-4CD2-BEBE-C716950D3FA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893DA9A9-B273-3790-2E91-5B23BB721D97}"/>
              </a:ext>
            </a:extLst>
          </p:cNvPr>
          <p:cNvGrpSpPr/>
          <p:nvPr/>
        </p:nvGrpSpPr>
        <p:grpSpPr>
          <a:xfrm>
            <a:off x="549373" y="2563761"/>
            <a:ext cx="11354845" cy="3822751"/>
            <a:chOff x="549373" y="2563761"/>
            <a:chExt cx="11354845" cy="3822751"/>
          </a:xfrm>
        </p:grpSpPr>
        <p:grpSp>
          <p:nvGrpSpPr>
            <p:cNvPr id="4" name="Group 3"/>
            <p:cNvGrpSpPr/>
            <p:nvPr/>
          </p:nvGrpSpPr>
          <p:grpSpPr>
            <a:xfrm>
              <a:off x="960744" y="2563761"/>
              <a:ext cx="10943474" cy="3822751"/>
              <a:chOff x="960744" y="2563761"/>
              <a:chExt cx="10943474" cy="3822751"/>
            </a:xfrm>
          </p:grpSpPr>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r="685" b="71107"/>
              <a:stretch/>
            </p:blipFill>
            <p:spPr>
              <a:xfrm>
                <a:off x="4899388" y="2950917"/>
                <a:ext cx="7004830" cy="1089859"/>
              </a:xfrm>
              <a:prstGeom prst="rect">
                <a:avLst/>
              </a:prstGeom>
              <a:ln>
                <a:solidFill>
                  <a:schemeClr val="tx1"/>
                </a:solid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744" y="2563761"/>
                <a:ext cx="3527273" cy="3822751"/>
              </a:xfrm>
              <a:prstGeom prst="rect">
                <a:avLst/>
              </a:prstGeom>
              <a:ln>
                <a:solidFill>
                  <a:schemeClr val="tx1"/>
                </a:solidFill>
              </a:ln>
            </p:spPr>
          </p:pic>
        </p:grpSp>
        <p:sp>
          <p:nvSpPr>
            <p:cNvPr id="13" name="Right Arrow 12"/>
            <p:cNvSpPr/>
            <p:nvPr/>
          </p:nvSpPr>
          <p:spPr>
            <a:xfrm>
              <a:off x="549373" y="3608832"/>
              <a:ext cx="495808"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 name="Down Arrow 13"/>
            <p:cNvSpPr/>
            <p:nvPr/>
          </p:nvSpPr>
          <p:spPr>
            <a:xfrm>
              <a:off x="6195740" y="2597409"/>
              <a:ext cx="353568" cy="4145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79152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476602"/>
            <a:ext cx="121919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Constructed Travel Worksheet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37" y="0"/>
            <a:ext cx="1415443" cy="1624035"/>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146206-84EF-4CD2-BEBE-C716950D3FA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5E292295-7D7E-D598-ED94-9F64CB3AA99E}"/>
              </a:ext>
            </a:extLst>
          </p:cNvPr>
          <p:cNvPicPr>
            <a:picLocks noChangeAspect="1"/>
          </p:cNvPicPr>
          <p:nvPr/>
        </p:nvPicPr>
        <p:blipFill>
          <a:blip r:embed="rId5"/>
          <a:stretch>
            <a:fillRect/>
          </a:stretch>
        </p:blipFill>
        <p:spPr>
          <a:xfrm>
            <a:off x="1543380" y="4668274"/>
            <a:ext cx="4249280" cy="1713124"/>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CC7DCA71-05E4-026B-6B60-B7460F1CC3FD}"/>
              </a:ext>
            </a:extLst>
          </p:cNvPr>
          <p:cNvPicPr>
            <a:picLocks noChangeAspect="1"/>
          </p:cNvPicPr>
          <p:nvPr/>
        </p:nvPicPr>
        <p:blipFill>
          <a:blip r:embed="rId6"/>
          <a:stretch>
            <a:fillRect/>
          </a:stretch>
        </p:blipFill>
        <p:spPr>
          <a:xfrm>
            <a:off x="7349248" y="2008577"/>
            <a:ext cx="3559668" cy="4192311"/>
          </a:xfrm>
          <a:prstGeom prst="rect">
            <a:avLst/>
          </a:prstGeom>
          <a:effectLst>
            <a:outerShdw blurRad="50800" dist="38100" dir="2700000" algn="tl" rotWithShape="0">
              <a:prstClr val="black">
                <a:alpha val="40000"/>
              </a:prstClr>
            </a:outerShdw>
          </a:effectLst>
        </p:spPr>
      </p:pic>
      <p:sp>
        <p:nvSpPr>
          <p:cNvPr id="14" name="Down Arrow 13"/>
          <p:cNvSpPr/>
          <p:nvPr/>
        </p:nvSpPr>
        <p:spPr>
          <a:xfrm>
            <a:off x="7973740" y="1577948"/>
            <a:ext cx="319360" cy="702060"/>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42CF2DF-4D9E-B963-BA95-695633143AAC}"/>
              </a:ext>
            </a:extLst>
          </p:cNvPr>
          <p:cNvPicPr>
            <a:picLocks noChangeAspect="1"/>
          </p:cNvPicPr>
          <p:nvPr/>
        </p:nvPicPr>
        <p:blipFill>
          <a:blip r:embed="rId7"/>
          <a:stretch>
            <a:fillRect/>
          </a:stretch>
        </p:blipFill>
        <p:spPr>
          <a:xfrm>
            <a:off x="1543380" y="1577948"/>
            <a:ext cx="3299374" cy="2272813"/>
          </a:xfrm>
          <a:prstGeom prst="rect">
            <a:avLst/>
          </a:prstGeom>
        </p:spPr>
      </p:pic>
      <p:sp>
        <p:nvSpPr>
          <p:cNvPr id="4" name="Multiplication Sign 3">
            <a:extLst>
              <a:ext uri="{FF2B5EF4-FFF2-40B4-BE49-F238E27FC236}">
                <a16:creationId xmlns:a16="http://schemas.microsoft.com/office/drawing/2014/main" id="{63B9181E-4E72-6563-FFB3-54CB38930066}"/>
              </a:ext>
            </a:extLst>
          </p:cNvPr>
          <p:cNvSpPr/>
          <p:nvPr/>
        </p:nvSpPr>
        <p:spPr>
          <a:xfrm>
            <a:off x="787400" y="1578117"/>
            <a:ext cx="1021810" cy="1029410"/>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BAE1EAB-C751-7E13-455E-2BAA9699BF43}"/>
              </a:ext>
            </a:extLst>
          </p:cNvPr>
          <p:cNvSpPr/>
          <p:nvPr/>
        </p:nvSpPr>
        <p:spPr>
          <a:xfrm>
            <a:off x="1543380" y="5600700"/>
            <a:ext cx="475920" cy="4826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CB778E0-8F88-BDE5-48E0-9C048871340C}"/>
              </a:ext>
            </a:extLst>
          </p:cNvPr>
          <p:cNvCxnSpPr>
            <a:stCxn id="9" idx="1"/>
            <a:endCxn id="9" idx="5"/>
          </p:cNvCxnSpPr>
          <p:nvPr/>
        </p:nvCxnSpPr>
        <p:spPr>
          <a:xfrm>
            <a:off x="1613077" y="5671375"/>
            <a:ext cx="336526" cy="3412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B2C36C7-502B-C926-F187-29F984BE48C5}"/>
              </a:ext>
            </a:extLst>
          </p:cNvPr>
          <p:cNvSpPr txBox="1"/>
          <p:nvPr/>
        </p:nvSpPr>
        <p:spPr>
          <a:xfrm>
            <a:off x="127937" y="5613400"/>
            <a:ext cx="1530932" cy="369332"/>
          </a:xfrm>
          <a:prstGeom prst="rect">
            <a:avLst/>
          </a:prstGeom>
          <a:noFill/>
        </p:spPr>
        <p:txBody>
          <a:bodyPr wrap="none" rtlCol="0">
            <a:spAutoFit/>
          </a:bodyPr>
          <a:lstStyle/>
          <a:p>
            <a:r>
              <a:rPr lang="en-US" b="1" dirty="0"/>
              <a:t>Do NOT select</a:t>
            </a:r>
          </a:p>
        </p:txBody>
      </p:sp>
      <p:sp>
        <p:nvSpPr>
          <p:cNvPr id="16" name="TextBox 15">
            <a:extLst>
              <a:ext uri="{FF2B5EF4-FFF2-40B4-BE49-F238E27FC236}">
                <a16:creationId xmlns:a16="http://schemas.microsoft.com/office/drawing/2014/main" id="{E0ADB942-6A41-C74E-6676-069BDE436B3F}"/>
              </a:ext>
            </a:extLst>
          </p:cNvPr>
          <p:cNvSpPr txBox="1"/>
          <p:nvPr/>
        </p:nvSpPr>
        <p:spPr>
          <a:xfrm>
            <a:off x="6194697" y="1531247"/>
            <a:ext cx="1813766" cy="369332"/>
          </a:xfrm>
          <a:prstGeom prst="rect">
            <a:avLst/>
          </a:prstGeom>
          <a:solidFill>
            <a:schemeClr val="accent4">
              <a:lumMod val="40000"/>
              <a:lumOff val="60000"/>
            </a:schemeClr>
          </a:solidFill>
        </p:spPr>
        <p:txBody>
          <a:bodyPr wrap="none" rtlCol="0">
            <a:spAutoFit/>
          </a:bodyPr>
          <a:lstStyle/>
          <a:p>
            <a:r>
              <a:rPr lang="en-US" b="1" dirty="0"/>
              <a:t>Use Print to PDF </a:t>
            </a:r>
          </a:p>
        </p:txBody>
      </p:sp>
    </p:spTree>
    <p:extLst>
      <p:ext uri="{BB962C8B-B14F-4D97-AF65-F5344CB8AC3E}">
        <p14:creationId xmlns:p14="http://schemas.microsoft.com/office/powerpoint/2010/main" val="507372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461362"/>
            <a:ext cx="121919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Constructed Travel Worksheet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77" y="1057"/>
            <a:ext cx="1415443" cy="1624035"/>
          </a:xfrm>
          <a:prstGeom prst="rect">
            <a:avLst/>
          </a:prstGeom>
        </p:spPr>
      </p:pic>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146206-84EF-4CD2-BEBE-C716950D3FA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Rectangle 12"/>
          <p:cNvSpPr/>
          <p:nvPr/>
        </p:nvSpPr>
        <p:spPr>
          <a:xfrm>
            <a:off x="990600" y="3429000"/>
            <a:ext cx="10768519" cy="3221395"/>
          </a:xfrm>
          <a:prstGeom prst="rect">
            <a:avLst/>
          </a:prstGeom>
        </p:spPr>
        <p:txBody>
          <a:bodyPr wrap="square">
            <a:spAutoFit/>
          </a:bodyPr>
          <a:lstStyle/>
          <a:p>
            <a:pPr marL="285750" marR="0" lvl="0" indent="-285750" algn="l" defTabSz="457200" rtl="0" eaLnBrk="0" fontAlgn="base" latinLnBrk="0" hangingPunct="0">
              <a:lnSpc>
                <a:spcPct val="100000"/>
              </a:lnSpc>
              <a:spcBef>
                <a:spcPts val="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0" fontAlgn="base" latinLnBrk="0" hangingPunct="0">
              <a:lnSpc>
                <a:spcPct val="100000"/>
              </a:lnSpc>
              <a:spcBef>
                <a:spcPts val="800"/>
              </a:spcBef>
              <a:spcAft>
                <a:spcPct val="0"/>
              </a:spcAft>
              <a:buClr>
                <a:srgbClr val="000000"/>
              </a:buClr>
              <a:buSzPct val="10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0" fontAlgn="base" latinLnBrk="0" hangingPunct="0">
              <a:lnSpc>
                <a:spcPct val="100000"/>
              </a:lnSpc>
              <a:spcBef>
                <a:spcPts val="800"/>
              </a:spcBef>
              <a:spcAft>
                <a:spcPct val="0"/>
              </a:spcAft>
              <a:buClr>
                <a:srgbClr val="000000"/>
              </a:buClr>
              <a:buSzPct val="10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0" fontAlgn="base" latinLnBrk="0" hangingPunct="0">
              <a:lnSpc>
                <a:spcPct val="100000"/>
              </a:lnSpc>
              <a:spcBef>
                <a:spcPts val="800"/>
              </a:spcBef>
              <a:spcAft>
                <a:spcPct val="0"/>
              </a:spcAft>
              <a:buClr>
                <a:srgbClr val="000000"/>
              </a:buClr>
              <a:buSzPct val="10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0" fontAlgn="base" latinLnBrk="0" hangingPunct="0">
              <a:lnSpc>
                <a:spcPct val="100000"/>
              </a:lnSpc>
              <a:spcBef>
                <a:spcPts val="800"/>
              </a:spcBef>
              <a:spcAft>
                <a:spcPct val="0"/>
              </a:spcAft>
              <a:buClr>
                <a:srgbClr val="000000"/>
              </a:buClr>
              <a:buSzPct val="10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0" fontAlgn="base" latinLnBrk="0" hangingPunct="0">
              <a:lnSpc>
                <a:spcPct val="100000"/>
              </a:lnSpc>
              <a:spcBef>
                <a:spcPts val="800"/>
              </a:spcBef>
              <a:spcAft>
                <a:spcPct val="0"/>
              </a:spcAft>
              <a:buClr>
                <a:srgbClr val="000000"/>
              </a:buClr>
              <a:buSzPct val="10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0" fontAlgn="base" latinLnBrk="0" hangingPunct="0">
              <a:lnSpc>
                <a:spcPct val="100000"/>
              </a:lnSpc>
              <a:spcBef>
                <a:spcPts val="800"/>
              </a:spcBef>
              <a:spcAft>
                <a:spcPct val="0"/>
              </a:spcAft>
              <a:buClr>
                <a:srgbClr val="000000"/>
              </a:buClr>
              <a:buSzPct val="10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0" fontAlgn="base" latinLnBrk="0" hangingPunct="0">
              <a:lnSpc>
                <a:spcPct val="100000"/>
              </a:lnSpc>
              <a:spcBef>
                <a:spcPts val="800"/>
              </a:spcBef>
              <a:spcAft>
                <a:spcPct val="0"/>
              </a:spcAft>
              <a:buClr>
                <a:srgbClr val="000000"/>
              </a:buClr>
              <a:buSzPct val="10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0" fontAlgn="base" latinLnBrk="0" hangingPunct="0">
              <a:lnSpc>
                <a:spcPct val="100000"/>
              </a:lnSpc>
              <a:spcBef>
                <a:spcPts val="800"/>
              </a:spcBef>
              <a:spcAft>
                <a:spcPct val="0"/>
              </a:spcAft>
              <a:buClr>
                <a:srgbClr val="000000"/>
              </a:buClr>
              <a:buSzPct val="10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Note:  For vouchers, the choice is only presented to the Finance Office</a:t>
            </a:r>
          </a:p>
        </p:txBody>
      </p:sp>
      <p:pic>
        <p:nvPicPr>
          <p:cNvPr id="9" name="Picture 8">
            <a:extLst>
              <a:ext uri="{FF2B5EF4-FFF2-40B4-BE49-F238E27FC236}">
                <a16:creationId xmlns:a16="http://schemas.microsoft.com/office/drawing/2014/main" id="{2F57D886-F086-3F3C-E005-BE534CAE3846}"/>
              </a:ext>
            </a:extLst>
          </p:cNvPr>
          <p:cNvPicPr>
            <a:picLocks noChangeAspect="1"/>
          </p:cNvPicPr>
          <p:nvPr/>
        </p:nvPicPr>
        <p:blipFill>
          <a:blip r:embed="rId5"/>
          <a:stretch>
            <a:fillRect/>
          </a:stretch>
        </p:blipFill>
        <p:spPr>
          <a:xfrm>
            <a:off x="1393519" y="1805476"/>
            <a:ext cx="4719767" cy="3477723"/>
          </a:xfrm>
          <a:prstGeom prst="rect">
            <a:avLst/>
          </a:prstGeom>
        </p:spPr>
      </p:pic>
      <p:pic>
        <p:nvPicPr>
          <p:cNvPr id="12" name="Picture 11">
            <a:extLst>
              <a:ext uri="{FF2B5EF4-FFF2-40B4-BE49-F238E27FC236}">
                <a16:creationId xmlns:a16="http://schemas.microsoft.com/office/drawing/2014/main" id="{A4BF5E1A-2BD4-335D-AB23-F9845DC1A55E}"/>
              </a:ext>
            </a:extLst>
          </p:cNvPr>
          <p:cNvPicPr>
            <a:picLocks noChangeAspect="1"/>
          </p:cNvPicPr>
          <p:nvPr/>
        </p:nvPicPr>
        <p:blipFill>
          <a:blip r:embed="rId6"/>
          <a:stretch>
            <a:fillRect/>
          </a:stretch>
        </p:blipFill>
        <p:spPr>
          <a:xfrm>
            <a:off x="6381750" y="1872223"/>
            <a:ext cx="4507360" cy="3410975"/>
          </a:xfrm>
          <a:prstGeom prst="rect">
            <a:avLst/>
          </a:prstGeom>
        </p:spPr>
      </p:pic>
    </p:spTree>
    <p:extLst>
      <p:ext uri="{BB962C8B-B14F-4D97-AF65-F5344CB8AC3E}">
        <p14:creationId xmlns:p14="http://schemas.microsoft.com/office/powerpoint/2010/main" val="113529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461362"/>
            <a:ext cx="121919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Constructed Travel Worksheet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06" y="1057"/>
            <a:ext cx="1415443" cy="1624035"/>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146206-84EF-4CD2-BEBE-C716950D3FA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1" name="Group 10"/>
          <p:cNvGrpSpPr/>
          <p:nvPr/>
        </p:nvGrpSpPr>
        <p:grpSpPr>
          <a:xfrm>
            <a:off x="1010653" y="2275114"/>
            <a:ext cx="10200272" cy="3461645"/>
            <a:chOff x="1010653" y="2667000"/>
            <a:chExt cx="10200272" cy="3461645"/>
          </a:xfrm>
        </p:grpSpPr>
        <p:pic>
          <p:nvPicPr>
            <p:cNvPr id="12" name="Content Placeholder 6">
              <a:extLst>
                <a:ext uri="{FF2B5EF4-FFF2-40B4-BE49-F238E27FC236}">
                  <a16:creationId xmlns:a16="http://schemas.microsoft.com/office/drawing/2014/main" id="{34D4A768-BA04-491C-BE5A-D36BFA6DFA2B}"/>
                </a:ext>
              </a:extLst>
            </p:cNvPr>
            <p:cNvPicPr>
              <a:picLocks noChangeAspect="1"/>
            </p:cNvPicPr>
            <p:nvPr/>
          </p:nvPicPr>
          <p:blipFill>
            <a:blip r:embed="rId5"/>
            <a:stretch>
              <a:fillRect/>
            </a:stretch>
          </p:blipFill>
          <p:spPr>
            <a:xfrm>
              <a:off x="3048000" y="2667000"/>
              <a:ext cx="8162925" cy="2438400"/>
            </a:xfrm>
            <a:prstGeom prst="rect">
              <a:avLst/>
            </a:prstGeom>
          </p:spPr>
        </p:pic>
        <p:sp>
          <p:nvSpPr>
            <p:cNvPr id="13" name="Right Arrow 12"/>
            <p:cNvSpPr/>
            <p:nvPr/>
          </p:nvSpPr>
          <p:spPr>
            <a:xfrm>
              <a:off x="1010653" y="3195586"/>
              <a:ext cx="5505650" cy="2933059"/>
            </a:xfrm>
            <a:prstGeom prst="rightArrow">
              <a:avLst/>
            </a:prstGeom>
            <a:solidFill>
              <a:srgbClr val="DEE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FB9E3DB-614F-4A9A-8D0D-D323FEFD8C0B}"/>
                </a:ext>
              </a:extLst>
            </p:cNvPr>
            <p:cNvSpPr txBox="1"/>
            <p:nvPr/>
          </p:nvSpPr>
          <p:spPr>
            <a:xfrm>
              <a:off x="1193533" y="4013735"/>
              <a:ext cx="3741018" cy="1255292"/>
            </a:xfrm>
            <a:prstGeom prst="rect">
              <a:avLst/>
            </a:prstGeom>
            <a:solidFill>
              <a:schemeClr val="accent5">
                <a:lumMod val="20000"/>
                <a:lumOff val="80000"/>
              </a:schemeClr>
            </a:solidFill>
            <a:ln>
              <a:noFill/>
            </a:ln>
          </p:spPr>
          <p:txBody>
            <a:bodyPr wrap="square"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When a document is Approved as Limited, the </a:t>
              </a: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Actual</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and </a:t>
              </a:r>
              <a:r>
                <a:rPr kumimoji="0" lang="en-US" sz="16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Allowed</a:t>
              </a: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columns will be different</a:t>
              </a:r>
            </a:p>
          </p:txBody>
        </p:sp>
        <p:sp>
          <p:nvSpPr>
            <p:cNvPr id="15" name="Rectangle 14"/>
            <p:cNvSpPr/>
            <p:nvPr/>
          </p:nvSpPr>
          <p:spPr>
            <a:xfrm>
              <a:off x="8008219" y="4302493"/>
              <a:ext cx="3128210" cy="664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81060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461362"/>
            <a:ext cx="121919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Constructed Travel Worksheet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06" y="1057"/>
            <a:ext cx="1415443" cy="1624035"/>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146206-84EF-4CD2-BEBE-C716950D3FA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9" name="Group 8"/>
          <p:cNvGrpSpPr/>
          <p:nvPr/>
        </p:nvGrpSpPr>
        <p:grpSpPr>
          <a:xfrm>
            <a:off x="471638" y="2374652"/>
            <a:ext cx="11453662" cy="3083173"/>
            <a:chOff x="471638" y="2374652"/>
            <a:chExt cx="11453662" cy="3083173"/>
          </a:xfrm>
        </p:grpSpPr>
        <p:pic>
          <p:nvPicPr>
            <p:cNvPr id="13" name="Content Placeholder 9">
              <a:extLst>
                <a:ext uri="{FF2B5EF4-FFF2-40B4-BE49-F238E27FC236}">
                  <a16:creationId xmlns:a16="http://schemas.microsoft.com/office/drawing/2014/main" id="{0BB8CEF3-9C9F-413E-B5BB-5196BAB759ED}"/>
                </a:ext>
              </a:extLst>
            </p:cNvPr>
            <p:cNvPicPr>
              <a:picLocks noChangeAspect="1"/>
            </p:cNvPicPr>
            <p:nvPr/>
          </p:nvPicPr>
          <p:blipFill>
            <a:blip r:embed="rId5"/>
            <a:stretch>
              <a:fillRect/>
            </a:stretch>
          </p:blipFill>
          <p:spPr bwMode="auto">
            <a:xfrm>
              <a:off x="3152775" y="2438400"/>
              <a:ext cx="8772525" cy="3019425"/>
            </a:xfrm>
            <a:prstGeom prst="rect">
              <a:avLst/>
            </a:prstGeom>
            <a:noFill/>
            <a:ln w="9525">
              <a:noFill/>
              <a:miter lim="800000"/>
              <a:headEnd/>
              <a:tailEnd/>
            </a:ln>
          </p:spPr>
        </p:pic>
        <p:grpSp>
          <p:nvGrpSpPr>
            <p:cNvPr id="14" name="Group 13"/>
            <p:cNvGrpSpPr/>
            <p:nvPr/>
          </p:nvGrpSpPr>
          <p:grpSpPr>
            <a:xfrm>
              <a:off x="471638" y="2374652"/>
              <a:ext cx="3391942" cy="2957639"/>
              <a:chOff x="471638" y="2374652"/>
              <a:chExt cx="3391942" cy="2957639"/>
            </a:xfrm>
          </p:grpSpPr>
          <p:sp>
            <p:nvSpPr>
              <p:cNvPr id="16" name="Right Arrow 15"/>
              <p:cNvSpPr/>
              <p:nvPr/>
            </p:nvSpPr>
            <p:spPr>
              <a:xfrm>
                <a:off x="471638" y="2374652"/>
                <a:ext cx="3391942" cy="2957639"/>
              </a:xfrm>
              <a:prstGeom prst="rightArrow">
                <a:avLst/>
              </a:prstGeom>
              <a:solidFill>
                <a:srgbClr val="DEE5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0E4DB7E6-C379-49AC-8C5C-C8850E2066B7}"/>
                  </a:ext>
                </a:extLst>
              </p:cNvPr>
              <p:cNvSpPr txBox="1"/>
              <p:nvPr/>
            </p:nvSpPr>
            <p:spPr>
              <a:xfrm>
                <a:off x="577515" y="3312796"/>
                <a:ext cx="2695073" cy="1081350"/>
              </a:xfrm>
              <a:prstGeom prst="rect">
                <a:avLst/>
              </a:prstGeom>
              <a:solidFill>
                <a:schemeClr val="accent5">
                  <a:lumMod val="20000"/>
                  <a:lumOff val="80000"/>
                </a:schemeClr>
              </a:solidFill>
              <a:ln>
                <a:noFill/>
              </a:ln>
            </p:spPr>
            <p:txBody>
              <a:bodyPr wrap="square"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When a document is Approved as Limited, the </a:t>
                </a:r>
                <a:r>
                  <a:rPr kumimoji="0" lang="en-US"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CONSTRUCTED TRAVEL</a:t>
                </a:r>
                <a:r>
                  <a:rPr kumimoji="0" lang="en-US" sz="1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stamp will appear in the history on the sign and submit page </a:t>
                </a:r>
              </a:p>
            </p:txBody>
          </p:sp>
        </p:grpSp>
        <p:sp>
          <p:nvSpPr>
            <p:cNvPr id="15" name="Rectangle 14"/>
            <p:cNvSpPr/>
            <p:nvPr/>
          </p:nvSpPr>
          <p:spPr>
            <a:xfrm>
              <a:off x="4613564" y="3429000"/>
              <a:ext cx="1931153" cy="8104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50996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fferent colored question marks">
            <a:extLst>
              <a:ext uri="{FF2B5EF4-FFF2-40B4-BE49-F238E27FC236}">
                <a16:creationId xmlns:a16="http://schemas.microsoft.com/office/drawing/2014/main" id="{F8C176A1-C4E9-C347-3605-9DCADA814C7A}"/>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224" y="0"/>
            <a:ext cx="12191551" cy="6858000"/>
          </a:xfrm>
          <a:prstGeom prst="rect">
            <a:avLst/>
          </a:prstGeom>
        </p:spPr>
      </p:pic>
      <p:pic>
        <p:nvPicPr>
          <p:cNvPr id="3" name="Picture 2"/>
          <p:cNvPicPr>
            <a:picLocks noChangeAspect="1"/>
          </p:cNvPicPr>
          <p:nvPr/>
        </p:nvPicPr>
        <p:blipFill>
          <a:blip r:embed="rId4"/>
          <a:stretch>
            <a:fillRect/>
          </a:stretch>
        </p:blipFill>
        <p:spPr>
          <a:xfrm>
            <a:off x="0" y="280977"/>
            <a:ext cx="12192000" cy="106419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206" y="1057"/>
            <a:ext cx="1415443" cy="1624035"/>
          </a:xfrm>
          <a:prstGeom prst="rect">
            <a:avLst/>
          </a:prstGeom>
        </p:spPr>
      </p:pic>
      <p:sp>
        <p:nvSpPr>
          <p:cNvPr id="7" name="Title 3"/>
          <p:cNvSpPr txBox="1">
            <a:spLocks/>
          </p:cNvSpPr>
          <p:nvPr/>
        </p:nvSpPr>
        <p:spPr>
          <a:xfrm>
            <a:off x="1" y="516366"/>
            <a:ext cx="12113110" cy="6669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Times New Roman" panose="02020603050405020304" pitchFamily="18" charset="0"/>
                <a:ea typeface="+mj-ea"/>
                <a:cs typeface="Times New Roman" panose="02020603050405020304" pitchFamily="18" charset="0"/>
              </a:rPr>
              <a:t>Question?</a:t>
            </a:r>
          </a:p>
        </p:txBody>
      </p:sp>
      <p:sp>
        <p:nvSpPr>
          <p:cNvPr id="8" name="TextBox 7"/>
          <p:cNvSpPr txBox="1"/>
          <p:nvPr/>
        </p:nvSpPr>
        <p:spPr>
          <a:xfrm>
            <a:off x="853927" y="1860481"/>
            <a:ext cx="10679772" cy="4278094"/>
          </a:xfrm>
          <a:prstGeom prst="rect">
            <a:avLst/>
          </a:prstGeom>
          <a:solidFill>
            <a:schemeClr val="bg1"/>
          </a:solidFill>
          <a:ln>
            <a:solidFill>
              <a:srgbClr val="0000FF"/>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What is the traveler’s transportation reimbursement if the traveler did not use the authorized mode?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a:p>
            <a:pPr marL="742950" marR="0" lvl="0" indent="-742950" algn="l" defTabSz="914400" rtl="0" eaLnBrk="1" fontAlgn="auto" latinLnBrk="0" hangingPunct="1">
              <a:lnSpc>
                <a:spcPct val="150000"/>
              </a:lnSpc>
              <a:spcBef>
                <a:spcPts val="0"/>
              </a:spcBef>
              <a:spcAft>
                <a:spcPts val="0"/>
              </a:spcAft>
              <a:buClrTx/>
              <a:buSzTx/>
              <a:buFontTx/>
              <a:buAutoNum type="alphaUcParenR"/>
              <a:tabLst/>
              <a:defRPr/>
            </a:pPr>
            <a:r>
              <a:rPr kumimoji="0" lang="en-US" sz="2400" b="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Traveler may always claim the full reimbursement</a:t>
            </a:r>
          </a:p>
          <a:p>
            <a:pPr marL="742950" marR="0" lvl="0" indent="-742950" algn="l" defTabSz="914400" rtl="0" eaLnBrk="1" fontAlgn="auto" latinLnBrk="0" hangingPunct="1">
              <a:lnSpc>
                <a:spcPct val="150000"/>
              </a:lnSpc>
              <a:spcBef>
                <a:spcPts val="0"/>
              </a:spcBef>
              <a:spcAft>
                <a:spcPts val="0"/>
              </a:spcAft>
              <a:buClrTx/>
              <a:buSzTx/>
              <a:buFontTx/>
              <a:buAutoNum type="alphaUcParenR"/>
              <a:tabLst/>
              <a:defRPr/>
            </a:pPr>
            <a:r>
              <a:rPr kumimoji="0" lang="en-US" sz="2400" b="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AO may limit to the cost of the authorized transportation mode</a:t>
            </a:r>
          </a:p>
          <a:p>
            <a:pPr marL="742950" marR="0" lvl="0" indent="-742950" algn="l" defTabSz="914400" rtl="0" eaLnBrk="1" fontAlgn="auto" latinLnBrk="0" hangingPunct="1">
              <a:lnSpc>
                <a:spcPct val="150000"/>
              </a:lnSpc>
              <a:spcBef>
                <a:spcPts val="0"/>
              </a:spcBef>
              <a:spcAft>
                <a:spcPts val="0"/>
              </a:spcAft>
              <a:buClrTx/>
              <a:buSzTx/>
              <a:buFontTx/>
              <a:buAutoNum type="alphaUcParenR"/>
              <a:tabLst/>
              <a:defRPr/>
            </a:pPr>
            <a:r>
              <a:rPr kumimoji="0" lang="en-US" sz="2400" b="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Traveler did not use the authorized mode, no reimbursement</a:t>
            </a:r>
          </a:p>
          <a:p>
            <a:pPr marL="742950" marR="0" lvl="0" indent="-742950" algn="l" defTabSz="914400" rtl="0" eaLnBrk="1" fontAlgn="auto" latinLnBrk="0" hangingPunct="1">
              <a:lnSpc>
                <a:spcPct val="150000"/>
              </a:lnSpc>
              <a:spcBef>
                <a:spcPts val="0"/>
              </a:spcBef>
              <a:spcAft>
                <a:spcPts val="0"/>
              </a:spcAft>
              <a:buClrTx/>
              <a:buSzTx/>
              <a:buFontTx/>
              <a:buAutoNum type="alphaUcParenR"/>
              <a:tabLst/>
              <a:defRPr/>
            </a:pPr>
            <a:r>
              <a:rPr kumimoji="0" lang="en-US" sz="2400" b="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Organization’s local policy determines limitation</a:t>
            </a:r>
          </a:p>
          <a:p>
            <a:pPr marL="742950" marR="0" lvl="0" indent="-742950" algn="l" defTabSz="914400" rtl="0" eaLnBrk="1" fontAlgn="auto" latinLnBrk="0" hangingPunct="1">
              <a:lnSpc>
                <a:spcPct val="100000"/>
              </a:lnSpc>
              <a:spcBef>
                <a:spcPts val="0"/>
              </a:spcBef>
              <a:spcAft>
                <a:spcPts val="0"/>
              </a:spcAft>
              <a:buClrTx/>
              <a:buSzTx/>
              <a:buFontTx/>
              <a:buAutoNum type="alphaUcParenR"/>
              <a:tabLst/>
              <a:defRPr/>
            </a:pPr>
            <a:endParaRPr kumimoji="0" lang="en-US" sz="3200" b="0"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1082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476602"/>
            <a:ext cx="12191999" cy="584775"/>
          </a:xfrm>
          <a:prstGeom prst="rect">
            <a:avLst/>
          </a:prstGeom>
          <a:noFill/>
        </p:spPr>
        <p:txBody>
          <a:bodyPr wrap="square" rtlCol="0">
            <a:spAutoFit/>
          </a:bodyPr>
          <a:lstStyle/>
          <a:p>
            <a:pPr algn="ctr"/>
            <a:r>
              <a:rPr lang="en-US" sz="3200" b="1" i="1">
                <a:solidFill>
                  <a:prstClr val="white"/>
                </a:solidFill>
                <a:latin typeface="Times New Roman" panose="02020603050405020304" pitchFamily="18" charset="0"/>
                <a:ea typeface="Tahoma" panose="020B0604030504040204" pitchFamily="34" charset="0"/>
                <a:cs typeface="Times New Roman" panose="02020603050405020304" pitchFamily="18" charset="0"/>
              </a:rPr>
              <a:t>Constructed Travel</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06" y="1057"/>
            <a:ext cx="1415443" cy="1624035"/>
          </a:xfrm>
          <a:prstGeom prst="rect">
            <a:avLst/>
          </a:prstGeom>
        </p:spPr>
      </p:pic>
      <p:sp>
        <p:nvSpPr>
          <p:cNvPr id="11" name="Rectangle 10"/>
          <p:cNvSpPr/>
          <p:nvPr/>
        </p:nvSpPr>
        <p:spPr>
          <a:xfrm>
            <a:off x="1674308" y="1652724"/>
            <a:ext cx="8843382" cy="4478149"/>
          </a:xfrm>
          <a:prstGeom prst="rect">
            <a:avLst/>
          </a:prstGeom>
          <a:solidFill>
            <a:schemeClr val="tx2">
              <a:lumMod val="10000"/>
              <a:lumOff val="90000"/>
            </a:schemeClr>
          </a:solidFill>
          <a:ln>
            <a:solidFill>
              <a:schemeClr val="tx1"/>
            </a:solidFill>
          </a:ln>
          <a:effectLst>
            <a:outerShdw blurRad="50800" dist="38100" dir="5400000" algn="t" rotWithShape="0">
              <a:prstClr val="black">
                <a:alpha val="40000"/>
              </a:prstClr>
            </a:outerShdw>
          </a:effectLst>
        </p:spPr>
        <p:txBody>
          <a:bodyPr wrap="square">
            <a:spAutoFit/>
          </a:bodyPr>
          <a:lstStyle/>
          <a:p>
            <a:pPr marL="342900" indent="-342900" defTabSz="457200" eaLnBrk="0" fontAlgn="base" hangingPunct="0">
              <a:spcBef>
                <a:spcPts val="1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000" kern="0" dirty="0">
                <a:solidFill>
                  <a:srgbClr val="000000"/>
                </a:solidFill>
                <a:latin typeface="Times New Roman" panose="02020603050405020304" pitchFamily="18" charset="0"/>
                <a:cs typeface="Times New Roman" panose="02020603050405020304" pitchFamily="18" charset="0"/>
              </a:rPr>
              <a:t>Prior to performing official travel, the Authorizing Official (AO) will authorize/direct the traveler to use a specific transportation mode (i.e., the directed transportation mode) -</a:t>
            </a:r>
            <a:r>
              <a:rPr kumimoji="0" lang="en-US" sz="2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JTR 0202</a:t>
            </a:r>
          </a:p>
          <a:p>
            <a:pPr marL="342900" indent="-342900" defTabSz="457200" eaLnBrk="0" fontAlgn="base" hangingPunct="0">
              <a:spcBef>
                <a:spcPts val="1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000" dirty="0">
                <a:latin typeface="Times New Roman" panose="02020603050405020304" pitchFamily="18" charset="0"/>
                <a:cs typeface="Times New Roman" panose="02020603050405020304" pitchFamily="18" charset="0"/>
              </a:rPr>
              <a:t>When Government transportation is not directed, commercial travel by airplane, train, bus, or ship is generally the most advantageous method of transportation and should be selected when reasonably available. Of these types, travel by airplane is usually preferable when available. -  </a:t>
            </a:r>
            <a:r>
              <a:rPr lang="en-US" sz="2000" b="1" dirty="0">
                <a:solidFill>
                  <a:srgbClr val="FF0000"/>
                </a:solidFill>
                <a:latin typeface="Times New Roman" panose="02020603050405020304" pitchFamily="18" charset="0"/>
                <a:cs typeface="Times New Roman" panose="02020603050405020304" pitchFamily="18" charset="0"/>
              </a:rPr>
              <a:t>JTR 020203 </a:t>
            </a:r>
          </a:p>
          <a:p>
            <a:pPr marL="342900" indent="-342900" defTabSz="457200" eaLnBrk="0" fontAlgn="base" hangingPunct="0">
              <a:spcBef>
                <a:spcPts val="1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000" kern="0" dirty="0">
                <a:solidFill>
                  <a:srgbClr val="000000"/>
                </a:solidFill>
                <a:latin typeface="Times New Roman" panose="02020603050405020304" pitchFamily="18" charset="0"/>
                <a:cs typeface="Times New Roman" panose="02020603050405020304" pitchFamily="18" charset="0"/>
              </a:rPr>
              <a:t>Travelers may choose to use a different transportation mode (i.e., the selected transportation mode) - </a:t>
            </a:r>
            <a:r>
              <a:rPr lang="en-US" sz="2000" b="0" i="0" u="none" strike="noStrike" dirty="0">
                <a:solidFill>
                  <a:srgbClr val="000000"/>
                </a:solidFill>
                <a:effectLst/>
                <a:latin typeface="Times New Roman" panose="02020603050405020304" pitchFamily="18" charset="0"/>
              </a:rPr>
              <a:t> </a:t>
            </a:r>
            <a:r>
              <a:rPr lang="en-US" sz="2000" b="1" i="0" u="none" strike="noStrike" dirty="0">
                <a:solidFill>
                  <a:srgbClr val="FF0000"/>
                </a:solidFill>
                <a:effectLst/>
                <a:latin typeface="Times New Roman" panose="02020603050405020304" pitchFamily="18" charset="0"/>
              </a:rPr>
              <a:t>JTR Table 2-11</a:t>
            </a:r>
            <a:endParaRPr lang="en-US" sz="2000" kern="0" dirty="0">
              <a:solidFill>
                <a:srgbClr val="000000"/>
              </a:solidFill>
              <a:latin typeface="Times New Roman" panose="02020603050405020304" pitchFamily="18" charset="0"/>
              <a:cs typeface="Times New Roman" panose="02020603050405020304" pitchFamily="18" charset="0"/>
            </a:endParaRPr>
          </a:p>
          <a:p>
            <a:pPr marL="342900" indent="-342900" defTabSz="457200" eaLnBrk="0" fontAlgn="base" hangingPunct="0">
              <a:spcBef>
                <a:spcPts val="1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lang="en-US" sz="2000" kern="0" dirty="0">
                <a:solidFill>
                  <a:srgbClr val="000000"/>
                </a:solidFill>
                <a:latin typeface="Times New Roman" panose="02020603050405020304" pitchFamily="18" charset="0"/>
                <a:cs typeface="Times New Roman" panose="02020603050405020304" pitchFamily="18" charset="0"/>
              </a:rPr>
              <a:t>The most common example: AO directs a traveler to use commercial air, but the traveler decides to drive their own car instead. Also known as: Privately Owned Vehicle (POV)</a:t>
            </a:r>
          </a:p>
        </p:txBody>
      </p:sp>
      <p:sp>
        <p:nvSpPr>
          <p:cNvPr id="5" name="Slide Number Placeholder 4">
            <a:extLst>
              <a:ext uri="{FF2B5EF4-FFF2-40B4-BE49-F238E27FC236}">
                <a16:creationId xmlns:a16="http://schemas.microsoft.com/office/drawing/2014/main" id="{DE23CD56-8422-DD13-02FF-7FA2035ED1DF}"/>
              </a:ext>
            </a:extLst>
          </p:cNvPr>
          <p:cNvSpPr>
            <a:spLocks noGrp="1"/>
          </p:cNvSpPr>
          <p:nvPr>
            <p:ph type="sldNum" sz="quarter" idx="12"/>
          </p:nvPr>
        </p:nvSpPr>
        <p:spPr/>
        <p:txBody>
          <a:bodyPr/>
          <a:lstStyle/>
          <a:p>
            <a:fld id="{583CCBA3-6487-453E-98AD-799C46E91305}" type="slidenum">
              <a:rPr lang="en-US" smtClean="0"/>
              <a:t>3</a:t>
            </a:fld>
            <a:endParaRPr lang="en-US"/>
          </a:p>
        </p:txBody>
      </p:sp>
    </p:spTree>
    <p:extLst>
      <p:ext uri="{BB962C8B-B14F-4D97-AF65-F5344CB8AC3E}">
        <p14:creationId xmlns:p14="http://schemas.microsoft.com/office/powerpoint/2010/main" val="2396133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522322"/>
            <a:ext cx="121919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Constructed Travel</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41" y="0"/>
            <a:ext cx="1415443" cy="1624035"/>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146206-84EF-4CD2-BEBE-C716950D3FA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p:cNvSpPr/>
          <p:nvPr/>
        </p:nvSpPr>
        <p:spPr>
          <a:xfrm>
            <a:off x="4282036" y="1676736"/>
            <a:ext cx="7044055" cy="4673074"/>
          </a:xfrm>
          <a:prstGeom prst="rect">
            <a:avLst/>
          </a:prstGeom>
          <a:solidFill>
            <a:schemeClr val="tx2">
              <a:lumMod val="10000"/>
              <a:lumOff val="90000"/>
            </a:schemeClr>
          </a:solidFill>
          <a:ln w="28575">
            <a:solidFill>
              <a:schemeClr val="tx1"/>
            </a:solidFill>
          </a:ln>
          <a:effectLst>
            <a:outerShdw blurRad="50800" dist="38100" dir="5400000" algn="t" rotWithShape="0">
              <a:prstClr val="black">
                <a:alpha val="40000"/>
              </a:prstClr>
            </a:outerShdw>
          </a:effectLst>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 JTR allows the traveler to use their selected transportation mode, but it also directs the AO to limit their transportation reimbursement if their choice is more expensive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This is known as Constructed Travel; lets the AO compare the true costs of the same trip using different transportation modes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Constructed Travel Worksheet (CTW) dated April 2024 should be utilized, all others are obsolete</a:t>
            </a:r>
            <a:r>
              <a:rPr lang="en-US" sz="2000" kern="0" dirty="0">
                <a:solidFill>
                  <a:srgbClr val="000000"/>
                </a:solidFill>
                <a:latin typeface="Times New Roman" panose="02020603050405020304" pitchFamily="18" charset="0"/>
                <a:cs typeface="Times New Roman" panose="02020603050405020304" pitchFamily="18" charset="0"/>
              </a:rPr>
              <a:t> </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1600" b="0" i="1" u="none" strike="noStrike" kern="0" cap="none" spc="0" normalizeH="0" baseline="0" noProof="0" dirty="0">
                <a:ln>
                  <a:noFill/>
                </a:ln>
                <a:solidFill>
                  <a:schemeClr val="tx2">
                    <a:lumMod val="90000"/>
                    <a:lumOff val="10000"/>
                  </a:schemeClr>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https://www.defensetravel.dod.mil/CnstTvl/</a:t>
            </a:r>
            <a:r>
              <a:rPr kumimoji="0" lang="en-US" sz="1600" b="0" i="1" u="none" strike="noStrike" kern="0" cap="none" spc="0" normalizeH="0" baseline="0" noProof="0" dirty="0">
                <a:ln>
                  <a:noFill/>
                </a:ln>
                <a:solidFill>
                  <a:schemeClr val="tx2">
                    <a:lumMod val="90000"/>
                    <a:lumOff val="10000"/>
                  </a:schemeClr>
                </a:solidFill>
                <a:effectLst/>
                <a:uLnTx/>
                <a:uFillTx/>
                <a:latin typeface="Times New Roman" panose="02020603050405020304" pitchFamily="18" charset="0"/>
                <a:ea typeface="+mn-ea"/>
                <a:cs typeface="Times New Roman" panose="02020603050405020304" pitchFamily="18" charset="0"/>
              </a:rPr>
              <a:t> </a:t>
            </a:r>
          </a:p>
          <a:p>
            <a:pPr marL="342900" marR="0" lvl="0" indent="-342900" algn="l" defTabSz="457200" rtl="0" eaLnBrk="0" fontAlgn="base" latinLnBrk="0" hangingPunct="0">
              <a:lnSpc>
                <a:spcPct val="100000"/>
              </a:lnSpc>
              <a:spcBef>
                <a:spcPts val="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en-US" sz="1000" b="0" i="1" u="none" strike="noStrike" kern="0" cap="none" spc="0" normalizeH="0" baseline="0" noProof="0" dirty="0">
              <a:ln>
                <a:noFill/>
              </a:ln>
              <a:solidFill>
                <a:schemeClr val="tx2">
                  <a:lumMod val="90000"/>
                  <a:lumOff val="10000"/>
                </a:schemeClr>
              </a:solidFill>
              <a:effectLst/>
              <a:uLnTx/>
              <a:uFillTx/>
              <a:latin typeface="Times New Roman" panose="02020603050405020304" pitchFamily="18" charset="0"/>
              <a:ea typeface="+mn-ea"/>
              <a:cs typeface="Times New Roman" panose="02020603050405020304" pitchFamily="18" charset="0"/>
            </a:endParaRPr>
          </a:p>
          <a:p>
            <a:pPr marL="708660" marR="0" lvl="0" indent="-342900" algn="l" defTabSz="457200" rtl="0" eaLnBrk="0" fontAlgn="base" latinLnBrk="0" hangingPunct="0">
              <a:lnSpc>
                <a:spcPct val="100000"/>
              </a:lnSpc>
              <a:spcBef>
                <a:spcPts val="8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en-US" sz="20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Do NOT use a saved version of the CTW</a:t>
            </a:r>
          </a:p>
          <a:p>
            <a:pPr marL="1200150" marR="0" lvl="2" indent="-285750" algn="l" defTabSz="457200" rtl="0" eaLnBrk="0" fontAlgn="base" latinLnBrk="0" hangingPunct="0">
              <a:lnSpc>
                <a:spcPct val="100000"/>
              </a:lnSpc>
              <a:spcBef>
                <a:spcPts val="8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1141413" marR="0" lvl="2" indent="-341313" algn="l" defTabSz="457200" rtl="0" eaLnBrk="0" fontAlgn="base" latinLnBrk="0" hangingPunct="0">
              <a:lnSpc>
                <a:spcPct val="100000"/>
              </a:lnSpc>
              <a:spcBef>
                <a:spcPts val="6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7B457ACA-1227-98BF-9E46-D78DA652E0CD}"/>
              </a:ext>
            </a:extLst>
          </p:cNvPr>
          <p:cNvPicPr>
            <a:picLocks noChangeAspect="1"/>
          </p:cNvPicPr>
          <p:nvPr/>
        </p:nvPicPr>
        <p:blipFill>
          <a:blip r:embed="rId6"/>
          <a:stretch>
            <a:fillRect/>
          </a:stretch>
        </p:blipFill>
        <p:spPr>
          <a:xfrm>
            <a:off x="139441" y="1616030"/>
            <a:ext cx="3903344" cy="50271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70596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491842"/>
            <a:ext cx="121919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Constructed Travel Worksheet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06" y="0"/>
            <a:ext cx="1415443" cy="1624035"/>
          </a:xfrm>
          <a:prstGeom prst="rect">
            <a:avLst/>
          </a:prstGeom>
        </p:spPr>
      </p:pic>
      <p:sp>
        <p:nvSpPr>
          <p:cNvPr id="2" name="Rectangle 1"/>
          <p:cNvSpPr/>
          <p:nvPr/>
        </p:nvSpPr>
        <p:spPr>
          <a:xfrm>
            <a:off x="828527" y="1624035"/>
            <a:ext cx="10946674" cy="61760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When Constructed Travel applies, here’s what happens</a:t>
            </a:r>
            <a:r>
              <a:rPr kumimoji="0" lang="en-US" sz="28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85725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 traveler creates their DTS authorization to show the total costs of the trip for their </a:t>
            </a:r>
            <a:r>
              <a:rPr kumimoji="0" lang="en-US" sz="20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selected</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transportation mode. </a:t>
            </a:r>
          </a:p>
          <a:p>
            <a:pPr marL="857250" marR="0" lvl="1"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85725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 traveler completes a Constructed Travel Worksheet (CTW) to show the estimated cost (a.k.a., the constructed cost) of the </a:t>
            </a:r>
            <a:r>
              <a:rPr kumimoji="0" lang="en-US" sz="20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directed</a:t>
            </a: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transportation mode and attaches it to the DTS document.  The traveler may also include cost avoidances and additional considerations on the CTW.</a:t>
            </a:r>
          </a:p>
          <a:p>
            <a:pPr marL="857250" marR="0" lvl="1"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857250"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The AO considers the information in both the authorization and the CTW and decides how to authorize the trip: </a:t>
            </a:r>
          </a:p>
          <a:p>
            <a:pPr marL="800100" marR="0" lvl="2" algn="l" defTabSz="914400" rtl="0" eaLnBrk="1" fontAlgn="auto" latinLnBrk="0" hangingPunct="1">
              <a:lnSpc>
                <a:spcPct val="100000"/>
              </a:lnSpc>
              <a:spcBef>
                <a:spcPts val="0"/>
              </a:spcBef>
              <a:spcAft>
                <a:spcPts val="0"/>
              </a:spcAft>
              <a:buClrTx/>
              <a:buSzTx/>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To allow full reimbursement for the selected transportation mode. </a:t>
            </a:r>
          </a:p>
          <a:p>
            <a:pPr marL="800100" marR="0" lvl="2" algn="l" defTabSz="914400" rtl="0" eaLnBrk="1" fontAlgn="auto" latinLnBrk="0" hangingPunct="1">
              <a:lnSpc>
                <a:spcPct val="100000"/>
              </a:lnSpc>
              <a:spcBef>
                <a:spcPts val="0"/>
              </a:spcBef>
              <a:spcAft>
                <a:spcPts val="0"/>
              </a:spcAft>
              <a:buClrTx/>
              <a:buSzTx/>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OR</a:t>
            </a:r>
          </a:p>
          <a:p>
            <a:pPr marL="800100" marR="0" lvl="2" algn="l" defTabSz="914400" rtl="0" eaLnBrk="1" fontAlgn="auto" latinLnBrk="0" hangingPunct="1">
              <a:lnSpc>
                <a:spcPct val="100000"/>
              </a:lnSpc>
              <a:spcBef>
                <a:spcPts val="0"/>
              </a:spcBef>
              <a:spcAft>
                <a:spcPts val="0"/>
              </a:spcAft>
              <a:buClrTx/>
              <a:buSzTx/>
              <a:tabLst/>
              <a:defRPr/>
            </a:pPr>
            <a:r>
              <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To allow the traveler to use their selected transportation mode but limit the traveler’s 	transportation reimbursement to the constructed cost of the directed transportation mode.</a:t>
            </a:r>
          </a:p>
          <a:p>
            <a:pPr marL="457200" marR="0" lvl="1" indent="0" algn="l" defTabSz="457200" rtl="0" eaLnBrk="0" fontAlgn="base" latinLnBrk="0" hangingPunct="0">
              <a:lnSpc>
                <a:spcPct val="100000"/>
              </a:lnSpc>
              <a:spcBef>
                <a:spcPts val="800"/>
              </a:spcBef>
              <a:spcAft>
                <a:spcPct val="0"/>
              </a:spcAft>
              <a:buClr>
                <a:srgbClr val="000000"/>
              </a:buClr>
              <a:buSzPct val="10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1200150" marR="0" lvl="2" indent="-285750" algn="l" defTabSz="457200" rtl="0" eaLnBrk="0" fontAlgn="base" latinLnBrk="0" hangingPunct="0">
              <a:lnSpc>
                <a:spcPct val="100000"/>
              </a:lnSpc>
              <a:spcBef>
                <a:spcPts val="8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1141413" marR="0" lvl="2" indent="-341313" algn="l" defTabSz="457200" rtl="0" eaLnBrk="0" fontAlgn="base" latinLnBrk="0" hangingPunct="0">
              <a:lnSpc>
                <a:spcPct val="100000"/>
              </a:lnSpc>
              <a:spcBef>
                <a:spcPts val="600"/>
              </a:spcBef>
              <a:spcAft>
                <a:spcPct val="0"/>
              </a:spcAft>
              <a:buClr>
                <a:srgbClr val="000000"/>
              </a:buClr>
              <a:buSzPct val="100000"/>
              <a:buFont typeface="Wingdings" panose="05000000000000000000" pitchFamily="2" charset="2"/>
              <a:buChar char="Ø"/>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Slide Number Placeholder 6">
            <a:extLst>
              <a:ext uri="{FF2B5EF4-FFF2-40B4-BE49-F238E27FC236}">
                <a16:creationId xmlns:a16="http://schemas.microsoft.com/office/drawing/2014/main" id="{A68D081A-5BCE-72F0-6339-3ADF9C674A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CCBA3-6487-453E-98AD-799C46E9130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586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lose up of map">
            <a:extLst>
              <a:ext uri="{FF2B5EF4-FFF2-40B4-BE49-F238E27FC236}">
                <a16:creationId xmlns:a16="http://schemas.microsoft.com/office/drawing/2014/main" id="{CD2AED76-B822-B408-3B6E-A72D0EFAAC0F}"/>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 y="-685801"/>
            <a:ext cx="12191999" cy="8229599"/>
          </a:xfrm>
          <a:prstGeom prst="rect">
            <a:avLst/>
          </a:prstGeom>
        </p:spPr>
      </p:pic>
      <p:pic>
        <p:nvPicPr>
          <p:cNvPr id="3" name="Picture 2"/>
          <p:cNvPicPr>
            <a:picLocks noChangeAspect="1"/>
          </p:cNvPicPr>
          <p:nvPr/>
        </p:nvPicPr>
        <p:blipFill>
          <a:blip r:embed="rId4"/>
          <a:stretch>
            <a:fillRect/>
          </a:stretch>
        </p:blipFill>
        <p:spPr>
          <a:xfrm>
            <a:off x="0" y="280977"/>
            <a:ext cx="12192000" cy="1064197"/>
          </a:xfrm>
          <a:prstGeom prst="rect">
            <a:avLst/>
          </a:prstGeom>
        </p:spPr>
      </p:pic>
      <p:sp>
        <p:nvSpPr>
          <p:cNvPr id="6" name="TextBox 5"/>
          <p:cNvSpPr txBox="1"/>
          <p:nvPr/>
        </p:nvSpPr>
        <p:spPr>
          <a:xfrm>
            <a:off x="0" y="476602"/>
            <a:ext cx="121919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Constructed Travel Worksheet</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506" y="1057"/>
            <a:ext cx="1415443" cy="1624035"/>
          </a:xfrm>
          <a:prstGeom prst="rect">
            <a:avLst/>
          </a:prstGeom>
        </p:spPr>
      </p:pic>
      <p:sp>
        <p:nvSpPr>
          <p:cNvPr id="2" name="Rectangle 1"/>
          <p:cNvSpPr/>
          <p:nvPr/>
        </p:nvSpPr>
        <p:spPr>
          <a:xfrm>
            <a:off x="1011382" y="1511182"/>
            <a:ext cx="9670473" cy="4580741"/>
          </a:xfrm>
          <a:prstGeom prst="rect">
            <a:avLst/>
          </a:prstGeom>
        </p:spPr>
        <p:txBody>
          <a:bodyPr wrap="square" lIns="91440" tIns="45720" rIns="91440" bIns="45720" anchor="t">
            <a:spAutoFit/>
          </a:bodyPr>
          <a:lstStyle/>
          <a:p>
            <a:pPr marL="457200" marR="0" lvl="1" indent="0" algn="l" defTabSz="457200" rtl="0" eaLnBrk="0" fontAlgn="base" latinLnBrk="0" hangingPunct="0">
              <a:lnSpc>
                <a:spcPct val="100000"/>
              </a:lnSpc>
              <a:spcBef>
                <a:spcPts val="800"/>
              </a:spcBef>
              <a:spcAft>
                <a:spcPct val="0"/>
              </a:spcAft>
              <a:buClr>
                <a:srgbClr val="000000"/>
              </a:buClr>
              <a:buSzPct val="10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en-US" sz="2500" b="0" i="0" u="none" strike="noStrike" kern="0" cap="none" spc="0" normalizeH="0" baseline="0" noProof="0" dirty="0">
                <a:ln>
                  <a:noFill/>
                </a:ln>
                <a:solidFill>
                  <a:srgbClr val="000000"/>
                </a:solidFill>
                <a:effectLst/>
                <a:uLnTx/>
                <a:uFillTx/>
                <a:latin typeface="Times New Roman"/>
                <a:cs typeface="Times New Roman"/>
              </a:rPr>
              <a:t>Scenario: </a:t>
            </a:r>
          </a:p>
          <a:p>
            <a:pPr marL="457200" marR="0" lvl="1" indent="0" algn="l" defTabSz="457200" rtl="0" eaLnBrk="0" fontAlgn="base" latinLnBrk="0" hangingPunct="0">
              <a:lnSpc>
                <a:spcPct val="100000"/>
              </a:lnSpc>
              <a:spcBef>
                <a:spcPts val="800"/>
              </a:spcBef>
              <a:spcAft>
                <a:spcPct val="0"/>
              </a:spcAft>
              <a:buClr>
                <a:srgbClr val="000000"/>
              </a:buClr>
              <a:buSzPct val="10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en-US" sz="2500" b="1" i="0" u="none" strike="noStrike" kern="0" cap="none" spc="0" normalizeH="0" baseline="0" noProof="0" dirty="0">
                <a:ln>
                  <a:noFill/>
                </a:ln>
                <a:solidFill>
                  <a:srgbClr val="FF0000"/>
                </a:solidFill>
                <a:effectLst/>
                <a:uLnTx/>
                <a:uFillTx/>
                <a:latin typeface="Times New Roman"/>
                <a:cs typeface="Times New Roman"/>
              </a:rPr>
              <a:t>EXAMPLE ONLY</a:t>
            </a:r>
            <a:r>
              <a:rPr kumimoji="0" lang="en-US" sz="2500" b="0" i="0" u="none" strike="noStrike" kern="0" cap="none" spc="0" normalizeH="0" baseline="0" noProof="0" dirty="0">
                <a:ln>
                  <a:noFill/>
                </a:ln>
                <a:solidFill>
                  <a:srgbClr val="FF0000"/>
                </a:solidFill>
                <a:effectLst/>
                <a:uLnTx/>
                <a:uFillTx/>
                <a:latin typeface="Times New Roman"/>
                <a:cs typeface="Times New Roman"/>
              </a:rPr>
              <a:t> </a:t>
            </a:r>
            <a:r>
              <a:rPr kumimoji="0" lang="en-US" sz="2500" b="0" i="0" u="none" strike="noStrike" kern="0" cap="none" spc="0" normalizeH="0" baseline="0" noProof="0" dirty="0">
                <a:ln>
                  <a:noFill/>
                </a:ln>
                <a:solidFill>
                  <a:srgbClr val="000000"/>
                </a:solidFill>
                <a:effectLst/>
                <a:uLnTx/>
                <a:uFillTx/>
                <a:latin typeface="Times New Roman"/>
                <a:cs typeface="Times New Roman"/>
              </a:rPr>
              <a:t>- may not reflect current $ values for air, rental, etc.</a:t>
            </a:r>
            <a:endParaRPr lang="en-US" sz="2500" b="0" i="0" u="none" strike="noStrike" kern="0" cap="none" spc="0" normalizeH="0" baseline="0" noProof="0" dirty="0">
              <a:ln>
                <a:noFill/>
              </a:ln>
              <a:solidFill>
                <a:srgbClr val="000000"/>
              </a:solidFill>
              <a:effectLst/>
              <a:uLnTx/>
              <a:uFillTx/>
              <a:latin typeface="Times New Roman"/>
              <a:cs typeface="Times New Roman"/>
            </a:endParaRPr>
          </a:p>
          <a:p>
            <a:pPr marL="800100" marR="0" lvl="1" indent="-342900" algn="l" defTabSz="457200" rtl="0" eaLnBrk="0" fontAlgn="base" latinLnBrk="0" hangingPunct="0">
              <a:lnSpc>
                <a:spcPct val="100000"/>
              </a:lnSpc>
              <a:spcBef>
                <a:spcPts val="1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en-US" sz="2500" b="0" i="0" u="none" strike="noStrike" kern="0" cap="none" spc="0" normalizeH="0" baseline="0" noProof="0" dirty="0">
                <a:ln>
                  <a:noFill/>
                </a:ln>
                <a:solidFill>
                  <a:srgbClr val="000000"/>
                </a:solidFill>
                <a:effectLst/>
                <a:uLnTx/>
                <a:uFillTx/>
                <a:latin typeface="Times New Roman"/>
                <a:cs typeface="Times New Roman"/>
              </a:rPr>
              <a:t>Traveler is directed to Tampa, FL (33608) for 7-day TAD period (1 travel day down, 5 duty days, 1 day travel return)</a:t>
            </a:r>
            <a:endParaRPr lang="en-US" sz="2500" b="0" i="0" u="none" strike="noStrike" kern="0" cap="none" spc="0" normalizeH="0" baseline="0" noProof="0" dirty="0">
              <a:ln>
                <a:noFill/>
              </a:ln>
              <a:solidFill>
                <a:srgbClr val="000000"/>
              </a:solidFill>
              <a:effectLst/>
              <a:uLnTx/>
              <a:uFillTx/>
              <a:latin typeface="Times New Roman"/>
              <a:cs typeface="Times New Roman"/>
            </a:endParaRPr>
          </a:p>
          <a:p>
            <a:pPr marL="800100" marR="0" lvl="1" indent="-342900" algn="l" defTabSz="457200" rtl="0" eaLnBrk="0" fontAlgn="base" latinLnBrk="0" hangingPunct="0">
              <a:lnSpc>
                <a:spcPct val="100000"/>
              </a:lnSpc>
              <a:spcBef>
                <a:spcPts val="1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en-US" sz="2500" b="0" i="0" u="none" strike="noStrike" kern="0" cap="none" spc="0" normalizeH="0" baseline="0" noProof="0" dirty="0">
                <a:ln>
                  <a:noFill/>
                </a:ln>
                <a:solidFill>
                  <a:srgbClr val="000000"/>
                </a:solidFill>
                <a:effectLst/>
                <a:uLnTx/>
                <a:uFillTx/>
                <a:latin typeface="Times New Roman"/>
                <a:cs typeface="Times New Roman"/>
              </a:rPr>
              <a:t>Traveler resides in Stafford, VA (22556)</a:t>
            </a:r>
            <a:endParaRPr lang="en-US" sz="2500" b="0" i="0" u="none" strike="noStrike" kern="0" cap="none" spc="0" normalizeH="0" baseline="0" noProof="0" dirty="0">
              <a:ln>
                <a:noFill/>
              </a:ln>
              <a:solidFill>
                <a:srgbClr val="000000"/>
              </a:solidFill>
              <a:effectLst/>
              <a:uLnTx/>
              <a:uFillTx/>
              <a:latin typeface="Times New Roman"/>
              <a:cs typeface="Times New Roman"/>
            </a:endParaRPr>
          </a:p>
          <a:p>
            <a:pPr marL="800100" marR="0" lvl="1" indent="-342900" algn="l" defTabSz="457200" rtl="0" eaLnBrk="0" fontAlgn="base" latinLnBrk="0" hangingPunct="0">
              <a:lnSpc>
                <a:spcPct val="100000"/>
              </a:lnSpc>
              <a:spcBef>
                <a:spcPts val="1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en-US" sz="2500" b="0" i="0" u="none" strike="noStrike" kern="0" cap="none" spc="0" normalizeH="0" baseline="0" noProof="0" dirty="0">
                <a:ln>
                  <a:noFill/>
                </a:ln>
                <a:solidFill>
                  <a:srgbClr val="000000"/>
                </a:solidFill>
                <a:effectLst/>
                <a:uLnTx/>
                <a:uFillTx/>
                <a:latin typeface="Times New Roman"/>
                <a:cs typeface="Times New Roman"/>
              </a:rPr>
              <a:t>Traveler is directed to use standard (preferred) mode (Air) but requests to drive a POV</a:t>
            </a:r>
            <a:endParaRPr lang="en-US" sz="2500" b="0" i="0" u="none" strike="noStrike" kern="0" cap="none" spc="0" normalizeH="0" baseline="0" noProof="0" dirty="0">
              <a:ln>
                <a:noFill/>
              </a:ln>
              <a:solidFill>
                <a:srgbClr val="000000"/>
              </a:solidFill>
              <a:effectLst/>
              <a:uLnTx/>
              <a:uFillTx/>
              <a:latin typeface="Times New Roman"/>
              <a:cs typeface="Times New Roman"/>
            </a:endParaRPr>
          </a:p>
          <a:p>
            <a:pPr marL="800100" marR="0" lvl="1" indent="-342900" algn="l" defTabSz="457200" rtl="0" eaLnBrk="0" fontAlgn="base" latinLnBrk="0" hangingPunct="0">
              <a:lnSpc>
                <a:spcPct val="100000"/>
              </a:lnSpc>
              <a:spcBef>
                <a:spcPts val="1800"/>
              </a:spcBef>
              <a:spcAft>
                <a:spcPct val="0"/>
              </a:spcAft>
              <a:buClr>
                <a:srgbClr val="000000"/>
              </a:buClr>
              <a:buSzPct val="100000"/>
              <a:buFont typeface="Wingdings" panose="05000000000000000000" pitchFamily="2" charset="2"/>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en-US" sz="2500" b="0" i="0" u="none" strike="noStrike" kern="0" cap="none" spc="0" normalizeH="0" baseline="0" noProof="0" dirty="0">
                <a:ln>
                  <a:noFill/>
                </a:ln>
                <a:solidFill>
                  <a:srgbClr val="000000"/>
                </a:solidFill>
                <a:effectLst/>
                <a:uLnTx/>
                <a:uFillTx/>
                <a:latin typeface="Times New Roman"/>
                <a:cs typeface="Times New Roman"/>
              </a:rPr>
              <a:t>No additional travelers are making the trip</a:t>
            </a:r>
            <a:endParaRPr kumimoji="0" lang="en-US" sz="1600" b="0" i="0" u="none" strike="noStrike" kern="0" cap="none" spc="0" normalizeH="0" baseline="0" noProof="0" dirty="0">
              <a:ln>
                <a:noFill/>
              </a:ln>
              <a:solidFill>
                <a:srgbClr val="000000"/>
              </a:solidFill>
              <a:effectLst/>
              <a:uLnTx/>
              <a:uFillTx/>
              <a:latin typeface="Times New Roman"/>
              <a:cs typeface="Times New Roman"/>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146206-84EF-4CD2-BEBE-C716950D3FA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888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476602"/>
            <a:ext cx="121919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Constructed Travel Worksheet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06" y="1057"/>
            <a:ext cx="1415443" cy="1624035"/>
          </a:xfrm>
          <a:prstGeom prst="rect">
            <a:avLst/>
          </a:prstGeom>
        </p:spPr>
      </p:pic>
      <p:sp>
        <p:nvSpPr>
          <p:cNvPr id="2" name="Rectangle 1"/>
          <p:cNvSpPr/>
          <p:nvPr/>
        </p:nvSpPr>
        <p:spPr>
          <a:xfrm>
            <a:off x="1456318" y="1820717"/>
            <a:ext cx="9541882" cy="5175776"/>
          </a:xfrm>
          <a:prstGeom prst="rect">
            <a:avLst/>
          </a:prstGeom>
        </p:spPr>
        <p:txBody>
          <a:bodyPr wrap="square" lIns="91440" tIns="45720" rIns="91440" bIns="45720" anchor="t">
            <a:spAutoFit/>
          </a:bodyPr>
          <a:lstStyle/>
          <a:p>
            <a:pPr marL="457200" marR="0" lvl="1" indent="0" algn="l" defTabSz="457200" rtl="0" eaLnBrk="0" fontAlgn="base" latinLnBrk="0" hangingPunct="0">
              <a:lnSpc>
                <a:spcPct val="100000"/>
              </a:lnSpc>
              <a:spcBef>
                <a:spcPts val="800"/>
              </a:spcBef>
              <a:spcAft>
                <a:spcPct val="0"/>
              </a:spcAft>
              <a:buClr>
                <a:srgbClr val="000000"/>
              </a:buClr>
              <a:buSzPct val="10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lang="en-US" sz="2800" b="1" i="0" u="none" strike="noStrike" kern="0" cap="none" spc="0" normalizeH="0" baseline="0" noProof="0" dirty="0">
              <a:ln>
                <a:noFill/>
              </a:ln>
              <a:solidFill>
                <a:srgbClr val="000000"/>
              </a:solidFill>
              <a:effectLst/>
              <a:uLnTx/>
              <a:uFillTx/>
              <a:latin typeface="Times New Roman"/>
              <a:cs typeface="Times New Roman"/>
            </a:endParaRPr>
          </a:p>
          <a:p>
            <a:pPr marL="800100" marR="0" lvl="1" indent="-342900" algn="l" defTabSz="457200" rtl="0" eaLnBrk="0" fontAlgn="base" latinLnBrk="0" hangingPunct="0">
              <a:lnSpc>
                <a:spcPct val="100000"/>
              </a:lnSpc>
              <a:spcBef>
                <a:spcPts val="2400"/>
              </a:spcBef>
              <a:spcAft>
                <a:spcPct val="0"/>
              </a:spcAft>
              <a:buClr>
                <a:srgbClr val="000000"/>
              </a:buClr>
              <a:buSzPct val="100000"/>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en-US" sz="2400" b="1" i="0" u="none" strike="noStrike" kern="0" cap="none" spc="0" normalizeH="0" baseline="0" noProof="0" dirty="0">
                <a:ln>
                  <a:noFill/>
                </a:ln>
                <a:solidFill>
                  <a:srgbClr val="000000"/>
                </a:solidFill>
                <a:effectLst/>
                <a:uLnTx/>
                <a:uFillTx/>
                <a:latin typeface="Times New Roman"/>
                <a:cs typeface="Times New Roman"/>
              </a:rPr>
              <a:t>MCBO 7220.1D para 4.g </a:t>
            </a:r>
            <a:r>
              <a:rPr kumimoji="0" lang="en-US" sz="2400" b="0" i="0" u="none" strike="noStrike" kern="0" cap="none" spc="0" normalizeH="0" baseline="0" noProof="0" dirty="0">
                <a:ln>
                  <a:noFill/>
                </a:ln>
                <a:solidFill>
                  <a:srgbClr val="000000"/>
                </a:solidFill>
                <a:effectLst/>
                <a:uLnTx/>
                <a:uFillTx/>
                <a:latin typeface="Times New Roman"/>
                <a:cs typeface="Times New Roman"/>
              </a:rPr>
              <a:t>directs IAD &amp; DCA as the servicing terminal for MCBQ</a:t>
            </a:r>
            <a:endParaRPr lang="en-US" sz="2400" b="0" i="0" u="none" strike="noStrike" kern="0" cap="none" spc="0" normalizeH="0" baseline="0" noProof="0" dirty="0">
              <a:ln>
                <a:noFill/>
              </a:ln>
              <a:solidFill>
                <a:srgbClr val="000000"/>
              </a:solidFill>
              <a:effectLst/>
              <a:uLnTx/>
              <a:uFillTx/>
              <a:latin typeface="Times New Roman"/>
              <a:cs typeface="Times New Roman"/>
            </a:endParaRPr>
          </a:p>
          <a:p>
            <a:pPr marL="800100" marR="0" lvl="1" indent="-342900" algn="l" defTabSz="457200" rtl="0" eaLnBrk="0" fontAlgn="base" latinLnBrk="0" hangingPunct="0">
              <a:lnSpc>
                <a:spcPct val="100000"/>
              </a:lnSpc>
              <a:spcBef>
                <a:spcPts val="2400"/>
              </a:spcBef>
              <a:spcAft>
                <a:spcPct val="0"/>
              </a:spcAft>
              <a:buClr>
                <a:srgbClr val="000000"/>
              </a:buClr>
              <a:buSzPct val="100000"/>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en-US" sz="2400" b="0" i="0" u="none" strike="noStrike" kern="0" cap="none" spc="0" normalizeH="0" baseline="0" noProof="0" dirty="0">
                <a:ln>
                  <a:noFill/>
                </a:ln>
                <a:solidFill>
                  <a:srgbClr val="000000"/>
                </a:solidFill>
                <a:effectLst/>
                <a:uLnTx/>
                <a:uFillTx/>
                <a:latin typeface="Times New Roman"/>
                <a:cs typeface="Times New Roman"/>
              </a:rPr>
              <a:t>Richmond (RIC) may be considered when equal to or less than Dulles (IAD) and </a:t>
            </a:r>
            <a:r>
              <a:rPr lang="en-US" sz="2400" kern="0" dirty="0">
                <a:solidFill>
                  <a:srgbClr val="000000"/>
                </a:solidFill>
                <a:latin typeface="Times New Roman"/>
                <a:cs typeface="Times New Roman"/>
              </a:rPr>
              <a:t>Reagan National</a:t>
            </a:r>
            <a:r>
              <a:rPr kumimoji="0" lang="en-US" sz="2400" b="0" i="0" u="none" strike="noStrike" kern="0" cap="none" spc="0" normalizeH="0" baseline="0" noProof="0" dirty="0">
                <a:ln>
                  <a:noFill/>
                </a:ln>
                <a:solidFill>
                  <a:srgbClr val="000000"/>
                </a:solidFill>
                <a:effectLst/>
                <a:uLnTx/>
                <a:uFillTx/>
                <a:latin typeface="Times New Roman"/>
                <a:cs typeface="Times New Roman"/>
              </a:rPr>
              <a:t> (DCA)</a:t>
            </a:r>
            <a:endParaRPr lang="en-US" sz="2400" b="0" i="0" u="none" strike="noStrike" kern="0" cap="none" spc="0" normalizeH="0" baseline="0" noProof="0" dirty="0">
              <a:ln>
                <a:noFill/>
              </a:ln>
              <a:solidFill>
                <a:srgbClr val="000000"/>
              </a:solidFill>
              <a:effectLst/>
              <a:uLnTx/>
              <a:uFillTx/>
              <a:latin typeface="Times New Roman"/>
              <a:cs typeface="Times New Roman"/>
            </a:endParaRPr>
          </a:p>
          <a:p>
            <a:pPr marL="800100" marR="0" lvl="1" indent="-342900" algn="l" defTabSz="457200" rtl="0" eaLnBrk="0" fontAlgn="base" latinLnBrk="0" hangingPunct="0">
              <a:lnSpc>
                <a:spcPct val="100000"/>
              </a:lnSpc>
              <a:spcBef>
                <a:spcPts val="2400"/>
              </a:spcBef>
              <a:spcAft>
                <a:spcPct val="0"/>
              </a:spcAft>
              <a:buClr>
                <a:srgbClr val="000000"/>
              </a:buClr>
              <a:buSzPct val="100000"/>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en-US" sz="2400" b="0" i="0" u="none" strike="noStrike" kern="0" cap="none" spc="0" normalizeH="0" baseline="0" noProof="0" dirty="0">
                <a:ln>
                  <a:noFill/>
                </a:ln>
                <a:solidFill>
                  <a:srgbClr val="000000"/>
                </a:solidFill>
                <a:effectLst/>
                <a:uLnTx/>
                <a:uFillTx/>
                <a:latin typeface="Times New Roman"/>
                <a:cs typeface="Times New Roman"/>
              </a:rPr>
              <a:t>GSA City Pair search contains all contract routes, the cheapest route is considered the servicing terminal </a:t>
            </a:r>
            <a:r>
              <a:rPr kumimoji="0" lang="en-US" sz="2400" b="0" i="0" u="none" strike="noStrike" kern="1200" cap="none" spc="0" normalizeH="0" baseline="0" noProof="0" dirty="0">
                <a:ln>
                  <a:noFill/>
                </a:ln>
                <a:solidFill>
                  <a:prstClr val="black"/>
                </a:solidFill>
                <a:effectLst/>
                <a:uLnTx/>
                <a:uFillTx/>
                <a:latin typeface="Times New Roman"/>
                <a:cs typeface="Times New Roman"/>
                <a:hlinkClick r:id="rId5">
                  <a:extLst>
                    <a:ext uri="{A12FA001-AC4F-418D-AE19-62706E023703}">
                      <ahyp:hlinkClr xmlns:ahyp="http://schemas.microsoft.com/office/drawing/2018/hyperlinkcolor" val="tx"/>
                    </a:ext>
                  </a:extLst>
                </a:hlinkClick>
              </a:rPr>
              <a:t>City Pair Program (CPP) | GSA</a:t>
            </a:r>
            <a:endParaRPr kumimoji="0" lang="en-US" sz="2400" b="0" i="0" u="none" strike="noStrike" kern="1200" cap="none" spc="0" normalizeH="0" baseline="0" noProof="0" dirty="0">
              <a:ln>
                <a:noFill/>
              </a:ln>
              <a:solidFill>
                <a:prstClr val="black"/>
              </a:solidFill>
              <a:effectLst/>
              <a:uLnTx/>
              <a:uFillTx/>
              <a:latin typeface="Times New Roman"/>
              <a:cs typeface="Times New Roman"/>
            </a:endParaRPr>
          </a:p>
          <a:p>
            <a:pPr marL="800100" marR="0" lvl="1" indent="-342900" algn="l" defTabSz="457200" rtl="0" eaLnBrk="0" fontAlgn="base" latinLnBrk="0" hangingPunct="0">
              <a:lnSpc>
                <a:spcPct val="100000"/>
              </a:lnSpc>
              <a:spcBef>
                <a:spcPts val="2400"/>
              </a:spcBef>
              <a:spcAft>
                <a:spcPct val="0"/>
              </a:spcAft>
              <a:buClr>
                <a:srgbClr val="000000"/>
              </a:buClr>
              <a:buSzPct val="100000"/>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en-US" sz="2400" b="0" i="0" u="none" strike="noStrike" kern="0" cap="none" spc="0" normalizeH="0" baseline="0" noProof="0" dirty="0">
                <a:ln>
                  <a:noFill/>
                </a:ln>
                <a:solidFill>
                  <a:srgbClr val="000000"/>
                </a:solidFill>
                <a:effectLst/>
                <a:uLnTx/>
                <a:uFillTx/>
                <a:latin typeface="Times New Roman"/>
                <a:cs typeface="Times New Roman"/>
              </a:rPr>
              <a:t>Traveler will need to gather additional information</a:t>
            </a:r>
            <a:endParaRPr lang="en-US" sz="2400" b="0" i="0" u="none" strike="noStrike" kern="0" cap="none" spc="0" normalizeH="0" baseline="0" noProof="0" dirty="0">
              <a:ln>
                <a:noFill/>
              </a:ln>
              <a:solidFill>
                <a:srgbClr val="000000"/>
              </a:solidFill>
              <a:effectLst/>
              <a:uLnTx/>
              <a:uFillTx/>
              <a:latin typeface="Times New Roman"/>
              <a:cs typeface="Times New Roman"/>
            </a:endParaRPr>
          </a:p>
          <a:p>
            <a:pPr marL="800100" marR="0" lvl="1" indent="-342900" algn="l" defTabSz="457200" rtl="0" eaLnBrk="0" fontAlgn="base" latinLnBrk="0" hangingPunct="0">
              <a:lnSpc>
                <a:spcPct val="100000"/>
              </a:lnSpc>
              <a:spcBef>
                <a:spcPts val="800"/>
              </a:spcBef>
              <a:spcAft>
                <a:spcPct val="0"/>
              </a:spcAft>
              <a:buClr>
                <a:srgbClr val="000000"/>
              </a:buClr>
              <a:buSzPct val="100000"/>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en-US" sz="25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457200" marR="0" lvl="1" indent="0" algn="l" defTabSz="457200" rtl="0" eaLnBrk="0" fontAlgn="base" latinLnBrk="0" hangingPunct="0">
              <a:lnSpc>
                <a:spcPct val="100000"/>
              </a:lnSpc>
              <a:spcBef>
                <a:spcPts val="800"/>
              </a:spcBef>
              <a:spcAft>
                <a:spcPct val="0"/>
              </a:spcAft>
              <a:buClr>
                <a:srgbClr val="000000"/>
              </a:buClr>
              <a:buSzPct val="10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endPar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146206-84EF-4CD2-BEBE-C716950D3FA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6153133-FD42-3B4F-699A-A8CF441903C8}"/>
              </a:ext>
            </a:extLst>
          </p:cNvPr>
          <p:cNvSpPr txBox="1"/>
          <p:nvPr/>
        </p:nvSpPr>
        <p:spPr>
          <a:xfrm>
            <a:off x="1193800" y="1577415"/>
            <a:ext cx="9105900" cy="584775"/>
          </a:xfrm>
          <a:prstGeom prst="rect">
            <a:avLst/>
          </a:prstGeom>
          <a:noFill/>
        </p:spPr>
        <p:txBody>
          <a:bodyPr wrap="square">
            <a:spAutoFit/>
          </a:bodyPr>
          <a:lstStyle/>
          <a:p>
            <a:pPr marL="457200" marR="0" lvl="1" indent="0" defTabSz="457200" rtl="0" eaLnBrk="0" fontAlgn="base" latinLnBrk="0" hangingPunct="0">
              <a:lnSpc>
                <a:spcPct val="100000"/>
              </a:lnSpc>
              <a:spcBef>
                <a:spcPts val="800"/>
              </a:spcBef>
              <a:spcAft>
                <a:spcPct val="0"/>
              </a:spcAft>
              <a:buClr>
                <a:srgbClr val="000000"/>
              </a:buClr>
              <a:buSzPct val="100000"/>
              <a:buFontTx/>
              <a:buNone/>
              <a:tabLst>
                <a:tab pos="569913" algn="l"/>
                <a:tab pos="1484313" algn="l"/>
                <a:tab pos="2398713" algn="l"/>
                <a:tab pos="3313113" algn="l"/>
                <a:tab pos="4227513" algn="l"/>
                <a:tab pos="5141913" algn="l"/>
                <a:tab pos="6056313" algn="l"/>
                <a:tab pos="6970713" algn="l"/>
                <a:tab pos="7885113" algn="l"/>
                <a:tab pos="8799513" algn="l"/>
                <a:tab pos="9713913" algn="l"/>
              </a:tabLst>
              <a:defRPr/>
            </a:pPr>
            <a:r>
              <a:rPr kumimoji="0" lang="en-US" sz="3200" b="1" i="0" u="none" strike="noStrike" kern="0" cap="none" spc="0" normalizeH="0" baseline="0" noProof="0" dirty="0">
                <a:ln>
                  <a:noFill/>
                </a:ln>
                <a:solidFill>
                  <a:srgbClr val="0000FF"/>
                </a:solidFill>
                <a:effectLst/>
                <a:uLnTx/>
                <a:uFillTx/>
                <a:latin typeface="Times New Roman"/>
                <a:cs typeface="Times New Roman"/>
              </a:rPr>
              <a:t>How do you determine the contract airport?</a:t>
            </a:r>
          </a:p>
        </p:txBody>
      </p:sp>
    </p:spTree>
    <p:extLst>
      <p:ext uri="{BB962C8B-B14F-4D97-AF65-F5344CB8AC3E}">
        <p14:creationId xmlns:p14="http://schemas.microsoft.com/office/powerpoint/2010/main" val="1606795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476602"/>
            <a:ext cx="121919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Constructed Travel Worksheet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06" y="1057"/>
            <a:ext cx="1415443" cy="1624035"/>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146206-84EF-4CD2-BEBE-C716950D3FA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3669498-03B6-4C0A-F1FF-AC9DD4311650}"/>
              </a:ext>
            </a:extLst>
          </p:cNvPr>
          <p:cNvPicPr>
            <a:picLocks noChangeAspect="1"/>
          </p:cNvPicPr>
          <p:nvPr/>
        </p:nvPicPr>
        <p:blipFill>
          <a:blip r:embed="rId5"/>
          <a:stretch>
            <a:fillRect/>
          </a:stretch>
        </p:blipFill>
        <p:spPr>
          <a:xfrm>
            <a:off x="838200" y="1625092"/>
            <a:ext cx="9644062" cy="5011176"/>
          </a:xfrm>
          <a:prstGeom prst="rect">
            <a:avLst/>
          </a:prstGeom>
        </p:spPr>
      </p:pic>
      <p:pic>
        <p:nvPicPr>
          <p:cNvPr id="2" name="Picture 1">
            <a:extLst>
              <a:ext uri="{FF2B5EF4-FFF2-40B4-BE49-F238E27FC236}">
                <a16:creationId xmlns:a16="http://schemas.microsoft.com/office/drawing/2014/main" id="{02516143-7306-1138-6D6D-9BEF0AD18D0E}"/>
              </a:ext>
            </a:extLst>
          </p:cNvPr>
          <p:cNvPicPr>
            <a:picLocks noChangeAspect="1"/>
          </p:cNvPicPr>
          <p:nvPr/>
        </p:nvPicPr>
        <p:blipFill>
          <a:blip r:embed="rId6"/>
          <a:stretch>
            <a:fillRect/>
          </a:stretch>
        </p:blipFill>
        <p:spPr>
          <a:xfrm>
            <a:off x="7615947" y="5186608"/>
            <a:ext cx="573074" cy="579170"/>
          </a:xfrm>
          <a:prstGeom prst="rect">
            <a:avLst/>
          </a:prstGeom>
        </p:spPr>
      </p:pic>
      <p:sp>
        <p:nvSpPr>
          <p:cNvPr id="8" name="TextBox 7">
            <a:extLst>
              <a:ext uri="{FF2B5EF4-FFF2-40B4-BE49-F238E27FC236}">
                <a16:creationId xmlns:a16="http://schemas.microsoft.com/office/drawing/2014/main" id="{32EADCE3-4624-5359-6C7A-22F663A1E6E1}"/>
              </a:ext>
            </a:extLst>
          </p:cNvPr>
          <p:cNvSpPr txBox="1"/>
          <p:nvPr/>
        </p:nvSpPr>
        <p:spPr>
          <a:xfrm>
            <a:off x="3822474" y="1539885"/>
            <a:ext cx="7721826" cy="646331"/>
          </a:xfrm>
          <a:prstGeom prst="rect">
            <a:avLst/>
          </a:prstGeom>
          <a:solidFill>
            <a:schemeClr val="accent4">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Calibri" panose="020F0502020204030204"/>
                <a:ea typeface="+mn-ea"/>
                <a:cs typeface="+mn-cs"/>
              </a:rPr>
              <a:t>https://www.gsa.gov/travel/plan-a-trip/transportation-airfare-rates-pov-rates-etc/airfare-rates-city-pair-program</a:t>
            </a:r>
          </a:p>
        </p:txBody>
      </p:sp>
      <p:pic>
        <p:nvPicPr>
          <p:cNvPr id="9" name="Picture 8">
            <a:extLst>
              <a:ext uri="{FF2B5EF4-FFF2-40B4-BE49-F238E27FC236}">
                <a16:creationId xmlns:a16="http://schemas.microsoft.com/office/drawing/2014/main" id="{B1DDA396-81C8-BE5B-2C8E-0C66B2F33269}"/>
              </a:ext>
            </a:extLst>
          </p:cNvPr>
          <p:cNvPicPr>
            <a:picLocks noChangeAspect="1"/>
          </p:cNvPicPr>
          <p:nvPr/>
        </p:nvPicPr>
        <p:blipFill>
          <a:blip r:embed="rId7"/>
          <a:stretch>
            <a:fillRect/>
          </a:stretch>
        </p:blipFill>
        <p:spPr>
          <a:xfrm rot="904444" flipH="1">
            <a:off x="3123992" y="1503331"/>
            <a:ext cx="641018" cy="579170"/>
          </a:xfrm>
          <a:prstGeom prst="rect">
            <a:avLst/>
          </a:prstGeom>
        </p:spPr>
      </p:pic>
      <p:sp>
        <p:nvSpPr>
          <p:cNvPr id="5" name="Rectangle 4">
            <a:extLst>
              <a:ext uri="{FF2B5EF4-FFF2-40B4-BE49-F238E27FC236}">
                <a16:creationId xmlns:a16="http://schemas.microsoft.com/office/drawing/2014/main" id="{7122ADDE-EDB6-9CC3-D365-75182074C4E5}"/>
              </a:ext>
            </a:extLst>
          </p:cNvPr>
          <p:cNvSpPr/>
          <p:nvPr/>
        </p:nvSpPr>
        <p:spPr>
          <a:xfrm>
            <a:off x="997527" y="2452254"/>
            <a:ext cx="1787237" cy="304800"/>
          </a:xfrm>
          <a:prstGeom prst="rect">
            <a:avLst/>
          </a:prstGeom>
          <a:noFill/>
          <a:ln w="28575">
            <a:solidFill>
              <a:srgbClr val="00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2261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0977"/>
            <a:ext cx="12192000" cy="1064197"/>
          </a:xfrm>
          <a:prstGeom prst="rect">
            <a:avLst/>
          </a:prstGeom>
        </p:spPr>
      </p:pic>
      <p:sp>
        <p:nvSpPr>
          <p:cNvPr id="6" name="TextBox 5"/>
          <p:cNvSpPr txBox="1"/>
          <p:nvPr/>
        </p:nvSpPr>
        <p:spPr>
          <a:xfrm>
            <a:off x="0" y="476602"/>
            <a:ext cx="121919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rPr>
              <a:t>Constructed Travel Worksheet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06" y="1057"/>
            <a:ext cx="1415443" cy="1624035"/>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146206-84EF-4CD2-BEBE-C716950D3FA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F6A5E51-91C6-EE74-6733-4A26B8AFF656}"/>
              </a:ext>
            </a:extLst>
          </p:cNvPr>
          <p:cNvPicPr>
            <a:picLocks noChangeAspect="1"/>
          </p:cNvPicPr>
          <p:nvPr/>
        </p:nvPicPr>
        <p:blipFill>
          <a:blip r:embed="rId5"/>
          <a:stretch>
            <a:fillRect/>
          </a:stretch>
        </p:blipFill>
        <p:spPr>
          <a:xfrm>
            <a:off x="838199" y="1806575"/>
            <a:ext cx="9701369" cy="4914900"/>
          </a:xfrm>
          <a:prstGeom prst="rect">
            <a:avLst/>
          </a:prstGeom>
        </p:spPr>
      </p:pic>
      <p:pic>
        <p:nvPicPr>
          <p:cNvPr id="2" name="Picture 1">
            <a:extLst>
              <a:ext uri="{FF2B5EF4-FFF2-40B4-BE49-F238E27FC236}">
                <a16:creationId xmlns:a16="http://schemas.microsoft.com/office/drawing/2014/main" id="{DA5F066D-7104-A803-BBE0-121D5D03E6C3}"/>
              </a:ext>
            </a:extLst>
          </p:cNvPr>
          <p:cNvPicPr>
            <a:picLocks noChangeAspect="1"/>
          </p:cNvPicPr>
          <p:nvPr/>
        </p:nvPicPr>
        <p:blipFill>
          <a:blip r:embed="rId6"/>
          <a:stretch>
            <a:fillRect/>
          </a:stretch>
        </p:blipFill>
        <p:spPr>
          <a:xfrm rot="2435633">
            <a:off x="7269963" y="5807547"/>
            <a:ext cx="573074" cy="579170"/>
          </a:xfrm>
          <a:prstGeom prst="rect">
            <a:avLst/>
          </a:prstGeom>
        </p:spPr>
      </p:pic>
      <p:pic>
        <p:nvPicPr>
          <p:cNvPr id="7" name="Picture 6">
            <a:extLst>
              <a:ext uri="{FF2B5EF4-FFF2-40B4-BE49-F238E27FC236}">
                <a16:creationId xmlns:a16="http://schemas.microsoft.com/office/drawing/2014/main" id="{D89E018F-0906-6860-5568-5F97FD9D34BB}"/>
              </a:ext>
            </a:extLst>
          </p:cNvPr>
          <p:cNvPicPr>
            <a:picLocks noChangeAspect="1"/>
          </p:cNvPicPr>
          <p:nvPr/>
        </p:nvPicPr>
        <p:blipFill>
          <a:blip r:embed="rId7"/>
          <a:stretch>
            <a:fillRect/>
          </a:stretch>
        </p:blipFill>
        <p:spPr>
          <a:xfrm>
            <a:off x="2742330" y="1542243"/>
            <a:ext cx="8821677" cy="774259"/>
          </a:xfrm>
          <a:prstGeom prst="rect">
            <a:avLst/>
          </a:prstGeom>
        </p:spPr>
      </p:pic>
    </p:spTree>
    <p:extLst>
      <p:ext uri="{BB962C8B-B14F-4D97-AF65-F5344CB8AC3E}">
        <p14:creationId xmlns:p14="http://schemas.microsoft.com/office/powerpoint/2010/main" val="205489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5b1e761-728c-41c7-922f-af95005c6c26" xsi:nil="true"/>
    <lcf76f155ced4ddcb4097134ff3c332f xmlns="52d0efc8-b1ba-46f3-9355-bc2ff6c593ca">
      <Terms xmlns="http://schemas.microsoft.com/office/infopath/2007/PartnerControls"/>
    </lcf76f155ced4ddcb4097134ff3c332f>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0E1E6D68CEB8914C913A7DFACA5BC23D" ma:contentTypeVersion="15" ma:contentTypeDescription="Create a new document." ma:contentTypeScope="" ma:versionID="7910ef023f38c61d0e02373475143b94">
  <xsd:schema xmlns:xsd="http://www.w3.org/2001/XMLSchema" xmlns:xs="http://www.w3.org/2001/XMLSchema" xmlns:p="http://schemas.microsoft.com/office/2006/metadata/properties" xmlns:ns1="http://schemas.microsoft.com/sharepoint/v3" xmlns:ns2="c28a0796-50ce-4cea-a3d3-0f3e388d32e3" xmlns:ns3="52d0efc8-b1ba-46f3-9355-bc2ff6c593ca" xmlns:ns4="a5b1e761-728c-41c7-922f-af95005c6c26" targetNamespace="http://schemas.microsoft.com/office/2006/metadata/properties" ma:root="true" ma:fieldsID="3fefebfb776e7ce69cf6c814c35162b1" ns1:_="" ns2:_="" ns3:_="" ns4:_="">
    <xsd:import namespace="http://schemas.microsoft.com/sharepoint/v3"/>
    <xsd:import namespace="c28a0796-50ce-4cea-a3d3-0f3e388d32e3"/>
    <xsd:import namespace="52d0efc8-b1ba-46f3-9355-bc2ff6c593ca"/>
    <xsd:import namespace="a5b1e761-728c-41c7-922f-af95005c6c2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DateTaken" minOccurs="0"/>
                <xsd:element ref="ns1:_ip_UnifiedCompliancePolicyProperties" minOccurs="0"/>
                <xsd:element ref="ns1:_ip_UnifiedCompliancePolicyUIAction" minOccurs="0"/>
                <xsd:element ref="ns4:SharedWithUsers" minOccurs="0"/>
                <xsd:element ref="ns4:SharedWithDetail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8a0796-50ce-4cea-a3d3-0f3e388d32e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2d0efc8-b1ba-46f3-9355-bc2ff6c593c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c7be36e-9551-4638-a550-39ad8744497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b1e761-728c-41c7-922f-af95005c6c26"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f5ad2c4-6104-4b82-9c11-295ffaaf1dd2}" ma:internalName="TaxCatchAll" ma:showField="CatchAllData" ma:web="a5b1e761-728c-41c7-922f-af95005c6c26">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17D54C-6E33-4929-8221-C15741A8EC5A}">
  <ds:schemaRefs>
    <ds:schemaRef ds:uri="http://schemas.microsoft.com/office/2006/metadata/properties"/>
    <ds:schemaRef ds:uri="http://schemas.microsoft.com/office/infopath/2007/PartnerControls"/>
    <ds:schemaRef ds:uri="http://schemas.microsoft.com/sharepoint/v3"/>
    <ds:schemaRef ds:uri="a5b1e761-728c-41c7-922f-af95005c6c26"/>
    <ds:schemaRef ds:uri="52d0efc8-b1ba-46f3-9355-bc2ff6c593ca"/>
  </ds:schemaRefs>
</ds:datastoreItem>
</file>

<file path=customXml/itemProps2.xml><?xml version="1.0" encoding="utf-8"?>
<ds:datastoreItem xmlns:ds="http://schemas.openxmlformats.org/officeDocument/2006/customXml" ds:itemID="{54EA475C-1C82-4BEF-A4E2-EF4D630AEC1F}">
  <ds:schemaRefs>
    <ds:schemaRef ds:uri="http://schemas.microsoft.com/sharepoint/v3/contenttype/forms"/>
  </ds:schemaRefs>
</ds:datastoreItem>
</file>

<file path=customXml/itemProps3.xml><?xml version="1.0" encoding="utf-8"?>
<ds:datastoreItem xmlns:ds="http://schemas.openxmlformats.org/officeDocument/2006/customXml" ds:itemID="{84AC2714-9AA7-4369-8889-0E5111230498}">
  <ds:schemaRefs>
    <ds:schemaRef ds:uri="http://schemas.microsoft.com/sharepoint/events"/>
  </ds:schemaRefs>
</ds:datastoreItem>
</file>

<file path=customXml/itemProps4.xml><?xml version="1.0" encoding="utf-8"?>
<ds:datastoreItem xmlns:ds="http://schemas.openxmlformats.org/officeDocument/2006/customXml" ds:itemID="{19F609B6-247F-44A0-9A5D-0F05B97521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28a0796-50ce-4cea-a3d3-0f3e388d32e3"/>
    <ds:schemaRef ds:uri="52d0efc8-b1ba-46f3-9355-bc2ff6c593ca"/>
    <ds:schemaRef ds:uri="a5b1e761-728c-41c7-922f-af95005c6c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363</TotalTime>
  <Words>3531</Words>
  <Application>Microsoft Office PowerPoint</Application>
  <PresentationFormat>Widescreen</PresentationFormat>
  <Paragraphs>256</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1_Office Theme</vt:lpstr>
      <vt:lpstr>JTR Changes - Feb 2025</vt:lpstr>
      <vt:lpstr>JTR Changes - Feb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United States Marine Corps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Young CIV Wendy M</dc:creator>
  <cp:lastModifiedBy>Young CIV Wendy M</cp:lastModifiedBy>
  <cp:revision>4</cp:revision>
  <dcterms:created xsi:type="dcterms:W3CDTF">2025-02-03T14:40:03Z</dcterms:created>
  <dcterms:modified xsi:type="dcterms:W3CDTF">2025-03-07T17:55:29Z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0x0101000E1E6D68CEB8914C913A7DFACA5BC23D</vt:lpwstr>
  </property>
  <property fmtid="{D5CDD505-2E9C-101B-9397-08002B2CF9AE}" pid="3" name="MediaServiceImageTags">
    <vt:lpwstr/>
  </property>
</Properties>
</file>